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35" r:id="rId3"/>
    <p:sldId id="337" r:id="rId4"/>
    <p:sldId id="336" r:id="rId5"/>
    <p:sldId id="322" r:id="rId6"/>
    <p:sldId id="319" r:id="rId7"/>
    <p:sldId id="316" r:id="rId8"/>
    <p:sldId id="317" r:id="rId9"/>
    <p:sldId id="318" r:id="rId10"/>
    <p:sldId id="287" r:id="rId11"/>
    <p:sldId id="325" r:id="rId12"/>
    <p:sldId id="321" r:id="rId13"/>
    <p:sldId id="323" r:id="rId14"/>
    <p:sldId id="324" r:id="rId15"/>
    <p:sldId id="331" r:id="rId16"/>
    <p:sldId id="326" r:id="rId17"/>
    <p:sldId id="327" r:id="rId18"/>
    <p:sldId id="328" r:id="rId19"/>
    <p:sldId id="329" r:id="rId20"/>
    <p:sldId id="330" r:id="rId21"/>
    <p:sldId id="332" r:id="rId22"/>
    <p:sldId id="333" r:id="rId23"/>
    <p:sldId id="334" r:id="rId24"/>
    <p:sldId id="285" r:id="rId25"/>
  </p:sldIdLst>
  <p:sldSz cx="9144000" cy="6858000" type="screen4x3"/>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917B8E3-EE7B-4CCD-AE43-60101871331E}" v="25" dt="2022-09-15T08:11:00.72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6DD04D6-1B43-48F3-817D-2842EF3ECED1}" type="datetimeFigureOut">
              <a:rPr lang="lv-LV" smtClean="0"/>
              <a:t>15.09.2022</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03F7EC5C-CE23-4F53-AB1F-9F8A52724362}" type="slidenum">
              <a:rPr lang="lv-LV" smtClean="0"/>
              <a:t>‹#›</a:t>
            </a:fld>
            <a:endParaRPr lang="lv-LV"/>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6DD04D6-1B43-48F3-817D-2842EF3ECED1}" type="datetimeFigureOut">
              <a:rPr lang="lv-LV" smtClean="0"/>
              <a:t>15.09.2022</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03F7EC5C-CE23-4F53-AB1F-9F8A52724362}" type="slidenum">
              <a:rPr lang="lv-LV" smtClean="0"/>
              <a:t>‹#›</a:t>
            </a:fld>
            <a:endParaRPr lang="lv-LV"/>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6DD04D6-1B43-48F3-817D-2842EF3ECED1}" type="datetimeFigureOut">
              <a:rPr lang="lv-LV" smtClean="0"/>
              <a:t>15.09.2022</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03F7EC5C-CE23-4F53-AB1F-9F8A52724362}" type="slidenum">
              <a:rPr lang="lv-LV" smtClean="0"/>
              <a:t>‹#›</a:t>
            </a:fld>
            <a:endParaRPr lang="lv-LV"/>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6DD04D6-1B43-48F3-817D-2842EF3ECED1}" type="datetimeFigureOut">
              <a:rPr lang="lv-LV" smtClean="0"/>
              <a:t>15.09.2022</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03F7EC5C-CE23-4F53-AB1F-9F8A52724362}" type="slidenum">
              <a:rPr lang="lv-LV" smtClean="0"/>
              <a:t>‹#›</a:t>
            </a:fld>
            <a:endParaRPr lang="lv-LV"/>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6DD04D6-1B43-48F3-817D-2842EF3ECED1}" type="datetimeFigureOut">
              <a:rPr lang="lv-LV" smtClean="0"/>
              <a:t>15.09.2022</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03F7EC5C-CE23-4F53-AB1F-9F8A52724362}" type="slidenum">
              <a:rPr lang="lv-LV" smtClean="0"/>
              <a:t>‹#›</a:t>
            </a:fld>
            <a:endParaRPr lang="lv-LV"/>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6DD04D6-1B43-48F3-817D-2842EF3ECED1}" type="datetimeFigureOut">
              <a:rPr lang="lv-LV" smtClean="0"/>
              <a:t>15.09.2022</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03F7EC5C-CE23-4F53-AB1F-9F8A52724362}" type="slidenum">
              <a:rPr lang="lv-LV" smtClean="0"/>
              <a:t>‹#›</a:t>
            </a:fld>
            <a:endParaRPr lang="lv-LV"/>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6DD04D6-1B43-48F3-817D-2842EF3ECED1}" type="datetimeFigureOut">
              <a:rPr lang="lv-LV" smtClean="0"/>
              <a:t>15.09.2022</a:t>
            </a:fld>
            <a:endParaRPr lang="lv-LV"/>
          </a:p>
        </p:txBody>
      </p:sp>
      <p:sp>
        <p:nvSpPr>
          <p:cNvPr id="8" name="Footer Placeholder 7"/>
          <p:cNvSpPr>
            <a:spLocks noGrp="1"/>
          </p:cNvSpPr>
          <p:nvPr>
            <p:ph type="ftr" sz="quarter" idx="11"/>
          </p:nvPr>
        </p:nvSpPr>
        <p:spPr/>
        <p:txBody>
          <a:bodyPr/>
          <a:lstStyle/>
          <a:p>
            <a:endParaRPr lang="lv-LV"/>
          </a:p>
        </p:txBody>
      </p:sp>
      <p:sp>
        <p:nvSpPr>
          <p:cNvPr id="9" name="Slide Number Placeholder 8"/>
          <p:cNvSpPr>
            <a:spLocks noGrp="1"/>
          </p:cNvSpPr>
          <p:nvPr>
            <p:ph type="sldNum" sz="quarter" idx="12"/>
          </p:nvPr>
        </p:nvSpPr>
        <p:spPr/>
        <p:txBody>
          <a:bodyPr/>
          <a:lstStyle/>
          <a:p>
            <a:fld id="{03F7EC5C-CE23-4F53-AB1F-9F8A52724362}" type="slidenum">
              <a:rPr lang="lv-LV" smtClean="0"/>
              <a:t>‹#›</a:t>
            </a:fld>
            <a:endParaRPr lang="lv-LV"/>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6DD04D6-1B43-48F3-817D-2842EF3ECED1}" type="datetimeFigureOut">
              <a:rPr lang="lv-LV" smtClean="0"/>
              <a:t>15.09.2022</a:t>
            </a:fld>
            <a:endParaRPr lang="lv-LV"/>
          </a:p>
        </p:txBody>
      </p:sp>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p>
            <a:fld id="{03F7EC5C-CE23-4F53-AB1F-9F8A52724362}" type="slidenum">
              <a:rPr lang="lv-LV" smtClean="0"/>
              <a:t>‹#›</a:t>
            </a:fld>
            <a:endParaRPr lang="lv-LV"/>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DD04D6-1B43-48F3-817D-2842EF3ECED1}" type="datetimeFigureOut">
              <a:rPr lang="lv-LV" smtClean="0"/>
              <a:t>15.09.2022</a:t>
            </a:fld>
            <a:endParaRPr lang="lv-LV"/>
          </a:p>
        </p:txBody>
      </p:sp>
      <p:sp>
        <p:nvSpPr>
          <p:cNvPr id="3" name="Footer Placeholder 2"/>
          <p:cNvSpPr>
            <a:spLocks noGrp="1"/>
          </p:cNvSpPr>
          <p:nvPr>
            <p:ph type="ftr" sz="quarter" idx="11"/>
          </p:nvPr>
        </p:nvSpPr>
        <p:spPr/>
        <p:txBody>
          <a:bodyPr/>
          <a:lstStyle/>
          <a:p>
            <a:endParaRPr lang="lv-LV"/>
          </a:p>
        </p:txBody>
      </p:sp>
      <p:sp>
        <p:nvSpPr>
          <p:cNvPr id="4" name="Slide Number Placeholder 3"/>
          <p:cNvSpPr>
            <a:spLocks noGrp="1"/>
          </p:cNvSpPr>
          <p:nvPr>
            <p:ph type="sldNum" sz="quarter" idx="12"/>
          </p:nvPr>
        </p:nvSpPr>
        <p:spPr/>
        <p:txBody>
          <a:bodyPr/>
          <a:lstStyle/>
          <a:p>
            <a:fld id="{03F7EC5C-CE23-4F53-AB1F-9F8A52724362}" type="slidenum">
              <a:rPr lang="lv-LV" smtClean="0"/>
              <a:t>‹#›</a:t>
            </a:fld>
            <a:endParaRPr lang="lv-LV"/>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6DD04D6-1B43-48F3-817D-2842EF3ECED1}" type="datetimeFigureOut">
              <a:rPr lang="lv-LV" smtClean="0"/>
              <a:t>15.09.2022</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03F7EC5C-CE23-4F53-AB1F-9F8A52724362}" type="slidenum">
              <a:rPr lang="lv-LV" smtClean="0"/>
              <a:t>‹#›</a:t>
            </a:fld>
            <a:endParaRPr lang="lv-LV"/>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6DD04D6-1B43-48F3-817D-2842EF3ECED1}" type="datetimeFigureOut">
              <a:rPr lang="lv-LV" smtClean="0"/>
              <a:t>15.09.2022</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03F7EC5C-CE23-4F53-AB1F-9F8A52724362}" type="slidenum">
              <a:rPr lang="lv-LV" smtClean="0"/>
              <a:t>‹#›</a:t>
            </a:fld>
            <a:endParaRPr lang="lv-LV"/>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76DD04D6-1B43-48F3-817D-2842EF3ECED1}" type="datetimeFigureOut">
              <a:rPr lang="lv-LV" smtClean="0"/>
              <a:t>15.09.2022</a:t>
            </a:fld>
            <a:endParaRPr lang="lv-LV"/>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lv-LV"/>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03F7EC5C-CE23-4F53-AB1F-9F8A52724362}" type="slidenum">
              <a:rPr lang="lv-LV" smtClean="0"/>
              <a:t>‹#›</a:t>
            </a:fld>
            <a:endParaRPr lang="lv-LV"/>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27584" y="1772816"/>
            <a:ext cx="7772400" cy="1470025"/>
          </a:xfrm>
        </p:spPr>
        <p:txBody>
          <a:bodyPr>
            <a:normAutofit fontScale="90000"/>
          </a:bodyPr>
          <a:lstStyle/>
          <a:p>
            <a:pPr algn="ctr"/>
            <a:br>
              <a:rPr lang="lv-LV" sz="3600" b="1" dirty="0"/>
            </a:br>
            <a:r>
              <a:rPr lang="lv-LV" sz="3600" b="1" dirty="0"/>
              <a:t>STARPINSTITŪCIJU SADARBĪBA</a:t>
            </a:r>
            <a:br>
              <a:rPr lang="lv-LV" sz="3600" b="1" dirty="0"/>
            </a:br>
            <a:r>
              <a:rPr lang="lv-LV" sz="3600" b="1" dirty="0"/>
              <a:t>bērnu tiesību aizsardzībā</a:t>
            </a:r>
          </a:p>
        </p:txBody>
      </p:sp>
      <p:sp>
        <p:nvSpPr>
          <p:cNvPr id="3" name="Subtitle 2"/>
          <p:cNvSpPr>
            <a:spLocks noGrp="1"/>
          </p:cNvSpPr>
          <p:nvPr>
            <p:ph type="subTitle" idx="1"/>
          </p:nvPr>
        </p:nvSpPr>
        <p:spPr>
          <a:xfrm>
            <a:off x="1547664" y="3356992"/>
            <a:ext cx="6400800" cy="2880320"/>
          </a:xfrm>
        </p:spPr>
        <p:txBody>
          <a:bodyPr>
            <a:normAutofit/>
          </a:bodyPr>
          <a:lstStyle/>
          <a:p>
            <a:endParaRPr lang="lv-LV" dirty="0"/>
          </a:p>
          <a:p>
            <a:pPr algn="ctr"/>
            <a:r>
              <a:rPr lang="lv-LV" dirty="0"/>
              <a:t>Ilona Kronberga</a:t>
            </a:r>
          </a:p>
          <a:p>
            <a:pPr algn="ctr"/>
            <a:r>
              <a:rPr lang="lv-LV" dirty="0"/>
              <a:t>Sanita Sīle</a:t>
            </a:r>
          </a:p>
          <a:p>
            <a:pPr algn="ctr"/>
            <a:r>
              <a:rPr lang="lv-LV" dirty="0"/>
              <a:t>Gatis Litvins</a:t>
            </a:r>
          </a:p>
          <a:p>
            <a:pPr algn="ctr"/>
            <a:endParaRPr lang="lv-LV" dirty="0"/>
          </a:p>
          <a:p>
            <a:pPr algn="ctr"/>
            <a:r>
              <a:rPr lang="en-US" dirty="0"/>
              <a:t>2022</a:t>
            </a:r>
            <a:endParaRPr lang="lv-LV"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51920" y="370291"/>
            <a:ext cx="1900126" cy="1792940"/>
          </a:xfrm>
          <a:prstGeom prst="rect">
            <a:avLst/>
          </a:prstGeom>
        </p:spPr>
      </p:pic>
    </p:spTree>
    <p:extLst>
      <p:ext uri="{BB962C8B-B14F-4D97-AF65-F5344CB8AC3E}">
        <p14:creationId xmlns:p14="http://schemas.microsoft.com/office/powerpoint/2010/main" val="38579017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a:t>Bērnu</a:t>
            </a:r>
            <a:r>
              <a:rPr lang="en-US" dirty="0"/>
              <a:t> </a:t>
            </a:r>
            <a:r>
              <a:rPr lang="en-US" dirty="0" err="1"/>
              <a:t>tiesību</a:t>
            </a:r>
            <a:r>
              <a:rPr lang="en-US" dirty="0"/>
              <a:t> </a:t>
            </a:r>
            <a:r>
              <a:rPr lang="en-US" dirty="0" err="1"/>
              <a:t>aizsardzība</a:t>
            </a:r>
            <a:r>
              <a:rPr lang="en-US" dirty="0"/>
              <a:t> </a:t>
            </a:r>
            <a:r>
              <a:rPr lang="en-US" dirty="0" err="1"/>
              <a:t>Latvijā</a:t>
            </a:r>
            <a:endParaRPr lang="lv-LV" dirty="0"/>
          </a:p>
        </p:txBody>
      </p:sp>
      <p:sp>
        <p:nvSpPr>
          <p:cNvPr id="3" name="Content Placeholder 2"/>
          <p:cNvSpPr>
            <a:spLocks noGrp="1"/>
          </p:cNvSpPr>
          <p:nvPr>
            <p:ph idx="1"/>
          </p:nvPr>
        </p:nvSpPr>
        <p:spPr/>
        <p:txBody>
          <a:bodyPr>
            <a:noAutofit/>
          </a:bodyPr>
          <a:lstStyle/>
          <a:p>
            <a:pPr algn="just"/>
            <a:r>
              <a:rPr lang="en-US" b="0" i="0" u="none" strike="noStrike" baseline="0" dirty="0" err="1"/>
              <a:t>Bērna</a:t>
            </a:r>
            <a:r>
              <a:rPr lang="en-US" b="0" i="0" u="none" strike="noStrike" baseline="0" dirty="0"/>
              <a:t> </a:t>
            </a:r>
            <a:r>
              <a:rPr lang="en-US" b="0" i="0" u="none" strike="noStrike" baseline="0" dirty="0" err="1"/>
              <a:t>tiesību</a:t>
            </a:r>
            <a:r>
              <a:rPr lang="en-US" b="0" i="0" u="none" strike="noStrike" baseline="0" dirty="0"/>
              <a:t> </a:t>
            </a:r>
            <a:r>
              <a:rPr lang="en-US" b="0" i="0" u="none" strike="noStrike" baseline="0" dirty="0" err="1"/>
              <a:t>aizsardzība</a:t>
            </a:r>
            <a:r>
              <a:rPr lang="en-US" b="0" i="0" u="none" strike="noStrike" baseline="0" dirty="0"/>
              <a:t> </a:t>
            </a:r>
            <a:r>
              <a:rPr lang="en-US" b="0" i="0" u="none" strike="noStrike" baseline="0" dirty="0" err="1"/>
              <a:t>ir</a:t>
            </a:r>
            <a:r>
              <a:rPr lang="en-US" b="0" i="0" u="none" strike="noStrike" baseline="0" dirty="0"/>
              <a:t> process, kas </a:t>
            </a:r>
            <a:r>
              <a:rPr lang="en-US" b="0" i="0" u="none" strike="noStrike" baseline="0" dirty="0" err="1"/>
              <a:t>noteikts</a:t>
            </a:r>
            <a:r>
              <a:rPr lang="en-US" b="0" i="0" u="none" strike="noStrike" baseline="0" dirty="0"/>
              <a:t> </a:t>
            </a:r>
            <a:r>
              <a:rPr lang="en-US" b="0" i="0" u="none" strike="noStrike" baseline="0" dirty="0" err="1"/>
              <a:t>ar</a:t>
            </a:r>
            <a:r>
              <a:rPr lang="en-US" b="0" i="0" u="none" strike="noStrike" baseline="0" dirty="0"/>
              <a:t> </a:t>
            </a:r>
            <a:r>
              <a:rPr lang="en-US" b="0" i="0" u="none" strike="noStrike" baseline="0" dirty="0" err="1"/>
              <a:t>tiesību</a:t>
            </a:r>
            <a:r>
              <a:rPr lang="en-US" b="0" i="0" u="none" strike="noStrike" baseline="0" dirty="0"/>
              <a:t> </a:t>
            </a:r>
            <a:r>
              <a:rPr lang="en-US" b="0" i="0" u="none" strike="noStrike" baseline="0" dirty="0" err="1"/>
              <a:t>normām</a:t>
            </a:r>
            <a:r>
              <a:rPr lang="en-US" b="0" i="0" u="none" strike="noStrike" baseline="0" dirty="0"/>
              <a:t>, </a:t>
            </a:r>
            <a:r>
              <a:rPr lang="en-US" b="0" i="0" u="none" strike="noStrike" baseline="0" dirty="0" err="1"/>
              <a:t>lai</a:t>
            </a:r>
            <a:r>
              <a:rPr lang="en-US" dirty="0"/>
              <a:t> </a:t>
            </a:r>
            <a:r>
              <a:rPr lang="en-US" b="0" i="0" u="none" strike="noStrike" baseline="0" dirty="0" err="1"/>
              <a:t>nodrošinātu</a:t>
            </a:r>
            <a:r>
              <a:rPr lang="en-US" b="0" i="0" u="none" strike="noStrike" baseline="0" dirty="0"/>
              <a:t>, ka visas </a:t>
            </a:r>
            <a:r>
              <a:rPr lang="en-US" b="0" i="0" u="none" strike="noStrike" baseline="0" dirty="0" err="1"/>
              <a:t>likumā</a:t>
            </a:r>
            <a:r>
              <a:rPr lang="en-US" b="0" i="0" u="none" strike="noStrike" baseline="0" dirty="0"/>
              <a:t> </a:t>
            </a:r>
            <a:r>
              <a:rPr lang="en-US" b="0" i="0" u="none" strike="noStrike" baseline="0" dirty="0" err="1"/>
              <a:t>noteiktās</a:t>
            </a:r>
            <a:r>
              <a:rPr lang="en-US" b="0" i="0" u="none" strike="noStrike" baseline="0" dirty="0"/>
              <a:t> </a:t>
            </a:r>
            <a:r>
              <a:rPr lang="en-US" b="0" i="0" u="none" strike="noStrike" baseline="0" dirty="0" err="1"/>
              <a:t>bērnu</a:t>
            </a:r>
            <a:r>
              <a:rPr lang="en-US" b="0" i="0" u="none" strike="noStrike" baseline="0" dirty="0"/>
              <a:t> </a:t>
            </a:r>
            <a:r>
              <a:rPr lang="en-US" b="0" i="0" u="none" strike="noStrike" baseline="0" dirty="0" err="1"/>
              <a:t>tiesības</a:t>
            </a:r>
            <a:r>
              <a:rPr lang="en-US" b="0" i="0" u="none" strike="noStrike" baseline="0" dirty="0"/>
              <a:t> </a:t>
            </a:r>
            <a:r>
              <a:rPr lang="en-US" b="0" i="0" u="none" strike="noStrike" baseline="0" dirty="0" err="1"/>
              <a:t>tiktu</a:t>
            </a:r>
            <a:r>
              <a:rPr lang="en-US" b="0" i="0" u="none" strike="noStrike" baseline="0" dirty="0"/>
              <a:t> </a:t>
            </a:r>
            <a:r>
              <a:rPr lang="en-US" b="0" i="0" u="none" strike="noStrike" baseline="0" dirty="0" err="1"/>
              <a:t>īstenotas</a:t>
            </a:r>
            <a:r>
              <a:rPr lang="en-US" dirty="0"/>
              <a:t> </a:t>
            </a:r>
            <a:r>
              <a:rPr lang="en-US" b="0" i="0" u="none" strike="noStrike" baseline="0" dirty="0"/>
              <a:t>– </a:t>
            </a:r>
            <a:r>
              <a:rPr lang="en-US" b="0" i="0" u="none" strike="noStrike" baseline="0" dirty="0" err="1"/>
              <a:t>uz</a:t>
            </a:r>
            <a:r>
              <a:rPr lang="en-US" dirty="0"/>
              <a:t> </a:t>
            </a:r>
            <a:r>
              <a:rPr lang="lv-LV" b="0" i="0" u="none" strike="noStrike" baseline="0" dirty="0"/>
              <a:t>dzīvību un attīstību, ģimeni, individualitāti; uz privāto dzīvi, personas neaizskaramību</a:t>
            </a:r>
            <a:r>
              <a:rPr lang="en-US" b="0" i="0" u="none" strike="noStrike" baseline="0" dirty="0"/>
              <a:t> </a:t>
            </a:r>
            <a:r>
              <a:rPr lang="lv-LV" b="0" i="0" u="none" strike="noStrike" baseline="0" dirty="0"/>
              <a:t>un brīvību; uz pilnvērtīgiem dzīves apstākļiem, izglītību un jaunradi u. c.</a:t>
            </a:r>
            <a:endParaRPr lang="en-US" b="0" i="0" u="none" strike="noStrike" baseline="0" dirty="0"/>
          </a:p>
          <a:p>
            <a:pPr algn="just"/>
            <a:r>
              <a:rPr lang="lv-LV" b="0" i="0" u="none" strike="noStrike" baseline="0" dirty="0"/>
              <a:t>Bērna</a:t>
            </a:r>
            <a:r>
              <a:rPr lang="en-US" dirty="0"/>
              <a:t> </a:t>
            </a:r>
            <a:r>
              <a:rPr lang="en-US" b="0" i="0" u="none" strike="noStrike" baseline="0" dirty="0" err="1"/>
              <a:t>interesēs</a:t>
            </a:r>
            <a:r>
              <a:rPr lang="en-US" b="0" i="0" u="none" strike="noStrike" baseline="0" dirty="0"/>
              <a:t> </a:t>
            </a:r>
            <a:r>
              <a:rPr lang="en-US" b="0" i="0" u="none" strike="noStrike" baseline="0" dirty="0" err="1"/>
              <a:t>ir</a:t>
            </a:r>
            <a:r>
              <a:rPr lang="en-US" b="0" i="0" u="none" strike="noStrike" baseline="0" dirty="0"/>
              <a:t>, ka </a:t>
            </a:r>
            <a:r>
              <a:rPr lang="en-US" b="0" i="0" u="none" strike="noStrike" baseline="0" dirty="0" err="1"/>
              <a:t>tiek</a:t>
            </a:r>
            <a:r>
              <a:rPr lang="en-US" b="0" i="0" u="none" strike="noStrike" baseline="0" dirty="0"/>
              <a:t> </a:t>
            </a:r>
            <a:r>
              <a:rPr lang="en-US" b="0" i="0" u="none" strike="noStrike" baseline="0" dirty="0" err="1"/>
              <a:t>nodrošināta</a:t>
            </a:r>
            <a:r>
              <a:rPr lang="en-US" b="0" i="0" u="none" strike="noStrike" baseline="0" dirty="0"/>
              <a:t> </a:t>
            </a:r>
            <a:r>
              <a:rPr lang="en-US" b="0" i="0" u="none" strike="noStrike" baseline="0" dirty="0" err="1"/>
              <a:t>tāda</a:t>
            </a:r>
            <a:r>
              <a:rPr lang="en-US" b="0" i="0" u="none" strike="noStrike" baseline="0" dirty="0"/>
              <a:t> </a:t>
            </a:r>
            <a:r>
              <a:rPr lang="en-US" b="0" i="0" u="none" strike="noStrike" baseline="0" dirty="0" err="1"/>
              <a:t>situācija</a:t>
            </a:r>
            <a:r>
              <a:rPr lang="en-US" b="0" i="0" u="none" strike="noStrike" baseline="0" dirty="0"/>
              <a:t>, </a:t>
            </a:r>
            <a:r>
              <a:rPr lang="en-US" b="0" i="0" u="none" strike="noStrike" baseline="0" dirty="0" err="1"/>
              <a:t>kurā</a:t>
            </a:r>
            <a:r>
              <a:rPr lang="en-US" b="0" i="0" u="none" strike="noStrike" baseline="0" dirty="0"/>
              <a:t> </a:t>
            </a:r>
            <a:r>
              <a:rPr lang="en-US" b="0" i="0" u="none" strike="noStrike" baseline="0" dirty="0" err="1"/>
              <a:t>bērna</a:t>
            </a:r>
            <a:r>
              <a:rPr lang="en-US" b="0" i="0" u="none" strike="noStrike" baseline="0" dirty="0"/>
              <a:t> </a:t>
            </a:r>
            <a:r>
              <a:rPr lang="en-US" b="0" i="0" u="none" strike="noStrike" baseline="0" dirty="0" err="1"/>
              <a:t>tiesības</a:t>
            </a:r>
            <a:r>
              <a:rPr lang="en-US" b="0" i="0" u="none" strike="noStrike" baseline="0" dirty="0"/>
              <a:t> </a:t>
            </a:r>
            <a:r>
              <a:rPr lang="en-US" b="0" i="0" u="none" strike="noStrike" baseline="0" dirty="0" err="1"/>
              <a:t>ir</a:t>
            </a:r>
            <a:r>
              <a:rPr lang="en-US" b="0" i="0" u="none" strike="noStrike" baseline="0" dirty="0"/>
              <a:t> </a:t>
            </a:r>
            <a:r>
              <a:rPr lang="en-US" b="0" i="0" u="none" strike="noStrike" baseline="0" dirty="0" err="1"/>
              <a:t>iespējams</a:t>
            </a:r>
            <a:r>
              <a:rPr lang="en-US" dirty="0"/>
              <a:t> </a:t>
            </a:r>
            <a:r>
              <a:rPr lang="en-US" b="0" i="0" u="none" strike="noStrike" baseline="0" dirty="0" err="1"/>
              <a:t>nodrošināt</a:t>
            </a:r>
            <a:r>
              <a:rPr lang="en-US" b="0" i="0" u="none" strike="noStrike" baseline="0" dirty="0"/>
              <a:t>. </a:t>
            </a:r>
            <a:r>
              <a:rPr lang="en-US" b="0" i="0" u="none" strike="noStrike" baseline="0" dirty="0" err="1"/>
              <a:t>Tāpēc</a:t>
            </a:r>
            <a:r>
              <a:rPr lang="en-US" b="0" i="0" u="none" strike="noStrike" baseline="0" dirty="0"/>
              <a:t> </a:t>
            </a:r>
            <a:r>
              <a:rPr lang="en-US" b="0" i="0" u="none" strike="noStrike" baseline="0" dirty="0" err="1"/>
              <a:t>ir</a:t>
            </a:r>
            <a:r>
              <a:rPr lang="en-US" b="0" i="0" u="none" strike="noStrike" baseline="0" dirty="0"/>
              <a:t> </a:t>
            </a:r>
            <a:r>
              <a:rPr lang="en-US" b="0" i="0" u="none" strike="noStrike" baseline="0" dirty="0" err="1"/>
              <a:t>būtiski</a:t>
            </a:r>
            <a:r>
              <a:rPr lang="en-US" b="0" i="0" u="none" strike="noStrike" baseline="0" dirty="0"/>
              <a:t>, </a:t>
            </a:r>
            <a:r>
              <a:rPr lang="en-US" b="0" i="0" u="none" strike="noStrike" baseline="0" dirty="0" err="1"/>
              <a:t>lai</a:t>
            </a:r>
            <a:r>
              <a:rPr lang="en-US" b="0" i="0" u="none" strike="noStrike" baseline="0" dirty="0"/>
              <a:t> </a:t>
            </a:r>
            <a:r>
              <a:rPr lang="en-US" b="0" i="0" u="none" strike="noStrike" baseline="0" dirty="0" err="1"/>
              <a:t>bērna</a:t>
            </a:r>
            <a:r>
              <a:rPr lang="en-US" b="0" i="0" u="none" strike="noStrike" baseline="0" dirty="0"/>
              <a:t> </a:t>
            </a:r>
            <a:r>
              <a:rPr lang="en-US" b="0" i="0" u="none" strike="noStrike" baseline="0" dirty="0" err="1"/>
              <a:t>tiesību</a:t>
            </a:r>
            <a:r>
              <a:rPr lang="en-US" b="0" i="0" u="none" strike="noStrike" baseline="0" dirty="0"/>
              <a:t> </a:t>
            </a:r>
            <a:r>
              <a:rPr lang="en-US" b="0" i="0" u="none" strike="noStrike" baseline="0" dirty="0" err="1"/>
              <a:t>aizsardzības</a:t>
            </a:r>
            <a:r>
              <a:rPr lang="en-US" b="0" i="0" u="none" strike="noStrike" baseline="0" dirty="0"/>
              <a:t> process </a:t>
            </a:r>
            <a:r>
              <a:rPr lang="en-US" b="0" i="0" u="none" strike="noStrike" baseline="0" dirty="0" err="1"/>
              <a:t>norisinātos</a:t>
            </a:r>
            <a:r>
              <a:rPr lang="en-US" b="0" i="0" u="none" strike="noStrike" baseline="0" dirty="0"/>
              <a:t> </a:t>
            </a:r>
            <a:r>
              <a:rPr lang="en-US" b="0" i="0" u="none" strike="noStrike" baseline="0" dirty="0" err="1"/>
              <a:t>tādās</a:t>
            </a:r>
            <a:r>
              <a:rPr lang="en-US" dirty="0"/>
              <a:t> </a:t>
            </a:r>
            <a:r>
              <a:rPr lang="en-US" b="0" i="0" u="none" strike="noStrike" baseline="0" dirty="0" err="1"/>
              <a:t>formās</a:t>
            </a:r>
            <a:r>
              <a:rPr lang="en-US" b="0" i="0" u="none" strike="noStrike" baseline="0" dirty="0"/>
              <a:t>, kas </a:t>
            </a:r>
            <a:r>
              <a:rPr lang="en-US" b="0" i="0" u="none" strike="noStrike" baseline="0" dirty="0" err="1"/>
              <a:t>vienlaikus</a:t>
            </a:r>
            <a:r>
              <a:rPr lang="en-US" b="0" i="0" u="none" strike="noStrike" baseline="0" dirty="0"/>
              <a:t> </a:t>
            </a:r>
            <a:r>
              <a:rPr lang="en-US" b="0" i="0" u="none" strike="noStrike" baseline="0" dirty="0" err="1"/>
              <a:t>ir</a:t>
            </a:r>
            <a:r>
              <a:rPr lang="en-US" b="0" i="0" u="none" strike="noStrike" baseline="0" dirty="0"/>
              <a:t> </a:t>
            </a:r>
            <a:r>
              <a:rPr lang="en-US" b="0" i="0" u="none" strike="noStrike" baseline="0" dirty="0" err="1"/>
              <a:t>gan</a:t>
            </a:r>
            <a:r>
              <a:rPr lang="en-US" b="0" i="0" u="none" strike="noStrike" baseline="0" dirty="0"/>
              <a:t> </a:t>
            </a:r>
            <a:r>
              <a:rPr lang="en-US" b="0" i="0" u="none" strike="noStrike" baseline="0" dirty="0" err="1"/>
              <a:t>efektīvas</a:t>
            </a:r>
            <a:r>
              <a:rPr lang="en-US" b="0" i="0" u="none" strike="noStrike" baseline="0" dirty="0"/>
              <a:t>, </a:t>
            </a:r>
            <a:r>
              <a:rPr lang="en-US" b="0" i="0" u="none" strike="noStrike" baseline="0" dirty="0" err="1"/>
              <a:t>gan</a:t>
            </a:r>
            <a:r>
              <a:rPr lang="en-US" b="0" i="0" u="none" strike="noStrike" baseline="0" dirty="0"/>
              <a:t> </a:t>
            </a:r>
            <a:r>
              <a:rPr lang="en-US" b="0" i="0" u="none" strike="noStrike" baseline="0" dirty="0" err="1"/>
              <a:t>nodrošina</a:t>
            </a:r>
            <a:r>
              <a:rPr lang="en-US" b="0" i="0" u="none" strike="noStrike" baseline="0" dirty="0"/>
              <a:t> </a:t>
            </a:r>
            <a:r>
              <a:rPr lang="en-US" b="0" i="0" u="none" strike="noStrike" baseline="0" dirty="0" err="1"/>
              <a:t>likumā</a:t>
            </a:r>
            <a:r>
              <a:rPr lang="en-US" b="0" i="0" u="none" strike="noStrike" baseline="0" dirty="0"/>
              <a:t> </a:t>
            </a:r>
            <a:r>
              <a:rPr lang="en-US" b="0" i="0" u="none" strike="noStrike" baseline="0" dirty="0" err="1"/>
              <a:t>noteiktos</a:t>
            </a:r>
            <a:r>
              <a:rPr lang="en-US" b="0" i="0" u="none" strike="noStrike" baseline="0" dirty="0"/>
              <a:t> </a:t>
            </a:r>
            <a:r>
              <a:rPr lang="en-US" b="0" i="0" u="none" strike="noStrike" baseline="0" dirty="0" err="1"/>
              <a:t>rezultātus</a:t>
            </a:r>
            <a:r>
              <a:rPr lang="en-US" b="0" i="0" u="none" strike="noStrike" baseline="0" dirty="0"/>
              <a:t> – </a:t>
            </a:r>
            <a:r>
              <a:rPr lang="en-US" b="0" i="0" u="none" strike="noStrike" baseline="0" dirty="0" err="1"/>
              <a:t>bērna</a:t>
            </a:r>
            <a:r>
              <a:rPr lang="en-US" b="0" i="0" u="none" strike="noStrike" baseline="0" dirty="0"/>
              <a:t> </a:t>
            </a:r>
            <a:r>
              <a:rPr lang="en-US" b="0" i="0" u="none" strike="noStrike" baseline="0" dirty="0" err="1"/>
              <a:t>tiesības</a:t>
            </a:r>
            <a:r>
              <a:rPr lang="en-US" b="0" i="0" u="none" strike="noStrike" baseline="0" dirty="0"/>
              <a:t>.</a:t>
            </a:r>
            <a:endParaRPr lang="en-US" dirty="0"/>
          </a:p>
          <a:p>
            <a:pPr marL="0" indent="0" algn="just">
              <a:spcBef>
                <a:spcPts val="0"/>
              </a:spcBef>
              <a:buNone/>
            </a:pPr>
            <a:endParaRPr lang="en-US" sz="1800" b="0" i="0" u="none" strike="noStrike" baseline="0" dirty="0">
              <a:latin typeface="Calibri" panose="020F0502020204030204" pitchFamily="34" charset="0"/>
            </a:endParaRPr>
          </a:p>
        </p:txBody>
      </p:sp>
    </p:spTree>
    <p:extLst>
      <p:ext uri="{BB962C8B-B14F-4D97-AF65-F5344CB8AC3E}">
        <p14:creationId xmlns:p14="http://schemas.microsoft.com/office/powerpoint/2010/main" val="23484709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a:t>Tiesiskais</a:t>
            </a:r>
            <a:r>
              <a:rPr lang="en-US" dirty="0"/>
              <a:t> </a:t>
            </a:r>
            <a:r>
              <a:rPr lang="en-US" dirty="0" err="1"/>
              <a:t>regulējums</a:t>
            </a:r>
            <a:endParaRPr lang="lv-LV" dirty="0"/>
          </a:p>
        </p:txBody>
      </p:sp>
      <p:sp>
        <p:nvSpPr>
          <p:cNvPr id="3" name="Content Placeholder 2"/>
          <p:cNvSpPr>
            <a:spLocks noGrp="1"/>
          </p:cNvSpPr>
          <p:nvPr>
            <p:ph idx="1"/>
          </p:nvPr>
        </p:nvSpPr>
        <p:spPr/>
        <p:txBody>
          <a:bodyPr>
            <a:noAutofit/>
          </a:bodyPr>
          <a:lstStyle/>
          <a:p>
            <a:pPr algn="just"/>
            <a:r>
              <a:rPr lang="en-US" b="0" i="0" u="none" strike="noStrike" baseline="0" dirty="0" err="1"/>
              <a:t>Bērnu</a:t>
            </a:r>
            <a:r>
              <a:rPr lang="en-US" b="0" i="0" u="none" strike="noStrike" baseline="0" dirty="0"/>
              <a:t> </a:t>
            </a:r>
            <a:r>
              <a:rPr lang="en-US" b="0" i="0" u="none" strike="noStrike" baseline="0" dirty="0" err="1"/>
              <a:t>tiesības</a:t>
            </a:r>
            <a:r>
              <a:rPr lang="en-US" b="0" i="0" u="none" strike="noStrike" baseline="0" dirty="0"/>
              <a:t> </a:t>
            </a:r>
            <a:r>
              <a:rPr lang="en-US" b="0" i="0" u="none" strike="noStrike" baseline="0" dirty="0" err="1"/>
              <a:t>ir</a:t>
            </a:r>
            <a:r>
              <a:rPr lang="en-US" b="0" i="0" u="none" strike="noStrike" baseline="0" dirty="0"/>
              <a:t> </a:t>
            </a:r>
            <a:r>
              <a:rPr lang="en-US" b="0" i="0" u="none" strike="noStrike" baseline="0" dirty="0" err="1"/>
              <a:t>balstītas</a:t>
            </a:r>
            <a:r>
              <a:rPr lang="en-US" b="0" i="0" u="none" strike="noStrike" baseline="0" dirty="0"/>
              <a:t> </a:t>
            </a:r>
            <a:r>
              <a:rPr lang="en-US" b="0" i="0" u="none" strike="noStrike" baseline="0" dirty="0" err="1"/>
              <a:t>tās</a:t>
            </a:r>
            <a:r>
              <a:rPr lang="en-US" b="0" i="0" u="none" strike="noStrike" baseline="0" dirty="0"/>
              <a:t> </a:t>
            </a:r>
            <a:r>
              <a:rPr lang="en-US" b="0" i="0" u="none" strike="noStrike" baseline="0" dirty="0" err="1"/>
              <a:t>principos</a:t>
            </a:r>
            <a:r>
              <a:rPr lang="en-US" b="0" i="0" u="none" strike="noStrike" baseline="0" dirty="0"/>
              <a:t>, kas </a:t>
            </a:r>
            <a:r>
              <a:rPr lang="en-US" b="0" i="0" u="none" strike="noStrike" baseline="0" dirty="0" err="1"/>
              <a:t>ietverti</a:t>
            </a:r>
            <a:r>
              <a:rPr lang="en-US" b="0" i="0" u="none" strike="noStrike" baseline="0" dirty="0"/>
              <a:t> </a:t>
            </a:r>
            <a:r>
              <a:rPr lang="en-US" b="0" i="0" u="none" strike="noStrike" baseline="0" dirty="0" err="1"/>
              <a:t>starptautiskajos</a:t>
            </a:r>
            <a:r>
              <a:rPr lang="en-US" b="0" i="0" u="none" strike="noStrike" baseline="0" dirty="0"/>
              <a:t> un </a:t>
            </a:r>
            <a:r>
              <a:rPr lang="en-US" b="0" i="0" u="none" strike="noStrike" baseline="0" dirty="0" err="1"/>
              <a:t>Latvijas</a:t>
            </a:r>
            <a:r>
              <a:rPr lang="en-US" dirty="0"/>
              <a:t> </a:t>
            </a:r>
            <a:r>
              <a:rPr lang="en-US" b="0" i="0" u="none" strike="noStrike" baseline="0" dirty="0" err="1"/>
              <a:t>tiesību</a:t>
            </a:r>
            <a:r>
              <a:rPr lang="en-US" b="0" i="0" u="none" strike="noStrike" baseline="0" dirty="0"/>
              <a:t> </a:t>
            </a:r>
            <a:r>
              <a:rPr lang="en-US" b="0" i="0" u="none" strike="noStrike" baseline="0" dirty="0" err="1"/>
              <a:t>aktos</a:t>
            </a:r>
            <a:r>
              <a:rPr lang="en-US" b="0" i="0" u="none" strike="noStrike" baseline="0" dirty="0"/>
              <a:t>. </a:t>
            </a:r>
          </a:p>
          <a:p>
            <a:pPr algn="just"/>
            <a:r>
              <a:rPr lang="en-US" b="0" i="0" u="none" strike="noStrike" baseline="0" dirty="0" err="1"/>
              <a:t>Piemēram</a:t>
            </a:r>
            <a:r>
              <a:rPr lang="en-US" b="0" i="0" u="none" strike="noStrike" baseline="0" dirty="0"/>
              <a:t>, </a:t>
            </a:r>
            <a:r>
              <a:rPr lang="en-US" b="0" i="0" u="none" strike="noStrike" baseline="0" dirty="0" err="1"/>
              <a:t>blakus</a:t>
            </a:r>
            <a:r>
              <a:rPr lang="en-US" b="0" i="0" u="none" strike="noStrike" baseline="0" dirty="0"/>
              <a:t> </a:t>
            </a:r>
            <a:r>
              <a:rPr lang="en-US" b="0" i="0" u="none" strike="noStrike" baseline="0" dirty="0" err="1"/>
              <a:t>Bērnu</a:t>
            </a:r>
            <a:r>
              <a:rPr lang="en-US" b="0" i="0" u="none" strike="noStrike" baseline="0" dirty="0"/>
              <a:t> </a:t>
            </a:r>
            <a:r>
              <a:rPr lang="en-US" b="0" i="0" u="none" strike="noStrike" baseline="0" dirty="0" err="1"/>
              <a:t>tiesību</a:t>
            </a:r>
            <a:r>
              <a:rPr lang="en-US" b="0" i="0" u="none" strike="noStrike" baseline="0" dirty="0"/>
              <a:t> </a:t>
            </a:r>
            <a:r>
              <a:rPr lang="en-US" b="0" i="0" u="none" strike="noStrike" baseline="0" dirty="0" err="1"/>
              <a:t>konvencijā</a:t>
            </a:r>
            <a:r>
              <a:rPr lang="en-US" b="0" i="0" u="none" strike="noStrike" baseline="0" dirty="0"/>
              <a:t> </a:t>
            </a:r>
            <a:r>
              <a:rPr lang="en-US" b="0" i="0" u="none" strike="noStrike" baseline="0" dirty="0" err="1"/>
              <a:t>noteiktajam</a:t>
            </a:r>
            <a:r>
              <a:rPr lang="en-US" b="0" i="0" u="none" strike="noStrike" baseline="0" dirty="0"/>
              <a:t> </a:t>
            </a:r>
            <a:r>
              <a:rPr lang="en-US" b="0" i="0" u="none" strike="noStrike" baseline="0" dirty="0" err="1"/>
              <a:t>arī</a:t>
            </a:r>
            <a:r>
              <a:rPr lang="en-US" b="0" i="0" u="none" strike="noStrike" baseline="0" dirty="0"/>
              <a:t> </a:t>
            </a:r>
            <a:r>
              <a:rPr lang="en-US" b="0" i="0" u="none" strike="noStrike" baseline="0" dirty="0" err="1"/>
              <a:t>Bērnu</a:t>
            </a:r>
            <a:r>
              <a:rPr lang="en-US" b="0" i="0" u="none" strike="noStrike" baseline="0" dirty="0"/>
              <a:t> </a:t>
            </a:r>
            <a:r>
              <a:rPr lang="en-US" b="0" i="0" u="none" strike="noStrike" baseline="0" dirty="0" err="1"/>
              <a:t>tiesību</a:t>
            </a:r>
            <a:r>
              <a:rPr lang="en-US" dirty="0"/>
              <a:t> </a:t>
            </a:r>
            <a:r>
              <a:rPr lang="en-US" b="0" i="0" u="none" strike="noStrike" baseline="0" dirty="0" err="1"/>
              <a:t>aizsardzības</a:t>
            </a:r>
            <a:r>
              <a:rPr lang="en-US" b="0" i="0" u="none" strike="noStrike" baseline="0" dirty="0"/>
              <a:t> </a:t>
            </a:r>
            <a:r>
              <a:rPr lang="en-US" b="0" i="0" u="none" strike="noStrike" baseline="0" dirty="0" err="1"/>
              <a:t>likums</a:t>
            </a:r>
            <a:r>
              <a:rPr lang="en-US" b="0" i="0" u="none" strike="noStrike" baseline="0" dirty="0"/>
              <a:t> </a:t>
            </a:r>
            <a:r>
              <a:rPr lang="en-US" b="0" i="0" u="none" strike="noStrike" baseline="0" dirty="0" err="1"/>
              <a:t>noteic</a:t>
            </a:r>
            <a:r>
              <a:rPr lang="en-US" b="0" i="0" u="none" strike="noStrike" baseline="0" dirty="0"/>
              <a:t> </a:t>
            </a:r>
            <a:r>
              <a:rPr lang="en-US" b="0" i="0" u="none" strike="noStrike" baseline="0" dirty="0" err="1"/>
              <a:t>bērna</a:t>
            </a:r>
            <a:r>
              <a:rPr lang="en-US" b="0" i="0" u="none" strike="noStrike" baseline="0" dirty="0"/>
              <a:t> </a:t>
            </a:r>
            <a:r>
              <a:rPr lang="en-US" b="0" i="0" u="none" strike="noStrike" baseline="0" dirty="0" err="1"/>
              <a:t>tiesību</a:t>
            </a:r>
            <a:r>
              <a:rPr lang="en-US" b="0" i="0" u="none" strike="noStrike" baseline="0" dirty="0"/>
              <a:t> </a:t>
            </a:r>
            <a:r>
              <a:rPr lang="en-US" b="0" i="0" u="none" strike="noStrike" baseline="0" dirty="0" err="1"/>
              <a:t>aizsardzības</a:t>
            </a:r>
            <a:r>
              <a:rPr lang="en-US" b="0" i="0" u="none" strike="noStrike" baseline="0" dirty="0"/>
              <a:t> </a:t>
            </a:r>
            <a:r>
              <a:rPr lang="en-US" b="0" i="0" u="none" strike="noStrike" baseline="0" dirty="0" err="1"/>
              <a:t>principus</a:t>
            </a:r>
            <a:r>
              <a:rPr lang="en-US" b="0" i="0" u="none" strike="noStrike" baseline="0" dirty="0"/>
              <a:t>, tai </a:t>
            </a:r>
            <a:r>
              <a:rPr lang="en-US" b="0" i="0" u="none" strike="noStrike" baseline="0" dirty="0" err="1"/>
              <a:t>skaitā</a:t>
            </a:r>
            <a:r>
              <a:rPr lang="en-US" b="0" i="0" u="none" strike="noStrike" baseline="0" dirty="0"/>
              <a:t> to, ka </a:t>
            </a:r>
            <a:r>
              <a:rPr lang="en-US" b="0" i="0" u="none" strike="noStrike" baseline="0" dirty="0" err="1"/>
              <a:t>bērna</a:t>
            </a:r>
            <a:r>
              <a:rPr lang="en-US" dirty="0"/>
              <a:t> </a:t>
            </a:r>
            <a:r>
              <a:rPr lang="lv-LV" b="0" i="0" u="none" strike="noStrike" baseline="0" dirty="0"/>
              <a:t>tiesību aizsardzība īstenojama, sadarbojoties ar ģimeni, valsts un pašvaldību</a:t>
            </a:r>
            <a:r>
              <a:rPr lang="en-US" b="0" i="0" u="none" strike="noStrike" baseline="0" dirty="0"/>
              <a:t> </a:t>
            </a:r>
            <a:r>
              <a:rPr lang="en-US" b="0" i="0" u="none" strike="noStrike" baseline="0" dirty="0" err="1"/>
              <a:t>institūcijām</a:t>
            </a:r>
            <a:r>
              <a:rPr lang="en-US" b="0" i="0" u="none" strike="noStrike" baseline="0" dirty="0"/>
              <a:t>, </a:t>
            </a:r>
            <a:r>
              <a:rPr lang="en-US" b="0" i="0" u="none" strike="noStrike" baseline="0" dirty="0" err="1"/>
              <a:t>sabiedriskajām</a:t>
            </a:r>
            <a:r>
              <a:rPr lang="en-US" b="0" i="0" u="none" strike="noStrike" baseline="0" dirty="0"/>
              <a:t> </a:t>
            </a:r>
            <a:r>
              <a:rPr lang="en-US" b="0" i="0" u="none" strike="noStrike" baseline="0" dirty="0" err="1"/>
              <a:t>organizācijām</a:t>
            </a:r>
            <a:r>
              <a:rPr lang="en-US" b="0" i="0" u="none" strike="noStrike" baseline="0" dirty="0"/>
              <a:t> un </a:t>
            </a:r>
            <a:r>
              <a:rPr lang="en-US" b="0" i="0" u="none" strike="noStrike" baseline="0" dirty="0" err="1"/>
              <a:t>citām</a:t>
            </a:r>
            <a:r>
              <a:rPr lang="en-US" b="0" i="0" u="none" strike="noStrike" baseline="0" dirty="0"/>
              <a:t> </a:t>
            </a:r>
            <a:r>
              <a:rPr lang="en-US" b="0" i="0" u="none" strike="noStrike" baseline="0" dirty="0" err="1"/>
              <a:t>fiziskajām</a:t>
            </a:r>
            <a:r>
              <a:rPr lang="en-US" b="0" i="0" u="none" strike="noStrike" baseline="0" dirty="0"/>
              <a:t> un </a:t>
            </a:r>
            <a:r>
              <a:rPr lang="en-US" b="0" i="0" u="none" strike="noStrike" baseline="0" dirty="0" err="1"/>
              <a:t>juridiskajām</a:t>
            </a:r>
            <a:r>
              <a:rPr lang="en-US" dirty="0"/>
              <a:t> </a:t>
            </a:r>
            <a:r>
              <a:rPr lang="en-US" b="0" i="0" u="none" strike="noStrike" baseline="0" dirty="0" err="1"/>
              <a:t>personām</a:t>
            </a:r>
            <a:r>
              <a:rPr lang="en-US" b="0" i="0" u="none" strike="noStrike" baseline="0" dirty="0"/>
              <a:t>. </a:t>
            </a:r>
          </a:p>
          <a:p>
            <a:pPr algn="just"/>
            <a:r>
              <a:rPr lang="en-US" b="0" i="0" u="none" strike="noStrike" baseline="0" dirty="0" err="1"/>
              <a:t>Tātad</a:t>
            </a:r>
            <a:r>
              <a:rPr lang="en-US" b="0" i="0" u="none" strike="noStrike" baseline="0" dirty="0"/>
              <a:t> </a:t>
            </a:r>
            <a:r>
              <a:rPr lang="en-US" b="0" i="0" u="none" strike="noStrike" baseline="0" dirty="0" err="1"/>
              <a:t>tiek</a:t>
            </a:r>
            <a:r>
              <a:rPr lang="en-US" b="0" i="0" u="none" strike="noStrike" baseline="0" dirty="0"/>
              <a:t> </a:t>
            </a:r>
            <a:r>
              <a:rPr lang="en-US" b="0" i="0" u="none" strike="noStrike" baseline="0" dirty="0" err="1"/>
              <a:t>noteikts</a:t>
            </a:r>
            <a:r>
              <a:rPr lang="en-US" b="0" i="0" u="none" strike="noStrike" baseline="0" dirty="0"/>
              <a:t>, ka </a:t>
            </a:r>
            <a:r>
              <a:rPr lang="en-US" b="0" i="0" u="none" strike="noStrike" baseline="0" dirty="0" err="1"/>
              <a:t>bērnu</a:t>
            </a:r>
            <a:r>
              <a:rPr lang="en-US" b="0" i="0" u="none" strike="noStrike" baseline="0" dirty="0"/>
              <a:t> </a:t>
            </a:r>
            <a:r>
              <a:rPr lang="en-US" b="0" i="0" u="none" strike="noStrike" baseline="0" dirty="0" err="1"/>
              <a:t>tiesību</a:t>
            </a:r>
            <a:r>
              <a:rPr lang="en-US" b="0" i="0" u="none" strike="noStrike" baseline="0" dirty="0"/>
              <a:t> </a:t>
            </a:r>
            <a:r>
              <a:rPr lang="en-US" b="0" i="0" u="none" strike="noStrike" baseline="0" dirty="0" err="1"/>
              <a:t>aizsardzības</a:t>
            </a:r>
            <a:r>
              <a:rPr lang="en-US" b="0" i="0" u="none" strike="noStrike" baseline="0" dirty="0"/>
              <a:t> process </a:t>
            </a:r>
            <a:r>
              <a:rPr lang="en-US" b="0" i="0" u="none" strike="noStrike" baseline="0" dirty="0" err="1"/>
              <a:t>organizējams</a:t>
            </a:r>
            <a:r>
              <a:rPr lang="en-US" dirty="0"/>
              <a:t> </a:t>
            </a:r>
            <a:r>
              <a:rPr lang="en-US" b="0" i="0" u="none" strike="noStrike" baseline="0" dirty="0" err="1"/>
              <a:t>starpinstitucionālās</a:t>
            </a:r>
            <a:r>
              <a:rPr lang="en-US" b="0" i="0" u="none" strike="noStrike" baseline="0" dirty="0"/>
              <a:t> un </a:t>
            </a:r>
            <a:r>
              <a:rPr lang="en-US" b="0" i="0" u="none" strike="noStrike" baseline="0" dirty="0" err="1"/>
              <a:t>multidisciplinārās</a:t>
            </a:r>
            <a:r>
              <a:rPr lang="en-US" b="0" i="0" u="none" strike="noStrike" baseline="0" dirty="0"/>
              <a:t> </a:t>
            </a:r>
            <a:r>
              <a:rPr lang="en-US" b="0" i="0" u="none" strike="noStrike" baseline="0" dirty="0" err="1"/>
              <a:t>sadarbības</a:t>
            </a:r>
            <a:r>
              <a:rPr lang="en-US" b="0" i="0" u="none" strike="noStrike" baseline="0" dirty="0"/>
              <a:t> </a:t>
            </a:r>
            <a:r>
              <a:rPr lang="en-US" b="0" i="0" u="none" strike="noStrike" baseline="0" dirty="0" err="1"/>
              <a:t>veidā</a:t>
            </a:r>
            <a:r>
              <a:rPr lang="en-US" b="0" i="0" u="none" strike="noStrike" baseline="0" dirty="0"/>
              <a:t>. </a:t>
            </a:r>
          </a:p>
          <a:p>
            <a:pPr marL="0" indent="0" algn="just">
              <a:spcBef>
                <a:spcPts val="0"/>
              </a:spcBef>
              <a:buNone/>
            </a:pPr>
            <a:endParaRPr lang="en-US" sz="1800" dirty="0">
              <a:latin typeface="Calibri" panose="020F0502020204030204" pitchFamily="34" charset="0"/>
            </a:endParaRPr>
          </a:p>
          <a:p>
            <a:pPr marL="0" indent="0" algn="just">
              <a:spcBef>
                <a:spcPts val="0"/>
              </a:spcBef>
              <a:buNone/>
            </a:pPr>
            <a:endParaRPr lang="en-US" sz="1800" b="0" i="0" u="none" strike="noStrike" baseline="0" dirty="0">
              <a:latin typeface="Calibri" panose="020F0502020204030204" pitchFamily="34" charset="0"/>
            </a:endParaRPr>
          </a:p>
        </p:txBody>
      </p:sp>
    </p:spTree>
    <p:extLst>
      <p:ext uri="{BB962C8B-B14F-4D97-AF65-F5344CB8AC3E}">
        <p14:creationId xmlns:p14="http://schemas.microsoft.com/office/powerpoint/2010/main" val="37456485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600" b="0" i="0" u="none" strike="noStrike" baseline="0" dirty="0" err="1"/>
              <a:t>Multidisciplinārais</a:t>
            </a:r>
            <a:r>
              <a:rPr lang="en-US" sz="3600" b="0" i="0" u="none" strike="noStrike" baseline="0" dirty="0"/>
              <a:t> un </a:t>
            </a:r>
            <a:r>
              <a:rPr lang="en-US" sz="3600" b="0" i="0" u="none" strike="noStrike" baseline="0" dirty="0" err="1"/>
              <a:t>starpinstitucionālais</a:t>
            </a:r>
            <a:r>
              <a:rPr lang="en-US" sz="3600" b="0" i="0" u="none" strike="noStrike" baseline="0" dirty="0"/>
              <a:t> </a:t>
            </a:r>
            <a:r>
              <a:rPr lang="en-US" sz="3600" b="0" i="0" u="none" strike="noStrike" baseline="0" dirty="0" err="1"/>
              <a:t>raksturs</a:t>
            </a:r>
            <a:endParaRPr lang="lv-LV" sz="3600" dirty="0"/>
          </a:p>
        </p:txBody>
      </p:sp>
      <p:sp>
        <p:nvSpPr>
          <p:cNvPr id="3" name="Content Placeholder 2"/>
          <p:cNvSpPr>
            <a:spLocks noGrp="1"/>
          </p:cNvSpPr>
          <p:nvPr>
            <p:ph idx="1"/>
          </p:nvPr>
        </p:nvSpPr>
        <p:spPr>
          <a:xfrm>
            <a:off x="457200" y="1700808"/>
            <a:ext cx="8229600" cy="4776192"/>
          </a:xfrm>
        </p:spPr>
        <p:txBody>
          <a:bodyPr>
            <a:noAutofit/>
          </a:bodyPr>
          <a:lstStyle/>
          <a:p>
            <a:pPr algn="just"/>
            <a:r>
              <a:rPr lang="en-US" sz="2200" b="0" i="0" u="none" strike="noStrike" baseline="0" dirty="0">
                <a:latin typeface="Calibri" panose="020F0502020204030204" pitchFamily="34" charset="0"/>
              </a:rPr>
              <a:t>Lai </a:t>
            </a:r>
            <a:r>
              <a:rPr lang="en-US" sz="2200" b="0" i="0" u="none" strike="noStrike" baseline="0" dirty="0" err="1">
                <a:latin typeface="Calibri" panose="020F0502020204030204" pitchFamily="34" charset="0"/>
              </a:rPr>
              <a:t>veicinātu</a:t>
            </a:r>
            <a:r>
              <a:rPr lang="en-US" sz="2200" b="0" i="0" u="none" strike="noStrike" baseline="0" dirty="0">
                <a:latin typeface="Calibri" panose="020F0502020204030204" pitchFamily="34" charset="0"/>
              </a:rPr>
              <a:t> </a:t>
            </a:r>
            <a:r>
              <a:rPr lang="en-US" sz="2200" b="0" i="0" u="none" strike="noStrike" baseline="0" dirty="0" err="1">
                <a:latin typeface="Calibri" panose="020F0502020204030204" pitchFamily="34" charset="0"/>
              </a:rPr>
              <a:t>šādu</a:t>
            </a:r>
            <a:r>
              <a:rPr lang="en-US" sz="2200" b="0" i="0" u="none" strike="noStrike" baseline="0" dirty="0">
                <a:latin typeface="Calibri" panose="020F0502020204030204" pitchFamily="34" charset="0"/>
              </a:rPr>
              <a:t> </a:t>
            </a:r>
            <a:r>
              <a:rPr lang="en-US" sz="2200" b="0" i="0" u="none" strike="noStrike" baseline="0" dirty="0" err="1">
                <a:latin typeface="Calibri" panose="020F0502020204030204" pitchFamily="34" charset="0"/>
              </a:rPr>
              <a:t>pieeju</a:t>
            </a:r>
            <a:r>
              <a:rPr lang="en-US" sz="2200" b="0" i="0" u="none" strike="noStrike" baseline="0" dirty="0">
                <a:latin typeface="Calibri" panose="020F0502020204030204" pitchFamily="34" charset="0"/>
              </a:rPr>
              <a:t>, </a:t>
            </a:r>
            <a:r>
              <a:rPr lang="en-US" sz="2200" b="0" i="0" u="none" strike="noStrike" baseline="0" dirty="0" err="1">
                <a:latin typeface="Calibri" panose="020F0502020204030204" pitchFamily="34" charset="0"/>
              </a:rPr>
              <a:t>Bērnu</a:t>
            </a:r>
            <a:r>
              <a:rPr lang="en-US" sz="2200" b="0" i="0" u="none" strike="noStrike" baseline="0" dirty="0">
                <a:latin typeface="Calibri" panose="020F0502020204030204" pitchFamily="34" charset="0"/>
              </a:rPr>
              <a:t> </a:t>
            </a:r>
            <a:r>
              <a:rPr lang="en-US" sz="2200" b="0" i="0" u="none" strike="noStrike" baseline="0" dirty="0" err="1">
                <a:latin typeface="Calibri" panose="020F0502020204030204" pitchFamily="34" charset="0"/>
              </a:rPr>
              <a:t>tiesību</a:t>
            </a:r>
            <a:r>
              <a:rPr lang="en-US" sz="2200" b="0" i="0" u="none" strike="noStrike" baseline="0" dirty="0">
                <a:latin typeface="Calibri" panose="020F0502020204030204" pitchFamily="34" charset="0"/>
              </a:rPr>
              <a:t> </a:t>
            </a:r>
            <a:r>
              <a:rPr lang="en-US" sz="2200" b="0" i="0" u="none" strike="noStrike" baseline="0" dirty="0" err="1">
                <a:latin typeface="Calibri" panose="020F0502020204030204" pitchFamily="34" charset="0"/>
              </a:rPr>
              <a:t>aizsardzības</a:t>
            </a:r>
            <a:r>
              <a:rPr lang="en-US" sz="2200" b="0" i="0" u="none" strike="noStrike" baseline="0" dirty="0">
                <a:latin typeface="Calibri" panose="020F0502020204030204" pitchFamily="34" charset="0"/>
              </a:rPr>
              <a:t> </a:t>
            </a:r>
            <a:r>
              <a:rPr lang="en-US" sz="2200" b="0" i="0" u="none" strike="noStrike" baseline="0" dirty="0" err="1">
                <a:latin typeface="Calibri" panose="020F0502020204030204" pitchFamily="34" charset="0"/>
              </a:rPr>
              <a:t>likums</a:t>
            </a:r>
            <a:r>
              <a:rPr lang="en-US" sz="2200" b="0" i="0" u="none" strike="noStrike" baseline="0" dirty="0">
                <a:latin typeface="Calibri" panose="020F0502020204030204" pitchFamily="34" charset="0"/>
              </a:rPr>
              <a:t> no 2017. </a:t>
            </a:r>
            <a:r>
              <a:rPr lang="en-US" sz="2200" b="0" i="0" u="none" strike="noStrike" baseline="0" dirty="0" err="1">
                <a:latin typeface="Calibri" panose="020F0502020204030204" pitchFamily="34" charset="0"/>
              </a:rPr>
              <a:t>gada</a:t>
            </a:r>
            <a:r>
              <a:rPr lang="en-US" sz="2200" b="0" i="0" u="none" strike="noStrike" baseline="0" dirty="0">
                <a:latin typeface="Calibri" panose="020F0502020204030204" pitchFamily="34" charset="0"/>
              </a:rPr>
              <a:t> 28. </a:t>
            </a:r>
            <a:r>
              <a:rPr lang="en-US" sz="2200" b="0" i="0" u="none" strike="noStrike" baseline="0" dirty="0" err="1">
                <a:latin typeface="Calibri" panose="020F0502020204030204" pitchFamily="34" charset="0"/>
              </a:rPr>
              <a:t>marta</a:t>
            </a:r>
            <a:r>
              <a:rPr lang="en-US" sz="2200" b="0" i="0" u="none" strike="noStrike" baseline="0" dirty="0">
                <a:latin typeface="Calibri" panose="020F0502020204030204" pitchFamily="34" charset="0"/>
              </a:rPr>
              <a:t> tika </a:t>
            </a:r>
            <a:r>
              <a:rPr lang="en-US" sz="2200" b="0" i="0" u="none" strike="noStrike" baseline="0" dirty="0" err="1">
                <a:latin typeface="Calibri" panose="020F0502020204030204" pitchFamily="34" charset="0"/>
              </a:rPr>
              <a:t>papildināts</a:t>
            </a:r>
            <a:r>
              <a:rPr lang="en-US" sz="2200" b="0" i="0" u="none" strike="noStrike" baseline="0" dirty="0">
                <a:latin typeface="Calibri" panose="020F0502020204030204" pitchFamily="34" charset="0"/>
              </a:rPr>
              <a:t> </a:t>
            </a:r>
            <a:r>
              <a:rPr lang="en-US" sz="2200" b="0" i="0" u="none" strike="noStrike" baseline="0" dirty="0" err="1">
                <a:latin typeface="Calibri" panose="020F0502020204030204" pitchFamily="34" charset="0"/>
              </a:rPr>
              <a:t>ar</a:t>
            </a:r>
            <a:r>
              <a:rPr lang="en-US" sz="2200" dirty="0">
                <a:latin typeface="Calibri" panose="020F0502020204030204" pitchFamily="34" charset="0"/>
              </a:rPr>
              <a:t> </a:t>
            </a:r>
            <a:r>
              <a:rPr lang="en-US" sz="2200" b="0" i="0" u="none" strike="noStrike" baseline="0" dirty="0" err="1">
                <a:latin typeface="Calibri" panose="020F0502020204030204" pitchFamily="34" charset="0"/>
              </a:rPr>
              <a:t>noteikumu</a:t>
            </a:r>
            <a:r>
              <a:rPr lang="en-US" sz="2200" b="0" i="0" u="none" strike="noStrike" baseline="0" dirty="0">
                <a:latin typeface="Calibri" panose="020F0502020204030204" pitchFamily="34" charset="0"/>
              </a:rPr>
              <a:t>, ka </a:t>
            </a:r>
            <a:r>
              <a:rPr lang="en-US" sz="2200" b="0" i="0" u="none" strike="noStrike" baseline="0" dirty="0" err="1">
                <a:latin typeface="Calibri" panose="020F0502020204030204" pitchFamily="34" charset="0"/>
              </a:rPr>
              <a:t>institūciju</a:t>
            </a:r>
            <a:r>
              <a:rPr lang="en-US" sz="2200" b="0" i="0" u="none" strike="noStrike" baseline="0" dirty="0">
                <a:latin typeface="Calibri" panose="020F0502020204030204" pitchFamily="34" charset="0"/>
              </a:rPr>
              <a:t> </a:t>
            </a:r>
            <a:r>
              <a:rPr lang="en-US" sz="2200" b="0" i="0" u="none" strike="noStrike" baseline="0" dirty="0" err="1">
                <a:latin typeface="Calibri" panose="020F0502020204030204" pitchFamily="34" charset="0"/>
              </a:rPr>
              <a:t>sadarbības</a:t>
            </a:r>
            <a:r>
              <a:rPr lang="en-US" sz="2200" b="0" i="0" u="none" strike="noStrike" baseline="0" dirty="0">
                <a:latin typeface="Calibri" panose="020F0502020204030204" pitchFamily="34" charset="0"/>
              </a:rPr>
              <a:t> </a:t>
            </a:r>
            <a:r>
              <a:rPr lang="en-US" sz="2200" b="0" i="0" u="none" strike="noStrike" baseline="0" dirty="0" err="1">
                <a:latin typeface="Calibri" panose="020F0502020204030204" pitchFamily="34" charset="0"/>
              </a:rPr>
              <a:t>organizēšanu</a:t>
            </a:r>
            <a:r>
              <a:rPr lang="en-US" sz="2200" b="0" i="0" u="none" strike="noStrike" baseline="0" dirty="0">
                <a:latin typeface="Calibri" panose="020F0502020204030204" pitchFamily="34" charset="0"/>
              </a:rPr>
              <a:t> un </a:t>
            </a:r>
            <a:r>
              <a:rPr lang="en-US" sz="2200" b="0" i="0" u="none" strike="noStrike" baseline="0" dirty="0" err="1">
                <a:latin typeface="Calibri" panose="020F0502020204030204" pitchFamily="34" charset="0"/>
              </a:rPr>
              <a:t>kārtību</a:t>
            </a:r>
            <a:r>
              <a:rPr lang="en-US" sz="2200" b="0" i="0" u="none" strike="noStrike" baseline="0" dirty="0">
                <a:latin typeface="Calibri" panose="020F0502020204030204" pitchFamily="34" charset="0"/>
              </a:rPr>
              <a:t>, </a:t>
            </a:r>
            <a:r>
              <a:rPr lang="en-US" sz="2200" b="0" i="0" u="none" strike="noStrike" baseline="0" dirty="0" err="1">
                <a:latin typeface="Calibri" panose="020F0502020204030204" pitchFamily="34" charset="0"/>
              </a:rPr>
              <a:t>kādā</a:t>
            </a:r>
            <a:r>
              <a:rPr lang="en-US" sz="2200" b="0" i="0" u="none" strike="noStrike" baseline="0" dirty="0">
                <a:latin typeface="Calibri" panose="020F0502020204030204" pitchFamily="34" charset="0"/>
              </a:rPr>
              <a:t> </a:t>
            </a:r>
            <a:r>
              <a:rPr lang="en-US" sz="2200" b="0" i="0" u="none" strike="noStrike" baseline="0" dirty="0" err="1">
                <a:latin typeface="Calibri" panose="020F0502020204030204" pitchFamily="34" charset="0"/>
              </a:rPr>
              <a:t>īstenojama</a:t>
            </a:r>
            <a:r>
              <a:rPr lang="en-US" sz="2200" b="0" i="0" u="none" strike="noStrike" baseline="0" dirty="0">
                <a:latin typeface="Calibri" panose="020F0502020204030204" pitchFamily="34" charset="0"/>
              </a:rPr>
              <a:t> </a:t>
            </a:r>
            <a:r>
              <a:rPr lang="en-US" sz="2200" b="0" i="0" u="none" strike="noStrike" baseline="0" dirty="0" err="1">
                <a:latin typeface="Calibri" panose="020F0502020204030204" pitchFamily="34" charset="0"/>
              </a:rPr>
              <a:t>bērnu</a:t>
            </a:r>
            <a:r>
              <a:rPr lang="en-US" sz="2200" dirty="0">
                <a:latin typeface="Calibri" panose="020F0502020204030204" pitchFamily="34" charset="0"/>
              </a:rPr>
              <a:t> </a:t>
            </a:r>
            <a:r>
              <a:rPr lang="en-US" sz="2200" b="0" i="0" u="none" strike="noStrike" baseline="0" dirty="0" err="1">
                <a:latin typeface="Calibri" panose="020F0502020204030204" pitchFamily="34" charset="0"/>
              </a:rPr>
              <a:t>tiesību</a:t>
            </a:r>
            <a:r>
              <a:rPr lang="en-US" sz="2200" b="0" i="0" u="none" strike="noStrike" baseline="0" dirty="0">
                <a:latin typeface="Calibri" panose="020F0502020204030204" pitchFamily="34" charset="0"/>
              </a:rPr>
              <a:t> </a:t>
            </a:r>
            <a:r>
              <a:rPr lang="en-US" sz="2200" b="0" i="0" u="none" strike="noStrike" baseline="0" dirty="0" err="1">
                <a:latin typeface="Calibri" panose="020F0502020204030204" pitchFamily="34" charset="0"/>
              </a:rPr>
              <a:t>aizsardzība</a:t>
            </a:r>
            <a:r>
              <a:rPr lang="en-US" sz="2200" b="0" i="0" u="none" strike="noStrike" baseline="0" dirty="0">
                <a:latin typeface="Calibri" panose="020F0502020204030204" pitchFamily="34" charset="0"/>
              </a:rPr>
              <a:t>, </a:t>
            </a:r>
            <a:r>
              <a:rPr lang="en-US" sz="2200" b="0" i="0" u="none" strike="noStrike" baseline="0" dirty="0" err="1">
                <a:latin typeface="Calibri" panose="020F0502020204030204" pitchFamily="34" charset="0"/>
              </a:rPr>
              <a:t>noteic</a:t>
            </a:r>
            <a:r>
              <a:rPr lang="en-US" sz="2200" b="0" i="0" u="none" strike="noStrike" baseline="0" dirty="0">
                <a:latin typeface="Calibri" panose="020F0502020204030204" pitchFamily="34" charset="0"/>
              </a:rPr>
              <a:t> </a:t>
            </a:r>
            <a:r>
              <a:rPr lang="en-US" sz="2200" b="0" i="0" u="none" strike="noStrike" baseline="0" dirty="0" err="1">
                <a:latin typeface="Calibri" panose="020F0502020204030204" pitchFamily="34" charset="0"/>
              </a:rPr>
              <a:t>Ministru</a:t>
            </a:r>
            <a:r>
              <a:rPr lang="en-US" sz="2200" b="0" i="0" u="none" strike="noStrike" baseline="0" dirty="0">
                <a:latin typeface="Calibri" panose="020F0502020204030204" pitchFamily="34" charset="0"/>
              </a:rPr>
              <a:t> </a:t>
            </a:r>
            <a:r>
              <a:rPr lang="en-US" sz="2200" b="0" i="0" u="none" strike="noStrike" baseline="0" dirty="0" err="1">
                <a:latin typeface="Calibri" panose="020F0502020204030204" pitchFamily="34" charset="0"/>
              </a:rPr>
              <a:t>kabinets</a:t>
            </a:r>
            <a:r>
              <a:rPr lang="en-US" sz="2200" b="0" i="0" u="none" strike="noStrike" baseline="0" dirty="0">
                <a:latin typeface="Calibri" panose="020F0502020204030204" pitchFamily="34" charset="0"/>
              </a:rPr>
              <a:t>. </a:t>
            </a:r>
          </a:p>
          <a:p>
            <a:pPr algn="just"/>
            <a:r>
              <a:rPr lang="en-US" sz="2200" b="0" i="0" u="none" strike="noStrike" baseline="0" dirty="0">
                <a:latin typeface="Calibri" panose="020F0502020204030204" pitchFamily="34" charset="0"/>
              </a:rPr>
              <a:t>2017. </a:t>
            </a:r>
            <a:r>
              <a:rPr lang="en-US" sz="2200" b="0" i="0" u="none" strike="noStrike" baseline="0" dirty="0" err="1">
                <a:latin typeface="Calibri" panose="020F0502020204030204" pitchFamily="34" charset="0"/>
              </a:rPr>
              <a:t>gada</a:t>
            </a:r>
            <a:r>
              <a:rPr lang="en-US" sz="2200" b="0" i="0" u="none" strike="noStrike" baseline="0" dirty="0">
                <a:latin typeface="Calibri" panose="020F0502020204030204" pitchFamily="34" charset="0"/>
              </a:rPr>
              <a:t> 12. </a:t>
            </a:r>
            <a:r>
              <a:rPr lang="en-US" sz="2200" b="0" i="0" u="none" strike="noStrike" baseline="0" dirty="0" err="1">
                <a:latin typeface="Calibri" panose="020F0502020204030204" pitchFamily="34" charset="0"/>
              </a:rPr>
              <a:t>septembrī</a:t>
            </a:r>
            <a:r>
              <a:rPr lang="en-US" sz="2200" b="0" i="0" u="none" strike="noStrike" baseline="0" dirty="0">
                <a:latin typeface="Calibri" panose="020F0502020204030204" pitchFamily="34" charset="0"/>
              </a:rPr>
              <a:t> </a:t>
            </a:r>
            <a:r>
              <a:rPr lang="en-US" sz="2200" b="0" i="0" u="none" strike="noStrike" baseline="0" dirty="0" err="1">
                <a:latin typeface="Calibri" panose="020F0502020204030204" pitchFamily="34" charset="0"/>
              </a:rPr>
              <a:t>stājās</a:t>
            </a:r>
            <a:r>
              <a:rPr lang="en-US" sz="2200" b="0" i="0" u="none" strike="noStrike" baseline="0" dirty="0">
                <a:latin typeface="Calibri" panose="020F0502020204030204" pitchFamily="34" charset="0"/>
              </a:rPr>
              <a:t> </a:t>
            </a:r>
            <a:r>
              <a:rPr lang="en-US" sz="2200" b="0" i="0" u="none" strike="noStrike" baseline="0" dirty="0" err="1">
                <a:latin typeface="Calibri" panose="020F0502020204030204" pitchFamily="34" charset="0"/>
              </a:rPr>
              <a:t>spēkā</a:t>
            </a:r>
            <a:r>
              <a:rPr lang="en-US" sz="2200" b="0" i="0" u="none" strike="noStrike" baseline="0" dirty="0">
                <a:latin typeface="Calibri" panose="020F0502020204030204" pitchFamily="34" charset="0"/>
              </a:rPr>
              <a:t> </a:t>
            </a:r>
            <a:r>
              <a:rPr lang="en-US" sz="2200" b="0" i="0" u="none" strike="noStrike" baseline="0" dirty="0" err="1">
                <a:latin typeface="Calibri" panose="020F0502020204030204" pitchFamily="34" charset="0"/>
              </a:rPr>
              <a:t>Ministru</a:t>
            </a:r>
            <a:r>
              <a:rPr lang="en-US" sz="2200" b="0" i="0" u="none" strike="noStrike" baseline="0" dirty="0">
                <a:latin typeface="Calibri" panose="020F0502020204030204" pitchFamily="34" charset="0"/>
              </a:rPr>
              <a:t> </a:t>
            </a:r>
            <a:r>
              <a:rPr lang="en-US" sz="2200" b="0" i="0" u="none" strike="noStrike" baseline="0" dirty="0" err="1">
                <a:latin typeface="Calibri" panose="020F0502020204030204" pitchFamily="34" charset="0"/>
              </a:rPr>
              <a:t>kabineta</a:t>
            </a:r>
            <a:r>
              <a:rPr lang="en-US" sz="2200" b="0" i="0" u="none" strike="noStrike" baseline="0" dirty="0">
                <a:latin typeface="Calibri" panose="020F0502020204030204" pitchFamily="34" charset="0"/>
              </a:rPr>
              <a:t> </a:t>
            </a:r>
            <a:r>
              <a:rPr lang="en-US" sz="2200" b="0" i="0" u="none" strike="noStrike" baseline="0" dirty="0" err="1">
                <a:latin typeface="Calibri" panose="020F0502020204030204" pitchFamily="34" charset="0"/>
              </a:rPr>
              <a:t>noteikumi</a:t>
            </a:r>
            <a:r>
              <a:rPr lang="en-US" sz="2200" b="0" i="0" u="none" strike="noStrike" baseline="0" dirty="0">
                <a:latin typeface="Calibri" panose="020F0502020204030204" pitchFamily="34" charset="0"/>
              </a:rPr>
              <a:t> </a:t>
            </a:r>
            <a:r>
              <a:rPr lang="nn-NO" sz="2200" b="0" i="0" u="none" strike="noStrike" baseline="0" dirty="0">
                <a:latin typeface="Calibri" panose="020F0502020204030204" pitchFamily="34" charset="0"/>
              </a:rPr>
              <a:t>Nr. 545 “Noteikumi par institūciju </a:t>
            </a:r>
            <a:r>
              <a:rPr lang="en-US" sz="2200" b="0" i="0" u="none" strike="noStrike" baseline="0" dirty="0" err="1">
                <a:latin typeface="Calibri" panose="020F0502020204030204" pitchFamily="34" charset="0"/>
              </a:rPr>
              <a:t>sadarbību</a:t>
            </a:r>
            <a:r>
              <a:rPr lang="en-US" sz="2200" b="0" i="0" u="none" strike="noStrike" baseline="0" dirty="0">
                <a:latin typeface="Calibri" panose="020F0502020204030204" pitchFamily="34" charset="0"/>
              </a:rPr>
              <a:t> </a:t>
            </a:r>
            <a:r>
              <a:rPr lang="en-US" sz="2200" b="0" i="0" u="none" strike="noStrike" baseline="0" dirty="0" err="1">
                <a:latin typeface="Calibri" panose="020F0502020204030204" pitchFamily="34" charset="0"/>
              </a:rPr>
              <a:t>bērnu</a:t>
            </a:r>
            <a:r>
              <a:rPr lang="en-US" sz="2200" b="0" i="0" u="none" strike="noStrike" baseline="0" dirty="0">
                <a:latin typeface="Calibri" panose="020F0502020204030204" pitchFamily="34" charset="0"/>
              </a:rPr>
              <a:t> </a:t>
            </a:r>
            <a:r>
              <a:rPr lang="en-US" sz="2200" b="0" i="0" u="none" strike="noStrike" baseline="0" dirty="0" err="1">
                <a:latin typeface="Calibri" panose="020F0502020204030204" pitchFamily="34" charset="0"/>
              </a:rPr>
              <a:t>tiesību</a:t>
            </a:r>
            <a:r>
              <a:rPr lang="en-US" sz="2200" b="0" i="0" u="none" strike="noStrike" baseline="0" dirty="0">
                <a:latin typeface="Calibri" panose="020F0502020204030204" pitchFamily="34" charset="0"/>
              </a:rPr>
              <a:t> </a:t>
            </a:r>
            <a:r>
              <a:rPr lang="en-US" sz="2200" b="0" i="0" u="none" strike="noStrike" baseline="0" dirty="0" err="1">
                <a:latin typeface="Calibri" panose="020F0502020204030204" pitchFamily="34" charset="0"/>
              </a:rPr>
              <a:t>aizsardzībā</a:t>
            </a:r>
            <a:r>
              <a:rPr lang="en-US" sz="2200" b="0" i="0" u="none" strike="noStrike" baseline="0" dirty="0">
                <a:latin typeface="Calibri" panose="020F0502020204030204" pitchFamily="34" charset="0"/>
              </a:rPr>
              <a:t>”, kas </a:t>
            </a:r>
            <a:r>
              <a:rPr lang="en-US" sz="2200" b="0" i="0" u="none" strike="noStrike" baseline="0" dirty="0" err="1">
                <a:latin typeface="Calibri" panose="020F0502020204030204" pitchFamily="34" charset="0"/>
              </a:rPr>
              <a:t>noteic</a:t>
            </a:r>
            <a:r>
              <a:rPr lang="en-US" sz="2200" b="0" i="0" u="none" strike="noStrike" baseline="0" dirty="0">
                <a:latin typeface="Calibri" panose="020F0502020204030204" pitchFamily="34" charset="0"/>
              </a:rPr>
              <a:t> </a:t>
            </a:r>
            <a:r>
              <a:rPr lang="en-US" sz="2200" b="0" i="0" u="none" strike="noStrike" baseline="0" dirty="0" err="1">
                <a:latin typeface="Calibri" panose="020F0502020204030204" pitchFamily="34" charset="0"/>
              </a:rPr>
              <a:t>starpinstitūciju</a:t>
            </a:r>
            <a:r>
              <a:rPr lang="en-US" sz="2200" b="0" i="0" u="none" strike="noStrike" baseline="0" dirty="0">
                <a:latin typeface="Calibri" panose="020F0502020204030204" pitchFamily="34" charset="0"/>
              </a:rPr>
              <a:t> </a:t>
            </a:r>
            <a:r>
              <a:rPr lang="en-US" sz="2200" b="0" i="0" u="none" strike="noStrike" baseline="0" dirty="0" err="1">
                <a:latin typeface="Calibri" panose="020F0502020204030204" pitchFamily="34" charset="0"/>
              </a:rPr>
              <a:t>sadarbību</a:t>
            </a:r>
            <a:r>
              <a:rPr lang="en-US" sz="2200" b="0" i="0" u="none" strike="noStrike" baseline="0" dirty="0">
                <a:latin typeface="Calibri" panose="020F0502020204030204" pitchFamily="34" charset="0"/>
              </a:rPr>
              <a:t> </a:t>
            </a:r>
            <a:r>
              <a:rPr lang="en-US" sz="2200" b="0" i="0" u="none" strike="noStrike" baseline="0" dirty="0" err="1">
                <a:latin typeface="Calibri" panose="020F0502020204030204" pitchFamily="34" charset="0"/>
              </a:rPr>
              <a:t>bērnu</a:t>
            </a:r>
            <a:r>
              <a:rPr lang="en-US" sz="2200" b="0" i="0" u="none" strike="noStrike" baseline="0" dirty="0">
                <a:latin typeface="Calibri" panose="020F0502020204030204" pitchFamily="34" charset="0"/>
              </a:rPr>
              <a:t> </a:t>
            </a:r>
            <a:r>
              <a:rPr lang="en-US" sz="2200" b="0" i="0" u="none" strike="noStrike" baseline="0" dirty="0" err="1">
                <a:latin typeface="Calibri" panose="020F0502020204030204" pitchFamily="34" charset="0"/>
              </a:rPr>
              <a:t>tiesību</a:t>
            </a:r>
            <a:r>
              <a:rPr lang="en-US" sz="2200" b="0" i="0" u="none" strike="noStrike" baseline="0" dirty="0">
                <a:latin typeface="Calibri" panose="020F0502020204030204" pitchFamily="34" charset="0"/>
              </a:rPr>
              <a:t> </a:t>
            </a:r>
            <a:r>
              <a:rPr lang="en-US" sz="2200" b="0" i="0" u="none" strike="noStrike" baseline="0" dirty="0" err="1">
                <a:latin typeface="Calibri" panose="020F0502020204030204" pitchFamily="34" charset="0"/>
              </a:rPr>
              <a:t>aizsardzībā</a:t>
            </a:r>
            <a:r>
              <a:rPr lang="en-US" sz="2200" b="0" i="0" u="none" strike="noStrike" baseline="0" dirty="0">
                <a:latin typeface="Calibri" panose="020F0502020204030204" pitchFamily="34" charset="0"/>
              </a:rPr>
              <a:t>.</a:t>
            </a:r>
          </a:p>
          <a:p>
            <a:pPr algn="just"/>
            <a:r>
              <a:rPr lang="lv-LV" sz="2200" dirty="0">
                <a:latin typeface="Calibri" panose="020F0502020204030204" pitchFamily="34" charset="0"/>
              </a:rPr>
              <a:t>P</a:t>
            </a:r>
            <a:r>
              <a:rPr lang="lv-LV" sz="2200" b="0" i="0" u="none" strike="noStrike" baseline="0" dirty="0">
                <a:latin typeface="Calibri" panose="020F0502020204030204" pitchFamily="34" charset="0"/>
              </a:rPr>
              <a:t>roblēmu risināšana noris veiksmīgāk, ja starp izglītības iestādēm, pašvaldību</a:t>
            </a:r>
            <a:r>
              <a:rPr lang="lv-LV" sz="2200" dirty="0">
                <a:latin typeface="Calibri" panose="020F0502020204030204" pitchFamily="34" charset="0"/>
              </a:rPr>
              <a:t> </a:t>
            </a:r>
            <a:r>
              <a:rPr lang="lv-LV" sz="2200" b="0" i="0" u="none" strike="noStrike" baseline="0" dirty="0">
                <a:latin typeface="Calibri" panose="020F0502020204030204" pitchFamily="34" charset="0"/>
              </a:rPr>
              <a:t>institūcijām un vietējām nevalstiskajām organizācijām ir izveidojies sadarbības</a:t>
            </a:r>
            <a:r>
              <a:rPr lang="lv-LV" sz="2200" dirty="0">
                <a:latin typeface="Calibri" panose="020F0502020204030204" pitchFamily="34" charset="0"/>
              </a:rPr>
              <a:t> </a:t>
            </a:r>
            <a:r>
              <a:rPr lang="lv-LV" sz="2200" b="0" i="0" u="none" strike="noStrike" baseline="0" dirty="0">
                <a:latin typeface="Calibri" panose="020F0502020204030204" pitchFamily="34" charset="0"/>
              </a:rPr>
              <a:t>modelis, kas sniedz iespēju ikdienas profesionālo pienākumu veikšanai piesaistīt vairāk</a:t>
            </a:r>
            <a:r>
              <a:rPr lang="lv-LV" sz="2200" dirty="0">
                <a:latin typeface="Calibri" panose="020F0502020204030204" pitchFamily="34" charset="0"/>
              </a:rPr>
              <a:t> </a:t>
            </a:r>
            <a:r>
              <a:rPr lang="lv-LV" sz="2200" b="0" i="0" u="none" strike="noStrike" baseline="0" dirty="0">
                <a:latin typeface="Calibri" panose="020F0502020204030204" pitchFamily="34" charset="0"/>
              </a:rPr>
              <a:t>resursu, nekā pierasts.</a:t>
            </a:r>
            <a:endParaRPr lang="en-US" sz="2200" dirty="0">
              <a:latin typeface="Calibri" panose="020F0502020204030204" pitchFamily="34" charset="0"/>
            </a:endParaRPr>
          </a:p>
          <a:p>
            <a:pPr algn="just"/>
            <a:endParaRPr lang="lv-LV" dirty="0"/>
          </a:p>
        </p:txBody>
      </p:sp>
    </p:spTree>
    <p:extLst>
      <p:ext uri="{BB962C8B-B14F-4D97-AF65-F5344CB8AC3E}">
        <p14:creationId xmlns:p14="http://schemas.microsoft.com/office/powerpoint/2010/main" val="9252809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600" b="0" i="0" u="none" strike="noStrike" baseline="0" dirty="0" err="1"/>
              <a:t>Multidisciplinārais</a:t>
            </a:r>
            <a:r>
              <a:rPr lang="en-US" sz="3600" b="0" i="0" u="none" strike="noStrike" baseline="0" dirty="0"/>
              <a:t> un </a:t>
            </a:r>
            <a:r>
              <a:rPr lang="en-US" sz="3600" b="0" i="0" u="none" strike="noStrike" baseline="0" dirty="0" err="1"/>
              <a:t>starpinstitucionālais</a:t>
            </a:r>
            <a:r>
              <a:rPr lang="en-US" sz="3600" b="0" i="0" u="none" strike="noStrike" baseline="0" dirty="0"/>
              <a:t> </a:t>
            </a:r>
            <a:r>
              <a:rPr lang="en-US" sz="3600" b="0" i="0" u="none" strike="noStrike" baseline="0" dirty="0" err="1"/>
              <a:t>raksturs</a:t>
            </a:r>
            <a:endParaRPr lang="lv-LV" sz="3600" dirty="0"/>
          </a:p>
        </p:txBody>
      </p:sp>
      <p:sp>
        <p:nvSpPr>
          <p:cNvPr id="3" name="Content Placeholder 2"/>
          <p:cNvSpPr>
            <a:spLocks noGrp="1"/>
          </p:cNvSpPr>
          <p:nvPr>
            <p:ph idx="1"/>
          </p:nvPr>
        </p:nvSpPr>
        <p:spPr>
          <a:xfrm>
            <a:off x="457200" y="1700808"/>
            <a:ext cx="8229600" cy="4776192"/>
          </a:xfrm>
        </p:spPr>
        <p:txBody>
          <a:bodyPr>
            <a:noAutofit/>
          </a:bodyPr>
          <a:lstStyle/>
          <a:p>
            <a:pPr algn="just"/>
            <a:r>
              <a:rPr lang="en-US" b="0" i="0" u="none" strike="noStrike" baseline="0" dirty="0" err="1"/>
              <a:t>Bērnu</a:t>
            </a:r>
            <a:r>
              <a:rPr lang="en-US" b="0" i="0" u="none" strike="noStrike" baseline="0" dirty="0"/>
              <a:t> </a:t>
            </a:r>
            <a:r>
              <a:rPr lang="en-US" b="0" i="0" u="none" strike="noStrike" baseline="0" dirty="0" err="1"/>
              <a:t>tiesības</a:t>
            </a:r>
            <a:r>
              <a:rPr lang="en-US" b="0" i="0" u="none" strike="noStrike" baseline="0" dirty="0"/>
              <a:t> </a:t>
            </a:r>
            <a:r>
              <a:rPr lang="en-US" b="0" i="0" u="none" strike="noStrike" baseline="0" dirty="0" err="1"/>
              <a:t>ir</a:t>
            </a:r>
            <a:r>
              <a:rPr lang="en-US" b="0" i="0" u="none" strike="noStrike" baseline="0" dirty="0"/>
              <a:t> </a:t>
            </a:r>
            <a:r>
              <a:rPr lang="en-US" b="0" i="0" u="none" strike="noStrike" baseline="0" dirty="0" err="1"/>
              <a:t>bērna</a:t>
            </a:r>
            <a:r>
              <a:rPr lang="en-US" b="0" i="0" u="none" strike="noStrike" baseline="0" dirty="0"/>
              <a:t> </a:t>
            </a:r>
            <a:r>
              <a:rPr lang="en-US" b="0" i="0" u="none" strike="noStrike" baseline="0" dirty="0" err="1"/>
              <a:t>cilvēktiesības</a:t>
            </a:r>
            <a:r>
              <a:rPr lang="en-US" b="0" i="0" u="none" strike="noStrike" baseline="0" dirty="0"/>
              <a:t>, </a:t>
            </a:r>
            <a:r>
              <a:rPr lang="en-US" b="0" i="0" u="none" strike="noStrike" baseline="0" dirty="0" err="1"/>
              <a:t>tāpēc</a:t>
            </a:r>
            <a:r>
              <a:rPr lang="en-US" b="0" i="0" u="none" strike="noStrike" baseline="0" dirty="0"/>
              <a:t> </a:t>
            </a:r>
            <a:r>
              <a:rPr lang="en-US" b="0" i="0" u="none" strike="noStrike" baseline="0" dirty="0" err="1"/>
              <a:t>šī</a:t>
            </a:r>
            <a:r>
              <a:rPr lang="en-US" b="0" i="0" u="none" strike="noStrike" baseline="0" dirty="0"/>
              <a:t> </a:t>
            </a:r>
            <a:r>
              <a:rPr lang="en-US" b="0" i="0" u="none" strike="noStrike" baseline="0" dirty="0" err="1"/>
              <a:t>tiesību</a:t>
            </a:r>
            <a:r>
              <a:rPr lang="en-US" b="0" i="0" u="none" strike="noStrike" baseline="0" dirty="0"/>
              <a:t> </a:t>
            </a:r>
            <a:r>
              <a:rPr lang="en-US" b="0" i="0" u="none" strike="noStrike" baseline="0" dirty="0" err="1"/>
              <a:t>apakšnozare</a:t>
            </a:r>
            <a:r>
              <a:rPr lang="en-US" b="0" i="0" u="none" strike="noStrike" baseline="0" dirty="0"/>
              <a:t> </a:t>
            </a:r>
            <a:r>
              <a:rPr lang="en-US" b="0" i="0" u="none" strike="noStrike" baseline="0" dirty="0" err="1"/>
              <a:t>ir</a:t>
            </a:r>
            <a:r>
              <a:rPr lang="en-US" b="0" i="0" u="none" strike="noStrike" baseline="0" dirty="0"/>
              <a:t> </a:t>
            </a:r>
            <a:r>
              <a:rPr lang="en-US" b="0" i="0" u="none" strike="noStrike" baseline="0" dirty="0" err="1"/>
              <a:t>visai</a:t>
            </a:r>
            <a:r>
              <a:rPr lang="en-US" dirty="0"/>
              <a:t> </a:t>
            </a:r>
            <a:r>
              <a:rPr lang="en-US" b="0" i="0" u="none" strike="noStrike" baseline="0" dirty="0" err="1"/>
              <a:t>komplicēta</a:t>
            </a:r>
            <a:r>
              <a:rPr lang="en-US" b="0" i="0" u="none" strike="noStrike" baseline="0" dirty="0"/>
              <a:t> un </a:t>
            </a:r>
            <a:r>
              <a:rPr lang="en-US" b="0" i="0" u="none" strike="noStrike" baseline="0" dirty="0" err="1"/>
              <a:t>plaša</a:t>
            </a:r>
            <a:r>
              <a:rPr lang="en-US" b="0" i="0" u="none" strike="noStrike" baseline="0" dirty="0"/>
              <a:t>. </a:t>
            </a:r>
          </a:p>
          <a:p>
            <a:pPr algn="just"/>
            <a:r>
              <a:rPr lang="en-US" b="0" i="0" u="none" strike="noStrike" baseline="0" dirty="0" err="1"/>
              <a:t>Bērnu</a:t>
            </a:r>
            <a:r>
              <a:rPr lang="en-US" b="0" i="0" u="none" strike="noStrike" baseline="0" dirty="0"/>
              <a:t> </a:t>
            </a:r>
            <a:r>
              <a:rPr lang="en-US" b="0" i="0" u="none" strike="noStrike" baseline="0" dirty="0" err="1"/>
              <a:t>tiesību</a:t>
            </a:r>
            <a:r>
              <a:rPr lang="en-US" b="0" i="0" u="none" strike="noStrike" baseline="0" dirty="0"/>
              <a:t> </a:t>
            </a:r>
            <a:r>
              <a:rPr lang="en-US" b="0" i="0" u="none" strike="noStrike" baseline="0" dirty="0" err="1"/>
              <a:t>jautājumi</a:t>
            </a:r>
            <a:r>
              <a:rPr lang="en-US" b="0" i="0" u="none" strike="noStrike" baseline="0" dirty="0"/>
              <a:t> </a:t>
            </a:r>
            <a:r>
              <a:rPr lang="en-US" b="0" i="0" u="none" strike="noStrike" baseline="0" dirty="0" err="1"/>
              <a:t>ir</a:t>
            </a:r>
            <a:r>
              <a:rPr lang="en-US" b="0" i="0" u="none" strike="noStrike" baseline="0" dirty="0"/>
              <a:t> </a:t>
            </a:r>
            <a:r>
              <a:rPr lang="en-US" b="0" i="0" u="none" strike="noStrike" baseline="0" dirty="0" err="1"/>
              <a:t>cieši</a:t>
            </a:r>
            <a:r>
              <a:rPr lang="en-US" b="0" i="0" u="none" strike="noStrike" baseline="0" dirty="0"/>
              <a:t> </a:t>
            </a:r>
            <a:r>
              <a:rPr lang="en-US" b="0" i="0" u="none" strike="noStrike" baseline="0" dirty="0" err="1"/>
              <a:t>saistīti</a:t>
            </a:r>
            <a:r>
              <a:rPr lang="en-US" b="0" i="0" u="none" strike="noStrike" baseline="0" dirty="0"/>
              <a:t> </a:t>
            </a:r>
            <a:r>
              <a:rPr lang="en-US" b="0" i="0" u="none" strike="noStrike" baseline="0" dirty="0" err="1"/>
              <a:t>ar</a:t>
            </a:r>
            <a:r>
              <a:rPr lang="en-US" b="0" i="0" u="none" strike="noStrike" baseline="0" dirty="0"/>
              <a:t> </a:t>
            </a:r>
            <a:r>
              <a:rPr lang="en-US" b="0" i="0" u="none" strike="noStrike" baseline="0" dirty="0" err="1"/>
              <a:t>dažādām</a:t>
            </a:r>
            <a:r>
              <a:rPr lang="en-US" b="0" i="0" u="none" strike="noStrike" baseline="0" dirty="0"/>
              <a:t> </a:t>
            </a:r>
            <a:r>
              <a:rPr lang="en-US" b="0" i="0" u="none" strike="noStrike" baseline="0" dirty="0" err="1"/>
              <a:t>citām</a:t>
            </a:r>
            <a:r>
              <a:rPr lang="en-US" b="0" i="0" u="none" strike="noStrike" baseline="0" dirty="0"/>
              <a:t> </a:t>
            </a:r>
            <a:r>
              <a:rPr lang="en-US" b="0" i="0" u="none" strike="noStrike" baseline="0" dirty="0" err="1"/>
              <a:t>tiesību</a:t>
            </a:r>
            <a:r>
              <a:rPr lang="en-US" dirty="0"/>
              <a:t> </a:t>
            </a:r>
            <a:r>
              <a:rPr lang="en-US" b="0" i="0" u="none" strike="noStrike" baseline="0" dirty="0" err="1"/>
              <a:t>nozarēm</a:t>
            </a:r>
            <a:r>
              <a:rPr lang="en-US" b="0" i="0" u="none" strike="noStrike" baseline="0" dirty="0"/>
              <a:t>, </a:t>
            </a:r>
            <a:r>
              <a:rPr lang="en-US" b="0" i="0" u="none" strike="noStrike" baseline="0" dirty="0" err="1"/>
              <a:t>piemēram</a:t>
            </a:r>
            <a:r>
              <a:rPr lang="en-US" b="0" i="0" u="none" strike="noStrike" baseline="0" dirty="0"/>
              <a:t>, – </a:t>
            </a:r>
            <a:r>
              <a:rPr lang="en-US" b="0" i="0" u="none" strike="noStrike" baseline="0" dirty="0" err="1"/>
              <a:t>administratīvo</a:t>
            </a:r>
            <a:r>
              <a:rPr lang="en-US" b="0" i="0" u="none" strike="noStrike" baseline="0" dirty="0"/>
              <a:t> </a:t>
            </a:r>
            <a:r>
              <a:rPr lang="en-US" b="0" i="0" u="none" strike="noStrike" baseline="0" dirty="0" err="1"/>
              <a:t>pārkāpumu</a:t>
            </a:r>
            <a:r>
              <a:rPr lang="en-US" b="0" i="0" u="none" strike="noStrike" baseline="0" dirty="0"/>
              <a:t> </a:t>
            </a:r>
            <a:r>
              <a:rPr lang="en-US" b="0" i="0" u="none" strike="noStrike" baseline="0" dirty="0" err="1"/>
              <a:t>tiesībām</a:t>
            </a:r>
            <a:r>
              <a:rPr lang="en-US" b="0" i="0" u="none" strike="noStrike" baseline="0" dirty="0"/>
              <a:t>, </a:t>
            </a:r>
            <a:r>
              <a:rPr lang="en-US" b="0" i="0" u="none" strike="noStrike" baseline="0" dirty="0" err="1"/>
              <a:t>krimināltiesībām</a:t>
            </a:r>
            <a:r>
              <a:rPr lang="en-US" b="0" i="0" u="none" strike="noStrike" baseline="0" dirty="0"/>
              <a:t>, </a:t>
            </a:r>
            <a:r>
              <a:rPr lang="en-US" b="0" i="0" u="none" strike="noStrike" baseline="0" dirty="0" err="1"/>
              <a:t>īpaši</a:t>
            </a:r>
            <a:r>
              <a:rPr lang="en-US" b="0" i="0" u="none" strike="noStrike" baseline="0" dirty="0"/>
              <a:t> </a:t>
            </a:r>
            <a:r>
              <a:rPr lang="en-US" b="0" i="0" u="none" strike="noStrike" baseline="0" dirty="0" err="1"/>
              <a:t>ar</a:t>
            </a:r>
            <a:r>
              <a:rPr lang="en-US" dirty="0"/>
              <a:t> </a:t>
            </a:r>
            <a:r>
              <a:rPr lang="lv-LV" b="0" i="0" u="none" strike="noStrike" baseline="0" dirty="0"/>
              <a:t>civiltiesībām (ģimenes tiesībām, mantojuma tiesībām) un citām. </a:t>
            </a:r>
            <a:endParaRPr lang="en-US" b="0" i="0" u="none" strike="noStrike" baseline="0" dirty="0"/>
          </a:p>
          <a:p>
            <a:pPr algn="just"/>
            <a:r>
              <a:rPr lang="en-US" b="0" i="0" u="none" strike="noStrike" baseline="0" dirty="0" err="1"/>
              <a:t>Bērna</a:t>
            </a:r>
            <a:r>
              <a:rPr lang="en-US" b="0" i="0" u="none" strike="noStrike" baseline="0" dirty="0"/>
              <a:t> </a:t>
            </a:r>
            <a:r>
              <a:rPr lang="en-US" b="0" i="0" u="none" strike="noStrike" baseline="0" dirty="0" err="1"/>
              <a:t>tiesībām</a:t>
            </a:r>
            <a:r>
              <a:rPr lang="en-US" b="0" i="0" u="none" strike="noStrike" baseline="0" dirty="0"/>
              <a:t> </a:t>
            </a:r>
            <a:r>
              <a:rPr lang="en-US" b="0" i="0" u="none" strike="noStrike" baseline="0" dirty="0" err="1"/>
              <a:t>ir</a:t>
            </a:r>
            <a:r>
              <a:rPr lang="en-US" b="0" i="0" u="none" strike="noStrike" baseline="0" dirty="0"/>
              <a:t> </a:t>
            </a:r>
            <a:r>
              <a:rPr lang="en-US" b="0" i="0" u="none" strike="noStrike" baseline="0" dirty="0" err="1"/>
              <a:t>horizontāls</a:t>
            </a:r>
            <a:r>
              <a:rPr lang="en-US" b="0" i="0" u="none" strike="noStrike" baseline="0" dirty="0"/>
              <a:t> </a:t>
            </a:r>
            <a:r>
              <a:rPr lang="en-US" b="0" i="0" u="none" strike="noStrike" baseline="0" dirty="0" err="1"/>
              <a:t>raksturs</a:t>
            </a:r>
            <a:r>
              <a:rPr lang="en-US" b="0" i="0" u="none" strike="noStrike" baseline="0" dirty="0"/>
              <a:t>, jo </a:t>
            </a:r>
            <a:r>
              <a:rPr lang="en-US" b="0" i="0" u="none" strike="noStrike" baseline="0" dirty="0" err="1"/>
              <a:t>tās</a:t>
            </a:r>
            <a:r>
              <a:rPr lang="en-US" b="0" i="0" u="none" strike="noStrike" baseline="0" dirty="0"/>
              <a:t> </a:t>
            </a:r>
            <a:r>
              <a:rPr lang="en-US" b="0" i="0" u="none" strike="noStrike" baseline="0" dirty="0" err="1"/>
              <a:t>saistītas</a:t>
            </a:r>
            <a:r>
              <a:rPr lang="en-US" b="0" i="0" u="none" strike="noStrike" baseline="0" dirty="0"/>
              <a:t> </a:t>
            </a:r>
            <a:r>
              <a:rPr lang="en-US" b="0" i="0" u="none" strike="noStrike" baseline="0" dirty="0" err="1"/>
              <a:t>gandrīz</a:t>
            </a:r>
            <a:r>
              <a:rPr lang="en-US" b="0" i="0" u="none" strike="noStrike" baseline="0" dirty="0"/>
              <a:t> </a:t>
            </a:r>
            <a:r>
              <a:rPr lang="en-US" b="0" i="0" u="none" strike="noStrike" baseline="0" dirty="0" err="1"/>
              <a:t>ar</a:t>
            </a:r>
            <a:r>
              <a:rPr lang="en-US" b="0" i="0" u="none" strike="noStrike" baseline="0" dirty="0"/>
              <a:t> </a:t>
            </a:r>
            <a:r>
              <a:rPr lang="en-US" b="0" i="0" u="none" strike="noStrike" baseline="0" dirty="0" err="1"/>
              <a:t>visām</a:t>
            </a:r>
            <a:r>
              <a:rPr lang="en-US" b="0" i="0" u="none" strike="noStrike" baseline="0" dirty="0"/>
              <a:t> </a:t>
            </a:r>
            <a:r>
              <a:rPr lang="en-US" b="0" i="0" u="none" strike="noStrike" baseline="0" dirty="0" err="1"/>
              <a:t>citām</a:t>
            </a:r>
            <a:r>
              <a:rPr lang="en-US" dirty="0"/>
              <a:t> </a:t>
            </a:r>
            <a:r>
              <a:rPr lang="en-US" b="0" i="0" u="none" strike="noStrike" baseline="0" dirty="0" err="1"/>
              <a:t>tiesību</a:t>
            </a:r>
            <a:r>
              <a:rPr lang="en-US" b="0" i="0" u="none" strike="noStrike" baseline="0" dirty="0"/>
              <a:t> </a:t>
            </a:r>
            <a:r>
              <a:rPr lang="en-US" b="0" i="0" u="none" strike="noStrike" baseline="0" dirty="0" err="1"/>
              <a:t>piemērošanas</a:t>
            </a:r>
            <a:r>
              <a:rPr lang="en-US" b="0" i="0" u="none" strike="noStrike" baseline="0" dirty="0"/>
              <a:t> </a:t>
            </a:r>
            <a:r>
              <a:rPr lang="en-US" b="0" i="0" u="none" strike="noStrike" baseline="0" dirty="0" err="1"/>
              <a:t>nozarēm</a:t>
            </a:r>
            <a:r>
              <a:rPr lang="en-US" b="0" i="0" u="none" strike="noStrike" baseline="0" dirty="0"/>
              <a:t>. </a:t>
            </a:r>
            <a:r>
              <a:rPr lang="en-US" b="0" i="0" u="none" strike="noStrike" baseline="0" dirty="0" err="1"/>
              <a:t>Minētais</a:t>
            </a:r>
            <a:r>
              <a:rPr lang="en-US" b="0" i="0" u="none" strike="noStrike" baseline="0" dirty="0"/>
              <a:t> </a:t>
            </a:r>
            <a:r>
              <a:rPr lang="en-US" b="0" i="0" u="none" strike="noStrike" baseline="0" dirty="0" err="1"/>
              <a:t>nozīmē</a:t>
            </a:r>
            <a:r>
              <a:rPr lang="en-US" b="0" i="0" u="none" strike="noStrike" baseline="0" dirty="0"/>
              <a:t>, ka bez </a:t>
            </a:r>
            <a:r>
              <a:rPr lang="en-US" b="0" i="0" u="none" strike="noStrike" baseline="0" dirty="0" err="1"/>
              <a:t>starpinstitūciju</a:t>
            </a:r>
            <a:r>
              <a:rPr lang="en-US" b="0" i="0" u="none" strike="noStrike" baseline="0" dirty="0"/>
              <a:t> </a:t>
            </a:r>
            <a:r>
              <a:rPr lang="en-US" b="0" i="0" u="none" strike="noStrike" baseline="0" dirty="0" err="1"/>
              <a:t>sadarbības</a:t>
            </a:r>
            <a:r>
              <a:rPr lang="en-US" dirty="0"/>
              <a:t> </a:t>
            </a:r>
            <a:r>
              <a:rPr lang="en-US" b="0" i="0" u="none" strike="noStrike" baseline="0" dirty="0" err="1"/>
              <a:t>bērnu</a:t>
            </a:r>
            <a:r>
              <a:rPr lang="en-US" b="0" i="0" u="none" strike="noStrike" baseline="0" dirty="0"/>
              <a:t> </a:t>
            </a:r>
            <a:r>
              <a:rPr lang="en-US" b="0" i="0" u="none" strike="noStrike" baseline="0" dirty="0" err="1"/>
              <a:t>tiesību</a:t>
            </a:r>
            <a:r>
              <a:rPr lang="en-US" b="0" i="0" u="none" strike="noStrike" baseline="0" dirty="0"/>
              <a:t> </a:t>
            </a:r>
            <a:r>
              <a:rPr lang="en-US" b="0" i="0" u="none" strike="noStrike" baseline="0" dirty="0" err="1"/>
              <a:t>efektīva</a:t>
            </a:r>
            <a:r>
              <a:rPr lang="en-US" b="0" i="0" u="none" strike="noStrike" baseline="0" dirty="0"/>
              <a:t> </a:t>
            </a:r>
            <a:r>
              <a:rPr lang="en-US" b="0" i="0" u="none" strike="noStrike" baseline="0" dirty="0" err="1"/>
              <a:t>piemērošana</a:t>
            </a:r>
            <a:r>
              <a:rPr lang="en-US" b="0" i="0" u="none" strike="noStrike" baseline="0" dirty="0"/>
              <a:t> nav </a:t>
            </a:r>
            <a:r>
              <a:rPr lang="en-US" b="0" i="0" u="none" strike="noStrike" baseline="0" dirty="0" err="1"/>
              <a:t>iespējama</a:t>
            </a:r>
            <a:r>
              <a:rPr lang="en-US" b="0" i="0" u="none" strike="noStrike" baseline="0" dirty="0"/>
              <a:t>.</a:t>
            </a:r>
            <a:endParaRPr lang="lv-LV" dirty="0"/>
          </a:p>
        </p:txBody>
      </p:sp>
    </p:spTree>
    <p:extLst>
      <p:ext uri="{BB962C8B-B14F-4D97-AF65-F5344CB8AC3E}">
        <p14:creationId xmlns:p14="http://schemas.microsoft.com/office/powerpoint/2010/main" val="17071963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600" b="0" i="0" u="none" strike="noStrike" baseline="0" dirty="0" err="1">
                <a:latin typeface="+mn-lt"/>
              </a:rPr>
              <a:t>Starpinstitūciju</a:t>
            </a:r>
            <a:r>
              <a:rPr lang="en-US" sz="3600" b="0" i="0" u="none" strike="noStrike" baseline="0" dirty="0">
                <a:latin typeface="+mn-lt"/>
              </a:rPr>
              <a:t> </a:t>
            </a:r>
            <a:r>
              <a:rPr lang="en-US" sz="3600" b="0" i="0" u="none" strike="noStrike" baseline="0" dirty="0" err="1">
                <a:latin typeface="+mn-lt"/>
              </a:rPr>
              <a:t>sadarbības</a:t>
            </a:r>
            <a:r>
              <a:rPr lang="en-US" sz="3600" b="0" i="0" u="none" strike="noStrike" baseline="0" dirty="0">
                <a:latin typeface="+mn-lt"/>
              </a:rPr>
              <a:t> </a:t>
            </a:r>
            <a:r>
              <a:rPr lang="en-US" sz="3600" b="0" i="0" u="none" strike="noStrike" baseline="0" dirty="0" err="1">
                <a:latin typeface="+mn-lt"/>
              </a:rPr>
              <a:t>līmeņi</a:t>
            </a:r>
            <a:endParaRPr lang="lv-LV" sz="3600" dirty="0">
              <a:latin typeface="+mn-lt"/>
            </a:endParaRPr>
          </a:p>
        </p:txBody>
      </p:sp>
      <p:sp>
        <p:nvSpPr>
          <p:cNvPr id="3" name="Content Placeholder 2"/>
          <p:cNvSpPr>
            <a:spLocks noGrp="1"/>
          </p:cNvSpPr>
          <p:nvPr>
            <p:ph idx="1"/>
          </p:nvPr>
        </p:nvSpPr>
        <p:spPr>
          <a:xfrm>
            <a:off x="457200" y="1700808"/>
            <a:ext cx="8229600" cy="4776192"/>
          </a:xfrm>
        </p:spPr>
        <p:txBody>
          <a:bodyPr>
            <a:noAutofit/>
          </a:bodyPr>
          <a:lstStyle/>
          <a:p>
            <a:pPr marL="0" indent="0" algn="just">
              <a:buNone/>
            </a:pPr>
            <a:r>
              <a:rPr lang="lv-LV" b="0" i="0" u="none" strike="noStrike" baseline="0" dirty="0"/>
              <a:t>Saskaņā ar tiesību normās noteikto šobrīd starpinstitūciju sadarbība bērnu</a:t>
            </a:r>
            <a:r>
              <a:rPr lang="en-US" b="0" i="0" u="none" strike="noStrike" baseline="0" dirty="0"/>
              <a:t> </a:t>
            </a:r>
            <a:r>
              <a:rPr lang="lv-LV" b="0" i="0" u="none" strike="noStrike" baseline="0" dirty="0"/>
              <a:t>tiesību aizsardzībā Latvijā tiek organizēta divos līmeņos, proti:</a:t>
            </a:r>
          </a:p>
          <a:p>
            <a:pPr marL="548640" lvl="2" indent="0" algn="just">
              <a:buNone/>
            </a:pPr>
            <a:r>
              <a:rPr lang="en-US" sz="2200" b="0" i="0" u="none" strike="noStrike" baseline="0" dirty="0"/>
              <a:t>a) </a:t>
            </a:r>
            <a:r>
              <a:rPr lang="en-US" sz="2200" b="0" i="0" u="none" strike="noStrike" baseline="0" dirty="0" err="1"/>
              <a:t>valsts</a:t>
            </a:r>
            <a:r>
              <a:rPr lang="en-US" sz="2200" b="0" i="0" u="none" strike="noStrike" baseline="0" dirty="0"/>
              <a:t> </a:t>
            </a:r>
            <a:r>
              <a:rPr lang="en-US" sz="2200" b="0" i="0" u="none" strike="noStrike" baseline="0" dirty="0" err="1"/>
              <a:t>līmenī</a:t>
            </a:r>
            <a:r>
              <a:rPr lang="en-US" sz="2200" b="0" i="0" u="none" strike="noStrike" baseline="0" dirty="0"/>
              <a:t> – </a:t>
            </a:r>
            <a:r>
              <a:rPr lang="en-US" sz="2200" b="0" i="0" u="none" strike="noStrike" baseline="0" dirty="0" err="1"/>
              <a:t>Bērnu</a:t>
            </a:r>
            <a:r>
              <a:rPr lang="en-US" sz="2200" b="0" i="0" u="none" strike="noStrike" baseline="0" dirty="0"/>
              <a:t> </a:t>
            </a:r>
            <a:r>
              <a:rPr lang="en-US" sz="2200" b="0" i="0" u="none" strike="noStrike" baseline="0" dirty="0" err="1"/>
              <a:t>lietu</a:t>
            </a:r>
            <a:r>
              <a:rPr lang="en-US" sz="2200" b="0" i="0" u="none" strike="noStrike" baseline="0" dirty="0"/>
              <a:t> </a:t>
            </a:r>
            <a:r>
              <a:rPr lang="en-US" sz="2200" b="0" i="0" u="none" strike="noStrike" baseline="0" dirty="0" err="1"/>
              <a:t>sadarbības</a:t>
            </a:r>
            <a:r>
              <a:rPr lang="en-US" sz="2200" b="0" i="0" u="none" strike="noStrike" baseline="0" dirty="0"/>
              <a:t> </a:t>
            </a:r>
            <a:r>
              <a:rPr lang="en-US" sz="2200" b="0" i="0" u="none" strike="noStrike" baseline="0" dirty="0" err="1"/>
              <a:t>padome</a:t>
            </a:r>
            <a:r>
              <a:rPr lang="en-US" sz="2200" b="0" i="0" u="none" strike="noStrike" baseline="0" dirty="0"/>
              <a:t>, kas </a:t>
            </a:r>
            <a:r>
              <a:rPr lang="en-US" sz="2200" b="0" i="0" u="none" strike="noStrike" baseline="0" dirty="0" err="1"/>
              <a:t>darbojas</a:t>
            </a:r>
            <a:r>
              <a:rPr lang="en-US" sz="2200" b="0" i="0" u="none" strike="noStrike" baseline="0" dirty="0"/>
              <a:t> pie </a:t>
            </a:r>
            <a:r>
              <a:rPr lang="en-US" sz="2200" b="0" i="0" u="none" strike="noStrike" baseline="0" dirty="0" err="1"/>
              <a:t>Labklājības</a:t>
            </a:r>
            <a:r>
              <a:rPr lang="en-US" sz="2200" dirty="0"/>
              <a:t> </a:t>
            </a:r>
            <a:r>
              <a:rPr lang="en-US" sz="2200" b="0" i="0" u="none" strike="noStrike" baseline="0" dirty="0" err="1"/>
              <a:t>ministrijas</a:t>
            </a:r>
            <a:r>
              <a:rPr lang="en-US" sz="2200" b="0" i="0" u="none" strike="noStrike" baseline="0" dirty="0"/>
              <a:t>,</a:t>
            </a:r>
          </a:p>
          <a:p>
            <a:pPr marL="548640" lvl="2" indent="0" algn="just">
              <a:buNone/>
            </a:pPr>
            <a:r>
              <a:rPr lang="en-US" sz="2200" b="0" i="0" u="none" strike="noStrike" baseline="0" dirty="0"/>
              <a:t>b) </a:t>
            </a:r>
            <a:r>
              <a:rPr lang="en-US" sz="2200" b="0" i="0" u="none" strike="noStrike" baseline="0" dirty="0" err="1"/>
              <a:t>pašvaldību</a:t>
            </a:r>
            <a:r>
              <a:rPr lang="en-US" sz="2200" b="0" i="0" u="none" strike="noStrike" baseline="0" dirty="0"/>
              <a:t> </a:t>
            </a:r>
            <a:r>
              <a:rPr lang="en-US" sz="2200" b="0" i="0" u="none" strike="noStrike" baseline="0" dirty="0" err="1"/>
              <a:t>līmenī</a:t>
            </a:r>
            <a:r>
              <a:rPr lang="en-US" sz="2200" b="0" i="0" u="none" strike="noStrike" baseline="0" dirty="0"/>
              <a:t> – </a:t>
            </a:r>
            <a:r>
              <a:rPr lang="en-US" sz="2200" b="0" i="0" u="none" strike="noStrike" baseline="0" dirty="0" err="1"/>
              <a:t>pašvaldībās</a:t>
            </a:r>
            <a:r>
              <a:rPr lang="en-US" sz="2200" b="0" i="0" u="none" strike="noStrike" baseline="0" dirty="0"/>
              <a:t> </a:t>
            </a:r>
            <a:r>
              <a:rPr lang="en-US" sz="2200" b="0" i="0" u="none" strike="noStrike" baseline="0" dirty="0" err="1"/>
              <a:t>organizētās</a:t>
            </a:r>
            <a:r>
              <a:rPr lang="en-US" sz="2200" b="0" i="0" u="none" strike="noStrike" baseline="0" dirty="0"/>
              <a:t> </a:t>
            </a:r>
            <a:r>
              <a:rPr lang="en-US" sz="2200" b="0" i="0" u="none" strike="noStrike" baseline="0" dirty="0" err="1"/>
              <a:t>sadarbības</a:t>
            </a:r>
            <a:r>
              <a:rPr lang="en-US" sz="2200" b="0" i="0" u="none" strike="noStrike" baseline="0" dirty="0"/>
              <a:t> </a:t>
            </a:r>
            <a:r>
              <a:rPr lang="en-US" sz="2200" b="0" i="0" u="none" strike="noStrike" baseline="0" dirty="0" err="1"/>
              <a:t>grupas</a:t>
            </a:r>
            <a:r>
              <a:rPr lang="en-US" sz="2200" b="0" i="0" u="none" strike="noStrike" baseline="0" dirty="0"/>
              <a:t>.</a:t>
            </a:r>
          </a:p>
          <a:p>
            <a:pPr algn="just"/>
            <a:r>
              <a:rPr lang="lv-LV" b="0" i="0" u="none" strike="noStrike" baseline="0" dirty="0"/>
              <a:t>Abos līmeņos veicamos uzdevumus un sadarbību starp šiem abiem līmeņiem</a:t>
            </a:r>
            <a:r>
              <a:rPr lang="en-US" b="0" i="0" u="none" strike="noStrike" baseline="0" dirty="0"/>
              <a:t> </a:t>
            </a:r>
            <a:r>
              <a:rPr lang="en-US" b="0" i="0" u="none" strike="noStrike" baseline="0" dirty="0" err="1"/>
              <a:t>nosaka</a:t>
            </a:r>
            <a:r>
              <a:rPr lang="en-US" b="0" i="0" u="none" strike="noStrike" baseline="0" dirty="0"/>
              <a:t> </a:t>
            </a:r>
            <a:r>
              <a:rPr lang="en-US" b="0" i="0" u="none" strike="noStrike" baseline="0" dirty="0" err="1"/>
              <a:t>noteikumi</a:t>
            </a:r>
            <a:r>
              <a:rPr lang="en-US" b="0" i="0" u="none" strike="noStrike" baseline="0" dirty="0"/>
              <a:t> </a:t>
            </a:r>
            <a:r>
              <a:rPr lang="nn-NO" b="0" i="0" u="none" strike="noStrike" baseline="0" dirty="0"/>
              <a:t>Nr. 545 “Noteikumi par institūciju </a:t>
            </a:r>
            <a:r>
              <a:rPr lang="en-US" b="0" i="0" u="none" strike="noStrike" baseline="0" dirty="0" err="1"/>
              <a:t>sadarbību</a:t>
            </a:r>
            <a:r>
              <a:rPr lang="en-US" b="0" i="0" u="none" strike="noStrike" baseline="0" dirty="0"/>
              <a:t> </a:t>
            </a:r>
            <a:r>
              <a:rPr lang="en-US" b="0" i="0" u="none" strike="noStrike" baseline="0" dirty="0" err="1"/>
              <a:t>bērnu</a:t>
            </a:r>
            <a:r>
              <a:rPr lang="en-US" b="0" i="0" u="none" strike="noStrike" baseline="0" dirty="0"/>
              <a:t> </a:t>
            </a:r>
            <a:r>
              <a:rPr lang="en-US" b="0" i="0" u="none" strike="noStrike" baseline="0" dirty="0" err="1"/>
              <a:t>tiesību</a:t>
            </a:r>
            <a:r>
              <a:rPr lang="en-US" b="0" i="0" u="none" strike="noStrike" baseline="0" dirty="0"/>
              <a:t> </a:t>
            </a:r>
            <a:r>
              <a:rPr lang="en-US" b="0" i="0" u="none" strike="noStrike" baseline="0" dirty="0" err="1"/>
              <a:t>aizsardzībā</a:t>
            </a:r>
            <a:r>
              <a:rPr lang="en-US" b="0" i="0" u="none" strike="noStrike" baseline="0" dirty="0"/>
              <a:t>” un </a:t>
            </a:r>
            <a:r>
              <a:rPr lang="en-US" b="0" i="0" u="none" strike="noStrike" baseline="0" dirty="0" err="1"/>
              <a:t>Bērnu</a:t>
            </a:r>
            <a:r>
              <a:rPr lang="en-US" b="0" i="0" u="none" strike="noStrike" baseline="0" dirty="0"/>
              <a:t> </a:t>
            </a:r>
            <a:r>
              <a:rPr lang="en-US" b="0" i="0" u="none" strike="noStrike" baseline="0" dirty="0" err="1"/>
              <a:t>lietu</a:t>
            </a:r>
            <a:r>
              <a:rPr lang="en-US" b="0" i="0" u="none" strike="noStrike" baseline="0" dirty="0"/>
              <a:t> </a:t>
            </a:r>
            <a:r>
              <a:rPr lang="en-US" b="0" i="0" u="none" strike="noStrike" baseline="0" dirty="0" err="1"/>
              <a:t>sadarbības</a:t>
            </a:r>
            <a:r>
              <a:rPr lang="en-US" b="0" i="0" u="none" strike="noStrike" baseline="0" dirty="0"/>
              <a:t> </a:t>
            </a:r>
            <a:r>
              <a:rPr lang="en-US" b="0" i="0" u="none" strike="noStrike" baseline="0" dirty="0" err="1"/>
              <a:t>padomes</a:t>
            </a:r>
            <a:r>
              <a:rPr lang="en-US" b="0" i="0" u="none" strike="noStrike" baseline="0" dirty="0"/>
              <a:t> </a:t>
            </a:r>
            <a:r>
              <a:rPr lang="en-US" b="0" i="0" u="none" strike="noStrike" baseline="0" dirty="0" err="1"/>
              <a:t>nolikumā</a:t>
            </a:r>
            <a:r>
              <a:rPr lang="en-US" b="0" i="0" u="none" strike="noStrike" baseline="0" dirty="0"/>
              <a:t> </a:t>
            </a:r>
            <a:r>
              <a:rPr lang="en-US" b="0" i="0" u="none" strike="noStrike" baseline="0" dirty="0" err="1"/>
              <a:t>ietvertie</a:t>
            </a:r>
            <a:r>
              <a:rPr lang="en-US" dirty="0"/>
              <a:t> </a:t>
            </a:r>
            <a:r>
              <a:rPr lang="en-US" b="0" i="0" u="none" strike="noStrike" baseline="0" dirty="0" err="1"/>
              <a:t>uzdevumi</a:t>
            </a:r>
            <a:r>
              <a:rPr lang="en-US" b="0" i="0" u="none" strike="noStrike" baseline="0" dirty="0"/>
              <a:t>.</a:t>
            </a:r>
            <a:endParaRPr lang="lv-LV" dirty="0"/>
          </a:p>
        </p:txBody>
      </p:sp>
    </p:spTree>
    <p:extLst>
      <p:ext uri="{BB962C8B-B14F-4D97-AF65-F5344CB8AC3E}">
        <p14:creationId xmlns:p14="http://schemas.microsoft.com/office/powerpoint/2010/main" val="39267961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600" b="0" i="0" u="none" strike="noStrike" baseline="0" dirty="0" err="1"/>
              <a:t>Pašvaldības</a:t>
            </a:r>
            <a:r>
              <a:rPr lang="en-US" sz="3600" b="0" i="0" u="none" strike="noStrike" baseline="0" dirty="0"/>
              <a:t> </a:t>
            </a:r>
            <a:r>
              <a:rPr lang="en-US" sz="3600" b="0" i="0" u="none" strike="noStrike" baseline="0" dirty="0" err="1"/>
              <a:t>loma</a:t>
            </a:r>
            <a:endParaRPr lang="lv-LV" sz="3600" dirty="0"/>
          </a:p>
        </p:txBody>
      </p:sp>
      <p:sp>
        <p:nvSpPr>
          <p:cNvPr id="3" name="Content Placeholder 2"/>
          <p:cNvSpPr>
            <a:spLocks noGrp="1"/>
          </p:cNvSpPr>
          <p:nvPr>
            <p:ph idx="1"/>
          </p:nvPr>
        </p:nvSpPr>
        <p:spPr>
          <a:xfrm>
            <a:off x="457200" y="1700808"/>
            <a:ext cx="8229600" cy="4776192"/>
          </a:xfrm>
        </p:spPr>
        <p:txBody>
          <a:bodyPr>
            <a:noAutofit/>
          </a:bodyPr>
          <a:lstStyle/>
          <a:p>
            <a:pPr algn="just"/>
            <a:r>
              <a:rPr lang="en-US" b="0" i="0" u="none" strike="noStrike" baseline="0" dirty="0" err="1"/>
              <a:t>Starpinstitūciju</a:t>
            </a:r>
            <a:r>
              <a:rPr lang="en-US" b="0" i="0" u="none" strike="noStrike" baseline="0" dirty="0"/>
              <a:t> </a:t>
            </a:r>
            <a:r>
              <a:rPr lang="en-US" b="0" i="0" u="none" strike="noStrike" baseline="0" dirty="0" err="1"/>
              <a:t>sadarbības</a:t>
            </a:r>
            <a:r>
              <a:rPr lang="en-US" b="0" i="0" u="none" strike="noStrike" baseline="0" dirty="0"/>
              <a:t> </a:t>
            </a:r>
            <a:r>
              <a:rPr lang="en-US" b="0" i="0" u="none" strike="noStrike" baseline="0" dirty="0" err="1"/>
              <a:t>veicināšanā</a:t>
            </a:r>
            <a:r>
              <a:rPr lang="en-US" b="0" i="0" u="none" strike="noStrike" baseline="0" dirty="0"/>
              <a:t> </a:t>
            </a:r>
            <a:r>
              <a:rPr lang="en-US" b="0" i="0" u="none" strike="noStrike" baseline="0" dirty="0" err="1"/>
              <a:t>liela</a:t>
            </a:r>
            <a:r>
              <a:rPr lang="en-US" b="0" i="0" u="none" strike="noStrike" baseline="0" dirty="0"/>
              <a:t> </a:t>
            </a:r>
            <a:r>
              <a:rPr lang="en-US" b="0" i="0" u="none" strike="noStrike" baseline="0" dirty="0" err="1"/>
              <a:t>loma</a:t>
            </a:r>
            <a:r>
              <a:rPr lang="en-US" b="0" i="0" u="none" strike="noStrike" baseline="0" dirty="0"/>
              <a:t> </a:t>
            </a:r>
            <a:r>
              <a:rPr lang="en-US" b="0" i="0" u="none" strike="noStrike" baseline="0" dirty="0" err="1"/>
              <a:t>ir</a:t>
            </a:r>
            <a:r>
              <a:rPr lang="en-US" b="0" i="0" u="none" strike="noStrike" baseline="0" dirty="0"/>
              <a:t> </a:t>
            </a:r>
            <a:r>
              <a:rPr lang="en-US" b="0" i="0" u="none" strike="noStrike" baseline="0" dirty="0" err="1"/>
              <a:t>pašvaldībām</a:t>
            </a:r>
            <a:r>
              <a:rPr lang="en-US" b="0" i="0" u="none" strike="noStrike" baseline="0" dirty="0"/>
              <a:t>. </a:t>
            </a:r>
          </a:p>
          <a:p>
            <a:pPr algn="just"/>
            <a:r>
              <a:rPr lang="en-US" b="0" i="0" u="none" strike="noStrike" baseline="0" dirty="0" err="1"/>
              <a:t>Katra</a:t>
            </a:r>
            <a:r>
              <a:rPr lang="en-US" b="0" i="0" u="none" strike="noStrike" baseline="0" dirty="0"/>
              <a:t> </a:t>
            </a:r>
            <a:r>
              <a:rPr lang="en-US" b="0" i="0" u="none" strike="noStrike" baseline="0" dirty="0" err="1"/>
              <a:t>Latvijas</a:t>
            </a:r>
            <a:r>
              <a:rPr lang="en-US" dirty="0"/>
              <a:t> </a:t>
            </a:r>
            <a:r>
              <a:rPr lang="lv-LV" b="0" i="0" u="none" strike="noStrike" baseline="0" dirty="0"/>
              <a:t>ģimene, kurā ir bērni, dzīvo kādā noteiktā pašvaldībā. </a:t>
            </a:r>
            <a:endParaRPr lang="en-US" b="0" i="0" u="none" strike="noStrike" baseline="0" dirty="0"/>
          </a:p>
          <a:p>
            <a:pPr algn="just"/>
            <a:r>
              <a:rPr lang="lv-LV" b="0" i="0" u="none" strike="noStrike" baseline="0" dirty="0"/>
              <a:t>Tieši pašvaldība ir tā, kas</a:t>
            </a:r>
            <a:r>
              <a:rPr lang="en-US" b="0" i="0" u="none" strike="noStrike" baseline="0" dirty="0"/>
              <a:t> </a:t>
            </a:r>
            <a:r>
              <a:rPr lang="en-US" b="0" i="0" u="none" strike="noStrike" baseline="0" dirty="0" err="1"/>
              <a:t>visvairāk</a:t>
            </a:r>
            <a:r>
              <a:rPr lang="en-US" b="0" i="0" u="none" strike="noStrike" baseline="0" dirty="0"/>
              <a:t> </a:t>
            </a:r>
            <a:r>
              <a:rPr lang="en-US" b="0" i="0" u="none" strike="noStrike" baseline="0" dirty="0" err="1"/>
              <a:t>saistīta</a:t>
            </a:r>
            <a:r>
              <a:rPr lang="en-US" b="0" i="0" u="none" strike="noStrike" baseline="0" dirty="0"/>
              <a:t> </a:t>
            </a:r>
            <a:r>
              <a:rPr lang="en-US" b="0" i="0" u="none" strike="noStrike" baseline="0" dirty="0" err="1"/>
              <a:t>ar</a:t>
            </a:r>
            <a:r>
              <a:rPr lang="en-US" b="0" i="0" u="none" strike="noStrike" baseline="0" dirty="0"/>
              <a:t> </a:t>
            </a:r>
            <a:r>
              <a:rPr lang="en-US" b="0" i="0" u="none" strike="noStrike" baseline="0" dirty="0" err="1"/>
              <a:t>bērnu</a:t>
            </a:r>
            <a:r>
              <a:rPr lang="en-US" b="0" i="0" u="none" strike="noStrike" baseline="0" dirty="0"/>
              <a:t> </a:t>
            </a:r>
            <a:r>
              <a:rPr lang="en-US" b="0" i="0" u="none" strike="noStrike" baseline="0" dirty="0" err="1"/>
              <a:t>ikdienu</a:t>
            </a:r>
            <a:r>
              <a:rPr lang="en-US" b="0" i="0" u="none" strike="noStrike" baseline="0" dirty="0"/>
              <a:t>, </a:t>
            </a:r>
            <a:r>
              <a:rPr lang="en-US" b="0" i="0" u="none" strike="noStrike" baseline="0" dirty="0" err="1"/>
              <a:t>nodrošinot</a:t>
            </a:r>
            <a:r>
              <a:rPr lang="en-US" b="0" i="0" u="none" strike="noStrike" baseline="0" dirty="0"/>
              <a:t> </a:t>
            </a:r>
            <a:r>
              <a:rPr lang="en-US" b="0" i="0" u="none" strike="noStrike" baseline="0" dirty="0" err="1"/>
              <a:t>dažādus</a:t>
            </a:r>
            <a:r>
              <a:rPr lang="en-US" b="0" i="0" u="none" strike="noStrike" baseline="0" dirty="0"/>
              <a:t> </a:t>
            </a:r>
            <a:r>
              <a:rPr lang="en-US" b="0" i="0" u="none" strike="noStrike" baseline="0" dirty="0" err="1"/>
              <a:t>pakalpojumus</a:t>
            </a:r>
            <a:r>
              <a:rPr lang="en-US" b="0" i="0" u="none" strike="noStrike" baseline="0" dirty="0"/>
              <a:t> </a:t>
            </a:r>
            <a:r>
              <a:rPr lang="en-US" b="0" i="0" u="none" strike="noStrike" baseline="0" dirty="0" err="1"/>
              <a:t>bērniem</a:t>
            </a:r>
            <a:r>
              <a:rPr lang="en-US" b="0" i="0" u="none" strike="noStrike" baseline="0" dirty="0"/>
              <a:t> un </a:t>
            </a:r>
            <a:r>
              <a:rPr lang="lv-LV" b="0" i="0" u="none" strike="noStrike" baseline="0" dirty="0"/>
              <a:t>ģimenēm viņu dzīves vietā. Minētā dēļ šo vadlīniju mērķa grupa ir tieši pašvaldību</a:t>
            </a:r>
            <a:r>
              <a:rPr lang="en-US" b="0" i="0" u="none" strike="noStrike" baseline="0" dirty="0"/>
              <a:t> </a:t>
            </a:r>
            <a:r>
              <a:rPr lang="lv-LV" b="0" i="0" u="none" strike="noStrike" baseline="0" dirty="0"/>
              <a:t>profesionāļi, kas veic savus pienākumus starpinstitūciju sadarbības formā, kā arī citi</a:t>
            </a:r>
            <a:r>
              <a:rPr lang="en-US" b="0" i="0" u="none" strike="noStrike" baseline="0" dirty="0"/>
              <a:t> </a:t>
            </a:r>
            <a:r>
              <a:rPr lang="en-US" b="0" i="0" u="none" strike="noStrike" baseline="0" dirty="0" err="1"/>
              <a:t>bērnu</a:t>
            </a:r>
            <a:r>
              <a:rPr lang="en-US" b="0" i="0" u="none" strike="noStrike" baseline="0" dirty="0"/>
              <a:t> </a:t>
            </a:r>
            <a:r>
              <a:rPr lang="en-US" b="0" i="0" u="none" strike="noStrike" baseline="0" dirty="0" err="1"/>
              <a:t>tiesību</a:t>
            </a:r>
            <a:r>
              <a:rPr lang="en-US" b="0" i="0" u="none" strike="noStrike" baseline="0" dirty="0"/>
              <a:t> </a:t>
            </a:r>
            <a:r>
              <a:rPr lang="en-US" b="0" i="0" u="none" strike="noStrike" baseline="0" dirty="0" err="1"/>
              <a:t>aizsardzībā</a:t>
            </a:r>
            <a:r>
              <a:rPr lang="en-US" b="0" i="0" u="none" strike="noStrike" baseline="0" dirty="0"/>
              <a:t> </a:t>
            </a:r>
            <a:r>
              <a:rPr lang="en-US" b="0" i="0" u="none" strike="noStrike" baseline="0" dirty="0" err="1"/>
              <a:t>iesaistītie</a:t>
            </a:r>
            <a:r>
              <a:rPr lang="en-US" b="0" i="0" u="none" strike="noStrike" baseline="0" dirty="0"/>
              <a:t> </a:t>
            </a:r>
            <a:r>
              <a:rPr lang="en-US" b="0" i="0" u="none" strike="noStrike" baseline="0" dirty="0" err="1"/>
              <a:t>valsts</a:t>
            </a:r>
            <a:r>
              <a:rPr lang="en-US" b="0" i="0" u="none" strike="noStrike" baseline="0" dirty="0"/>
              <a:t> </a:t>
            </a:r>
            <a:r>
              <a:rPr lang="en-US" b="0" i="0" u="none" strike="noStrike" baseline="0" dirty="0" err="1"/>
              <a:t>iestāžu</a:t>
            </a:r>
            <a:r>
              <a:rPr lang="en-US" b="0" i="0" u="none" strike="noStrike" baseline="0" dirty="0"/>
              <a:t> un </a:t>
            </a:r>
            <a:r>
              <a:rPr lang="en-US" b="0" i="0" u="none" strike="noStrike" baseline="0" dirty="0" err="1"/>
              <a:t>nevalstiskā</a:t>
            </a:r>
            <a:r>
              <a:rPr lang="en-US" b="0" i="0" u="none" strike="noStrike" baseline="0" dirty="0"/>
              <a:t> </a:t>
            </a:r>
            <a:r>
              <a:rPr lang="en-US" b="0" i="0" u="none" strike="noStrike" baseline="0" dirty="0" err="1"/>
              <a:t>sektora</a:t>
            </a:r>
            <a:r>
              <a:rPr lang="en-US" b="0" i="0" u="none" strike="noStrike" baseline="0" dirty="0"/>
              <a:t> </a:t>
            </a:r>
            <a:r>
              <a:rPr lang="en-US" b="0" i="0" u="none" strike="noStrike" baseline="0" dirty="0" err="1"/>
              <a:t>speciālisti</a:t>
            </a:r>
            <a:r>
              <a:rPr lang="en-US" b="0" i="0" u="none" strike="noStrike" baseline="0" dirty="0"/>
              <a:t>.</a:t>
            </a:r>
            <a:endParaRPr lang="lv-LV" dirty="0"/>
          </a:p>
        </p:txBody>
      </p:sp>
    </p:spTree>
    <p:extLst>
      <p:ext uri="{BB962C8B-B14F-4D97-AF65-F5344CB8AC3E}">
        <p14:creationId xmlns:p14="http://schemas.microsoft.com/office/powerpoint/2010/main" val="6378248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600" b="0" i="0" u="none" strike="noStrike" baseline="0" dirty="0" err="1"/>
              <a:t>Starpinstitucionālais</a:t>
            </a:r>
            <a:r>
              <a:rPr lang="en-US" sz="3600" b="0" i="0" u="none" strike="noStrike" baseline="0" dirty="0"/>
              <a:t> </a:t>
            </a:r>
            <a:r>
              <a:rPr lang="en-US" sz="3600" b="0" i="0" u="none" strike="noStrike" baseline="0" dirty="0" err="1"/>
              <a:t>modelis</a:t>
            </a:r>
            <a:endParaRPr lang="lv-LV" sz="3600" dirty="0"/>
          </a:p>
        </p:txBody>
      </p:sp>
      <p:sp>
        <p:nvSpPr>
          <p:cNvPr id="3" name="Content Placeholder 2"/>
          <p:cNvSpPr>
            <a:spLocks noGrp="1"/>
          </p:cNvSpPr>
          <p:nvPr>
            <p:ph idx="1"/>
          </p:nvPr>
        </p:nvSpPr>
        <p:spPr>
          <a:xfrm>
            <a:off x="457200" y="1700808"/>
            <a:ext cx="8229600" cy="4776192"/>
          </a:xfrm>
        </p:spPr>
        <p:txBody>
          <a:bodyPr>
            <a:noAutofit/>
          </a:bodyPr>
          <a:lstStyle/>
          <a:p>
            <a:pPr algn="just"/>
            <a:r>
              <a:rPr lang="en-US" sz="2200" b="0" i="0" u="none" strike="noStrike" baseline="0" dirty="0" err="1"/>
              <a:t>Pienākumu</a:t>
            </a:r>
            <a:r>
              <a:rPr lang="en-US" sz="2200" b="0" i="0" u="none" strike="noStrike" baseline="0" dirty="0"/>
              <a:t> </a:t>
            </a:r>
            <a:r>
              <a:rPr lang="en-US" sz="2200" b="0" i="0" u="none" strike="noStrike" baseline="0" dirty="0" err="1"/>
              <a:t>sadarboties</a:t>
            </a:r>
            <a:r>
              <a:rPr lang="en-US" sz="2200" b="0" i="0" u="none" strike="noStrike" baseline="0" dirty="0"/>
              <a:t> </a:t>
            </a:r>
            <a:r>
              <a:rPr lang="en-US" sz="2200" b="0" i="0" u="none" strike="noStrike" baseline="0" dirty="0" err="1"/>
              <a:t>dažādu</a:t>
            </a:r>
            <a:r>
              <a:rPr lang="en-US" sz="2200" b="0" i="0" u="none" strike="noStrike" baseline="0" dirty="0"/>
              <a:t> </a:t>
            </a:r>
            <a:r>
              <a:rPr lang="en-US" sz="2200" b="0" i="0" u="none" strike="noStrike" baseline="0" dirty="0" err="1"/>
              <a:t>institūciju</a:t>
            </a:r>
            <a:r>
              <a:rPr lang="en-US" sz="2200" dirty="0"/>
              <a:t> </a:t>
            </a:r>
            <a:r>
              <a:rPr lang="lv-LV" sz="2200" b="0" i="0" u="none" strike="noStrike" baseline="0" dirty="0"/>
              <a:t>un profesiju pārstāvjiem atsevišķos gadījumos likumdevējs ir noteicis dažādos tiesību</a:t>
            </a:r>
            <a:r>
              <a:rPr lang="en-US" sz="2200" b="0" i="0" u="none" strike="noStrike" baseline="0" dirty="0"/>
              <a:t> </a:t>
            </a:r>
            <a:r>
              <a:rPr lang="en-US" sz="2200" b="0" i="0" u="none" strike="noStrike" baseline="0" dirty="0" err="1"/>
              <a:t>aktos</a:t>
            </a:r>
            <a:r>
              <a:rPr lang="en-US" sz="2200" b="0" i="0" u="none" strike="noStrike" baseline="0" dirty="0"/>
              <a:t>, kas </a:t>
            </a:r>
            <a:r>
              <a:rPr lang="en-US" sz="2200" b="0" i="0" u="none" strike="noStrike" baseline="0" dirty="0" err="1"/>
              <a:t>vienlaikus</a:t>
            </a:r>
            <a:r>
              <a:rPr lang="en-US" sz="2200" b="0" i="0" u="none" strike="noStrike" baseline="0" dirty="0"/>
              <a:t> </a:t>
            </a:r>
            <a:r>
              <a:rPr lang="en-US" sz="2200" b="0" i="0" u="none" strike="noStrike" baseline="0" dirty="0" err="1"/>
              <a:t>noteic</a:t>
            </a:r>
            <a:r>
              <a:rPr lang="en-US" sz="2200" b="0" i="0" u="none" strike="noStrike" baseline="0" dirty="0"/>
              <a:t> </a:t>
            </a:r>
            <a:r>
              <a:rPr lang="en-US" sz="2200" b="0" i="0" u="none" strike="noStrike" baseline="0" dirty="0" err="1"/>
              <a:t>šo</a:t>
            </a:r>
            <a:r>
              <a:rPr lang="en-US" sz="2200" b="0" i="0" u="none" strike="noStrike" baseline="0" dirty="0"/>
              <a:t> </a:t>
            </a:r>
            <a:r>
              <a:rPr lang="en-US" sz="2200" b="0" i="0" u="none" strike="noStrike" baseline="0" dirty="0" err="1"/>
              <a:t>procesu</a:t>
            </a:r>
            <a:r>
              <a:rPr lang="en-US" sz="2200" b="0" i="0" u="none" strike="noStrike" baseline="0" dirty="0"/>
              <a:t> </a:t>
            </a:r>
            <a:r>
              <a:rPr lang="en-US" sz="2200" b="0" i="0" u="none" strike="noStrike" baseline="0" dirty="0" err="1"/>
              <a:t>kārtību</a:t>
            </a:r>
            <a:r>
              <a:rPr lang="en-US" sz="2200" b="0" i="0" u="none" strike="noStrike" baseline="0" dirty="0"/>
              <a:t>.</a:t>
            </a:r>
          </a:p>
          <a:p>
            <a:pPr algn="just"/>
            <a:r>
              <a:rPr lang="en-US" sz="2200" b="0" i="0" u="none" strike="noStrike" baseline="0" dirty="0" err="1"/>
              <a:t>Tomēr</a:t>
            </a:r>
            <a:r>
              <a:rPr lang="en-US" sz="2200" b="0" i="0" u="none" strike="noStrike" baseline="0" dirty="0"/>
              <a:t> </a:t>
            </a:r>
            <a:r>
              <a:rPr lang="en-US" sz="2200" b="0" i="0" u="none" strike="noStrike" baseline="0" dirty="0" err="1"/>
              <a:t>virknē</a:t>
            </a:r>
            <a:r>
              <a:rPr lang="en-US" sz="2200" b="0" i="0" u="none" strike="noStrike" baseline="0" dirty="0"/>
              <a:t> </a:t>
            </a:r>
            <a:r>
              <a:rPr lang="en-US" sz="2200" b="0" i="0" u="none" strike="noStrike" baseline="0" dirty="0" err="1"/>
              <a:t>situāciju</a:t>
            </a:r>
            <a:r>
              <a:rPr lang="en-US" sz="2200" b="0" i="0" u="none" strike="noStrike" baseline="0" dirty="0"/>
              <a:t>, kas </a:t>
            </a:r>
            <a:r>
              <a:rPr lang="en-US" sz="2200" b="0" i="0" u="none" strike="noStrike" baseline="0" dirty="0" err="1"/>
              <a:t>saistītas</a:t>
            </a:r>
            <a:r>
              <a:rPr lang="en-US" sz="2200" dirty="0"/>
              <a:t> </a:t>
            </a:r>
            <a:r>
              <a:rPr lang="en-US" sz="2200" b="0" i="0" u="none" strike="noStrike" baseline="0" dirty="0" err="1"/>
              <a:t>ar</a:t>
            </a:r>
            <a:r>
              <a:rPr lang="en-US" sz="2200" b="0" i="0" u="none" strike="noStrike" baseline="0" dirty="0"/>
              <a:t> </a:t>
            </a:r>
            <a:r>
              <a:rPr lang="en-US" sz="2200" b="0" i="0" u="none" strike="noStrike" baseline="0" dirty="0" err="1"/>
              <a:t>sociālo</a:t>
            </a:r>
            <a:r>
              <a:rPr lang="en-US" sz="2200" b="0" i="0" u="none" strike="noStrike" baseline="0" dirty="0"/>
              <a:t> un </a:t>
            </a:r>
            <a:r>
              <a:rPr lang="en-US" sz="2200" b="0" i="0" u="none" strike="noStrike" baseline="0" dirty="0" err="1"/>
              <a:t>izglītības</a:t>
            </a:r>
            <a:r>
              <a:rPr lang="en-US" sz="2200" b="0" i="0" u="none" strike="noStrike" baseline="0" dirty="0"/>
              <a:t> </a:t>
            </a:r>
            <a:r>
              <a:rPr lang="en-US" sz="2200" b="0" i="0" u="none" strike="noStrike" baseline="0" dirty="0" err="1"/>
              <a:t>jomas</a:t>
            </a:r>
            <a:r>
              <a:rPr lang="en-US" sz="2200" b="0" i="0" u="none" strike="noStrike" baseline="0" dirty="0"/>
              <a:t> </a:t>
            </a:r>
            <a:r>
              <a:rPr lang="en-US" sz="2200" b="0" i="0" u="none" strike="noStrike" baseline="0" dirty="0" err="1"/>
              <a:t>darbu</a:t>
            </a:r>
            <a:r>
              <a:rPr lang="en-US" sz="2200" b="0" i="0" u="none" strike="noStrike" baseline="0" dirty="0"/>
              <a:t> </a:t>
            </a:r>
            <a:r>
              <a:rPr lang="en-US" sz="2200" b="0" i="0" u="none" strike="noStrike" baseline="0" dirty="0" err="1"/>
              <a:t>vai</a:t>
            </a:r>
            <a:r>
              <a:rPr lang="en-US" sz="2200" b="0" i="0" u="none" strike="noStrike" baseline="0" dirty="0"/>
              <a:t> </a:t>
            </a:r>
            <a:r>
              <a:rPr lang="en-US" sz="2200" b="0" i="0" u="none" strike="noStrike" baseline="0" dirty="0" err="1"/>
              <a:t>bērnu</a:t>
            </a:r>
            <a:r>
              <a:rPr lang="en-US" sz="2200" b="0" i="0" u="none" strike="noStrike" baseline="0" dirty="0"/>
              <a:t> </a:t>
            </a:r>
            <a:r>
              <a:rPr lang="en-US" sz="2200" b="0" i="0" u="none" strike="noStrike" baseline="0" dirty="0" err="1"/>
              <a:t>tiesību</a:t>
            </a:r>
            <a:r>
              <a:rPr lang="en-US" sz="2200" b="0" i="0" u="none" strike="noStrike" baseline="0" dirty="0"/>
              <a:t> </a:t>
            </a:r>
            <a:r>
              <a:rPr lang="en-US" sz="2200" b="0" i="0" u="none" strike="noStrike" baseline="0" dirty="0" err="1"/>
              <a:t>pārkāpumu</a:t>
            </a:r>
            <a:r>
              <a:rPr lang="en-US" sz="2200" b="0" i="0" u="none" strike="noStrike" baseline="0" dirty="0"/>
              <a:t> </a:t>
            </a:r>
            <a:r>
              <a:rPr lang="en-US" sz="2200" b="0" i="0" u="none" strike="noStrike" baseline="0" dirty="0" err="1"/>
              <a:t>prevencijas</a:t>
            </a:r>
            <a:r>
              <a:rPr lang="en-US" sz="2200" b="0" i="0" u="none" strike="noStrike" baseline="0" dirty="0"/>
              <a:t> </a:t>
            </a:r>
            <a:r>
              <a:rPr lang="en-US" sz="2200" b="0" i="0" u="none" strike="noStrike" baseline="0" dirty="0" err="1"/>
              <a:t>jomu</a:t>
            </a:r>
            <a:r>
              <a:rPr lang="en-US" sz="2200" b="0" i="0" u="none" strike="noStrike" baseline="0" dirty="0"/>
              <a:t>, </a:t>
            </a:r>
            <a:r>
              <a:rPr lang="lv-LV" sz="2200" b="0" i="0" u="none" strike="noStrike" baseline="0" dirty="0"/>
              <a:t>sadarbības formas nebija noteiktas. </a:t>
            </a:r>
            <a:endParaRPr lang="en-US" sz="2200" b="0" i="0" u="none" strike="noStrike" baseline="0" dirty="0"/>
          </a:p>
          <a:p>
            <a:pPr algn="just"/>
            <a:r>
              <a:rPr lang="lv-LV" sz="2200" b="0" i="0" u="none" strike="noStrike" baseline="0" dirty="0"/>
              <a:t>Minēto apstākļu dēļ sadarbības pienākums nebija</a:t>
            </a:r>
            <a:r>
              <a:rPr lang="en-US" sz="2200" b="0" i="0" u="none" strike="noStrike" baseline="0" dirty="0"/>
              <a:t> </a:t>
            </a:r>
            <a:r>
              <a:rPr lang="lv-LV" sz="2200" b="0" i="0" u="none" strike="noStrike" baseline="0" dirty="0"/>
              <a:t>izprasts un īstenots vienveidīgi un mērķēti, ne vienmēr visas iesaistītās institūcijas</a:t>
            </a:r>
            <a:r>
              <a:rPr lang="en-US" sz="2200" b="0" i="0" u="none" strike="noStrike" baseline="0" dirty="0"/>
              <a:t> </a:t>
            </a:r>
            <a:r>
              <a:rPr lang="en-US" sz="2200" b="0" i="0" u="none" strike="noStrike" baseline="0" dirty="0" err="1"/>
              <a:t>izprata</a:t>
            </a:r>
            <a:r>
              <a:rPr lang="en-US" sz="2200" b="0" i="0" u="none" strike="noStrike" baseline="0" dirty="0"/>
              <a:t> to, ko </a:t>
            </a:r>
            <a:r>
              <a:rPr lang="en-US" sz="2200" b="0" i="0" u="none" strike="noStrike" baseline="0" dirty="0" err="1"/>
              <a:t>dara</a:t>
            </a:r>
            <a:r>
              <a:rPr lang="en-US" sz="2200" b="0" i="0" u="none" strike="noStrike" baseline="0" dirty="0"/>
              <a:t> </a:t>
            </a:r>
            <a:r>
              <a:rPr lang="en-US" sz="2200" b="0" i="0" u="none" strike="noStrike" baseline="0" dirty="0" err="1"/>
              <a:t>citas</a:t>
            </a:r>
            <a:r>
              <a:rPr lang="en-US" sz="2200" b="0" i="0" u="none" strike="noStrike" baseline="0" dirty="0"/>
              <a:t> </a:t>
            </a:r>
            <a:r>
              <a:rPr lang="en-US" sz="2200" b="0" i="0" u="none" strike="noStrike" baseline="0" dirty="0" err="1"/>
              <a:t>institūcijas</a:t>
            </a:r>
            <a:r>
              <a:rPr lang="en-US" sz="2200" b="0" i="0" u="none" strike="noStrike" baseline="0" dirty="0"/>
              <a:t>, </a:t>
            </a:r>
            <a:r>
              <a:rPr lang="en-US" sz="2200" b="0" i="0" u="none" strike="noStrike" baseline="0" dirty="0" err="1"/>
              <a:t>kādas</a:t>
            </a:r>
            <a:r>
              <a:rPr lang="en-US" sz="2200" b="0" i="0" u="none" strike="noStrike" baseline="0" dirty="0"/>
              <a:t> </a:t>
            </a:r>
            <a:r>
              <a:rPr lang="en-US" sz="2200" b="0" i="0" u="none" strike="noStrike" baseline="0" dirty="0" err="1"/>
              <a:t>ir</a:t>
            </a:r>
            <a:r>
              <a:rPr lang="en-US" sz="2200" b="0" i="0" u="none" strike="noStrike" baseline="0" dirty="0"/>
              <a:t> to </a:t>
            </a:r>
            <a:r>
              <a:rPr lang="en-US" sz="2200" b="0" i="0" u="none" strike="noStrike" baseline="0" dirty="0" err="1"/>
              <a:t>nepieciešamības</a:t>
            </a:r>
            <a:r>
              <a:rPr lang="en-US" sz="2200" b="0" i="0" u="none" strike="noStrike" baseline="0" dirty="0"/>
              <a:t> un </a:t>
            </a:r>
            <a:r>
              <a:rPr lang="en-US" sz="2200" b="0" i="0" u="none" strike="noStrike" baseline="0" dirty="0" err="1"/>
              <a:t>vajadzības</a:t>
            </a:r>
            <a:r>
              <a:rPr lang="en-US" sz="2200" b="0" i="0" u="none" strike="noStrike" baseline="0" dirty="0"/>
              <a:t>, </a:t>
            </a:r>
            <a:r>
              <a:rPr lang="en-US" sz="2200" b="0" i="0" u="none" strike="noStrike" baseline="0" dirty="0" err="1"/>
              <a:t>lai</a:t>
            </a:r>
            <a:r>
              <a:rPr lang="en-US" sz="2200" b="0" i="0" u="none" strike="noStrike" baseline="0" dirty="0"/>
              <a:t> </a:t>
            </a:r>
            <a:r>
              <a:rPr lang="en-US" sz="2200" b="0" i="0" u="none" strike="noStrike" baseline="0" dirty="0" err="1"/>
              <a:t>tās</a:t>
            </a:r>
            <a:r>
              <a:rPr lang="en-US" sz="2200" dirty="0"/>
              <a:t> </a:t>
            </a:r>
            <a:r>
              <a:rPr lang="en-US" sz="2200" b="0" i="0" u="none" strike="noStrike" baseline="0" dirty="0" err="1"/>
              <a:t>pēc</a:t>
            </a:r>
            <a:r>
              <a:rPr lang="en-US" sz="2200" b="0" i="0" u="none" strike="noStrike" baseline="0" dirty="0"/>
              <a:t> </a:t>
            </a:r>
            <a:r>
              <a:rPr lang="en-US" sz="2200" b="0" i="0" u="none" strike="noStrike" baseline="0" dirty="0" err="1"/>
              <a:t>iespējas</a:t>
            </a:r>
            <a:r>
              <a:rPr lang="en-US" sz="2200" b="0" i="0" u="none" strike="noStrike" baseline="0" dirty="0"/>
              <a:t> </a:t>
            </a:r>
            <a:r>
              <a:rPr lang="en-US" sz="2200" b="0" i="0" u="none" strike="noStrike" baseline="0" dirty="0" err="1"/>
              <a:t>labāk</a:t>
            </a:r>
            <a:r>
              <a:rPr lang="en-US" sz="2200" b="0" i="0" u="none" strike="noStrike" baseline="0" dirty="0"/>
              <a:t> </a:t>
            </a:r>
            <a:r>
              <a:rPr lang="en-US" sz="2200" b="0" i="0" u="none" strike="noStrike" baseline="0" dirty="0" err="1"/>
              <a:t>ar</a:t>
            </a:r>
            <a:r>
              <a:rPr lang="en-US" sz="2200" b="0" i="0" u="none" strike="noStrike" baseline="0" dirty="0"/>
              <a:t> </a:t>
            </a:r>
            <a:r>
              <a:rPr lang="en-US" sz="2200" b="0" i="0" u="none" strike="noStrike" baseline="0" dirty="0" err="1"/>
              <a:t>citu</a:t>
            </a:r>
            <a:r>
              <a:rPr lang="en-US" sz="2200" b="0" i="0" u="none" strike="noStrike" baseline="0" dirty="0"/>
              <a:t> </a:t>
            </a:r>
            <a:r>
              <a:rPr lang="en-US" sz="2200" b="0" i="0" u="none" strike="noStrike" baseline="0" dirty="0" err="1"/>
              <a:t>institūciju</a:t>
            </a:r>
            <a:r>
              <a:rPr lang="en-US" sz="2200" b="0" i="0" u="none" strike="noStrike" baseline="0" dirty="0"/>
              <a:t> </a:t>
            </a:r>
            <a:r>
              <a:rPr lang="en-US" sz="2200" b="0" i="0" u="none" strike="noStrike" baseline="0" dirty="0" err="1"/>
              <a:t>palīdzību</a:t>
            </a:r>
            <a:r>
              <a:rPr lang="en-US" sz="2200" b="0" i="0" u="none" strike="noStrike" baseline="0" dirty="0"/>
              <a:t> </a:t>
            </a:r>
            <a:r>
              <a:rPr lang="en-US" sz="2200" b="0" i="0" u="none" strike="noStrike" baseline="0" dirty="0" err="1"/>
              <a:t>varētu</a:t>
            </a:r>
            <a:r>
              <a:rPr lang="en-US" sz="2200" b="0" i="0" u="none" strike="noStrike" baseline="0" dirty="0"/>
              <a:t> </a:t>
            </a:r>
            <a:r>
              <a:rPr lang="en-US" sz="2200" b="0" i="0" u="none" strike="noStrike" baseline="0" dirty="0" err="1"/>
              <a:t>izpildīt</a:t>
            </a:r>
            <a:r>
              <a:rPr lang="en-US" sz="2200" b="0" i="0" u="none" strike="noStrike" baseline="0" dirty="0"/>
              <a:t> </a:t>
            </a:r>
            <a:r>
              <a:rPr lang="en-US" sz="2200" b="0" i="0" u="none" strike="noStrike" baseline="0" dirty="0" err="1"/>
              <a:t>savā</a:t>
            </a:r>
            <a:r>
              <a:rPr lang="en-US" sz="2200" b="0" i="0" u="none" strike="noStrike" baseline="0" dirty="0"/>
              <a:t> </a:t>
            </a:r>
            <a:r>
              <a:rPr lang="en-US" sz="2200" b="0" i="0" u="none" strike="noStrike" baseline="0" dirty="0" err="1"/>
              <a:t>kompetencē</a:t>
            </a:r>
            <a:r>
              <a:rPr lang="en-US" sz="2200" b="0" i="0" u="none" strike="noStrike" baseline="0" dirty="0"/>
              <a:t> </a:t>
            </a:r>
            <a:r>
              <a:rPr lang="en-US" sz="2200" b="0" i="0" u="none" strike="noStrike" baseline="0" dirty="0" err="1"/>
              <a:t>esošos</a:t>
            </a:r>
            <a:r>
              <a:rPr lang="en-US" sz="2200" dirty="0"/>
              <a:t> </a:t>
            </a:r>
            <a:r>
              <a:rPr lang="en-US" sz="2200" b="0" i="0" u="none" strike="noStrike" baseline="0" dirty="0" err="1"/>
              <a:t>pienākumus</a:t>
            </a:r>
            <a:r>
              <a:rPr lang="en-US" sz="2200" b="0" i="0" u="none" strike="noStrike" baseline="0" dirty="0"/>
              <a:t> un </a:t>
            </a:r>
            <a:r>
              <a:rPr lang="en-US" sz="2200" b="0" i="0" u="none" strike="noStrike" baseline="0" dirty="0" err="1"/>
              <a:t>uzdevumus</a:t>
            </a:r>
            <a:r>
              <a:rPr lang="en-US" sz="2200" b="0" i="0" u="none" strike="noStrike" baseline="0" dirty="0"/>
              <a:t> </a:t>
            </a:r>
            <a:r>
              <a:rPr lang="en-US" sz="2200" b="0" i="0" u="none" strike="noStrike" baseline="0" dirty="0" err="1"/>
              <a:t>bērnu</a:t>
            </a:r>
            <a:r>
              <a:rPr lang="en-US" sz="2200" b="0" i="0" u="none" strike="noStrike" baseline="0" dirty="0"/>
              <a:t> </a:t>
            </a:r>
            <a:r>
              <a:rPr lang="en-US" sz="2200" b="0" i="0" u="none" strike="noStrike" baseline="0" dirty="0" err="1"/>
              <a:t>tiesību</a:t>
            </a:r>
            <a:r>
              <a:rPr lang="en-US" sz="2200" b="0" i="0" u="none" strike="noStrike" baseline="0" dirty="0"/>
              <a:t> </a:t>
            </a:r>
            <a:r>
              <a:rPr lang="en-US" sz="2200" b="0" i="0" u="none" strike="noStrike" baseline="0" dirty="0" err="1"/>
              <a:t>aizsardzībā</a:t>
            </a:r>
            <a:r>
              <a:rPr lang="en-US" sz="2200" b="0" i="0" u="none" strike="noStrike" baseline="0" dirty="0"/>
              <a:t>.</a:t>
            </a:r>
            <a:endParaRPr lang="lv-LV" sz="2200" dirty="0"/>
          </a:p>
        </p:txBody>
      </p:sp>
    </p:spTree>
    <p:extLst>
      <p:ext uri="{BB962C8B-B14F-4D97-AF65-F5344CB8AC3E}">
        <p14:creationId xmlns:p14="http://schemas.microsoft.com/office/powerpoint/2010/main" val="12479241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600" b="0" i="0" u="none" strike="noStrike" baseline="0" dirty="0" err="1"/>
              <a:t>Starpinstitucionālās</a:t>
            </a:r>
            <a:r>
              <a:rPr lang="en-US" sz="3600" b="0" i="0" u="none" strike="noStrike" baseline="0" dirty="0"/>
              <a:t> </a:t>
            </a:r>
            <a:r>
              <a:rPr lang="en-US" sz="3600" b="0" i="0" u="none" strike="noStrike" baseline="0" dirty="0" err="1"/>
              <a:t>sadarbības</a:t>
            </a:r>
            <a:r>
              <a:rPr lang="en-US" sz="3600" b="0" i="0" u="none" strike="noStrike" baseline="0" dirty="0"/>
              <a:t> </a:t>
            </a:r>
            <a:r>
              <a:rPr lang="en-US" sz="3600" b="0" i="0" u="none" strike="noStrike" baseline="0" dirty="0" err="1"/>
              <a:t>virsuzdevumi</a:t>
            </a:r>
            <a:endParaRPr lang="lv-LV" sz="3600" dirty="0"/>
          </a:p>
        </p:txBody>
      </p:sp>
      <p:sp>
        <p:nvSpPr>
          <p:cNvPr id="3" name="Content Placeholder 2"/>
          <p:cNvSpPr>
            <a:spLocks noGrp="1"/>
          </p:cNvSpPr>
          <p:nvPr>
            <p:ph idx="1"/>
          </p:nvPr>
        </p:nvSpPr>
        <p:spPr>
          <a:xfrm>
            <a:off x="457200" y="1700808"/>
            <a:ext cx="8229600" cy="4776192"/>
          </a:xfrm>
        </p:spPr>
        <p:txBody>
          <a:bodyPr>
            <a:noAutofit/>
          </a:bodyPr>
          <a:lstStyle/>
          <a:p>
            <a:pPr marL="0" indent="0" algn="just">
              <a:buNone/>
            </a:pPr>
            <a:r>
              <a:rPr lang="en-US" b="0" i="0" u="none" strike="noStrike" baseline="0" dirty="0" err="1"/>
              <a:t>Virsuzdevumi</a:t>
            </a:r>
            <a:r>
              <a:rPr lang="en-US" b="0" i="0" u="none" strike="noStrike" baseline="0" dirty="0"/>
              <a:t>, kas </a:t>
            </a:r>
            <a:r>
              <a:rPr lang="en-US" b="0" i="0" u="none" strike="noStrike" baseline="0" dirty="0" err="1"/>
              <a:t>šobrīd</a:t>
            </a:r>
            <a:r>
              <a:rPr lang="en-US" b="0" i="0" u="none" strike="noStrike" baseline="0" dirty="0"/>
              <a:t> </a:t>
            </a:r>
            <a:r>
              <a:rPr lang="en-US" b="0" i="0" u="none" strike="noStrike" baseline="0" dirty="0" err="1"/>
              <a:t>ir</a:t>
            </a:r>
            <a:r>
              <a:rPr lang="en-US" b="0" i="0" u="none" strike="noStrike" baseline="0" dirty="0"/>
              <a:t> </a:t>
            </a:r>
            <a:r>
              <a:rPr lang="en-US" b="0" i="0" u="none" strike="noStrike" baseline="0" dirty="0" err="1"/>
              <a:t>noteikti</a:t>
            </a:r>
            <a:r>
              <a:rPr lang="en-US" b="0" i="0" u="none" strike="noStrike" baseline="0" dirty="0"/>
              <a:t> </a:t>
            </a:r>
            <a:r>
              <a:rPr lang="en-US" b="0" i="0" u="none" strike="noStrike" baseline="0" dirty="0" err="1"/>
              <a:t>tiesību</a:t>
            </a:r>
            <a:r>
              <a:rPr lang="en-US" b="0" i="0" u="none" strike="noStrike" baseline="0" dirty="0"/>
              <a:t> </a:t>
            </a:r>
            <a:r>
              <a:rPr lang="en-US" b="0" i="0" u="none" strike="noStrike" baseline="0" dirty="0" err="1"/>
              <a:t>normās</a:t>
            </a:r>
            <a:r>
              <a:rPr lang="en-US" b="0" i="0" u="none" strike="noStrike" baseline="0" dirty="0"/>
              <a:t> par </a:t>
            </a:r>
            <a:r>
              <a:rPr lang="en-US" b="0" i="0" u="none" strike="noStrike" baseline="0" dirty="0" err="1"/>
              <a:t>starpinstitūciju</a:t>
            </a:r>
            <a:r>
              <a:rPr lang="en-US" dirty="0"/>
              <a:t> </a:t>
            </a:r>
            <a:r>
              <a:rPr lang="en-US" b="0" i="0" u="none" strike="noStrike" baseline="0" dirty="0" err="1"/>
              <a:t>sadarbību</a:t>
            </a:r>
            <a:r>
              <a:rPr lang="en-US" b="0" i="0" u="none" strike="noStrike" baseline="0" dirty="0"/>
              <a:t> </a:t>
            </a:r>
            <a:r>
              <a:rPr lang="en-US" b="0" i="0" u="none" strike="noStrike" baseline="0" dirty="0" err="1"/>
              <a:t>bērnu</a:t>
            </a:r>
            <a:r>
              <a:rPr lang="en-US" b="0" i="0" u="none" strike="noStrike" baseline="0" dirty="0"/>
              <a:t> </a:t>
            </a:r>
            <a:r>
              <a:rPr lang="en-US" b="0" i="0" u="none" strike="noStrike" baseline="0" dirty="0" err="1"/>
              <a:t>tiesību</a:t>
            </a:r>
            <a:r>
              <a:rPr lang="en-US" b="0" i="0" u="none" strike="noStrike" baseline="0" dirty="0"/>
              <a:t> </a:t>
            </a:r>
            <a:r>
              <a:rPr lang="en-US" b="0" i="0" u="none" strike="noStrike" baseline="0" dirty="0" err="1"/>
              <a:t>aizsardzībā</a:t>
            </a:r>
            <a:r>
              <a:rPr lang="en-US" b="0" i="0" u="none" strike="noStrike" baseline="0" dirty="0"/>
              <a:t>, </a:t>
            </a:r>
            <a:r>
              <a:rPr lang="en-US" b="0" i="0" u="none" strike="noStrike" baseline="0" dirty="0" err="1"/>
              <a:t>ir</a:t>
            </a:r>
            <a:r>
              <a:rPr lang="en-US" b="0" i="0" u="none" strike="noStrike" baseline="0" dirty="0"/>
              <a:t>:</a:t>
            </a:r>
          </a:p>
          <a:p>
            <a:pPr marL="274320" lvl="1" indent="0" algn="just">
              <a:buNone/>
            </a:pPr>
            <a:r>
              <a:rPr lang="lv-LV" sz="2400" b="0" i="0" u="none" strike="noStrike" baseline="0" dirty="0"/>
              <a:t>a) savlaicīga un kvalitatīva informācijas apmaiņa visu iesaistīto institūciju un</a:t>
            </a:r>
            <a:r>
              <a:rPr lang="en-US" sz="2400" b="0" i="0" u="none" strike="noStrike" baseline="0" dirty="0"/>
              <a:t> </a:t>
            </a:r>
            <a:r>
              <a:rPr lang="en-US" sz="2400" b="0" i="0" u="none" strike="noStrike" baseline="0" dirty="0" err="1"/>
              <a:t>speciālistu</a:t>
            </a:r>
            <a:r>
              <a:rPr lang="en-US" sz="2400" b="0" i="0" u="none" strike="noStrike" baseline="0" dirty="0"/>
              <a:t> </a:t>
            </a:r>
            <a:r>
              <a:rPr lang="en-US" sz="2400" b="0" i="0" u="none" strike="noStrike" baseline="0" dirty="0" err="1"/>
              <a:t>starpā</a:t>
            </a:r>
            <a:r>
              <a:rPr lang="en-US" sz="2400" b="0" i="0" u="none" strike="noStrike" baseline="0" dirty="0"/>
              <a:t>;</a:t>
            </a:r>
          </a:p>
          <a:p>
            <a:pPr marL="274320" lvl="1" indent="0" algn="just">
              <a:buNone/>
            </a:pPr>
            <a:r>
              <a:rPr lang="en-US" sz="2400" b="0" i="0" u="none" strike="noStrike" baseline="0" dirty="0"/>
              <a:t>b) </a:t>
            </a:r>
            <a:r>
              <a:rPr lang="en-US" sz="2400" b="0" i="0" u="none" strike="noStrike" baseline="0" dirty="0" err="1"/>
              <a:t>savstarpēja</a:t>
            </a:r>
            <a:r>
              <a:rPr lang="en-US" sz="2400" b="0" i="0" u="none" strike="noStrike" baseline="0" dirty="0"/>
              <a:t> </a:t>
            </a:r>
            <a:r>
              <a:rPr lang="en-US" sz="2400" b="0" i="0" u="none" strike="noStrike" baseline="0" dirty="0" err="1"/>
              <a:t>izpratne</a:t>
            </a:r>
            <a:r>
              <a:rPr lang="en-US" sz="2400" b="0" i="0" u="none" strike="noStrike" baseline="0" dirty="0"/>
              <a:t> par </a:t>
            </a:r>
            <a:r>
              <a:rPr lang="en-US" sz="2400" b="0" i="0" u="none" strike="noStrike" baseline="0" dirty="0" err="1"/>
              <a:t>bērnu</a:t>
            </a:r>
            <a:r>
              <a:rPr lang="en-US" sz="2400" b="0" i="0" u="none" strike="noStrike" baseline="0" dirty="0"/>
              <a:t> </a:t>
            </a:r>
            <a:r>
              <a:rPr lang="en-US" sz="2400" b="0" i="0" u="none" strike="noStrike" baseline="0" dirty="0" err="1"/>
              <a:t>tiesību</a:t>
            </a:r>
            <a:r>
              <a:rPr lang="en-US" sz="2400" b="0" i="0" u="none" strike="noStrike" baseline="0" dirty="0"/>
              <a:t> </a:t>
            </a:r>
            <a:r>
              <a:rPr lang="en-US" sz="2400" b="0" i="0" u="none" strike="noStrike" baseline="0" dirty="0" err="1"/>
              <a:t>aizsardzības</a:t>
            </a:r>
            <a:r>
              <a:rPr lang="en-US" sz="2400" b="0" i="0" u="none" strike="noStrike" baseline="0" dirty="0"/>
              <a:t> </a:t>
            </a:r>
            <a:r>
              <a:rPr lang="en-US" sz="2400" b="0" i="0" u="none" strike="noStrike" baseline="0" dirty="0" err="1"/>
              <a:t>jomā</a:t>
            </a:r>
            <a:r>
              <a:rPr lang="en-US" sz="2400" b="0" i="0" u="none" strike="noStrike" baseline="0" dirty="0"/>
              <a:t> </a:t>
            </a:r>
            <a:r>
              <a:rPr lang="en-US" sz="2400" b="0" i="0" u="none" strike="noStrike" baseline="0" dirty="0" err="1"/>
              <a:t>strādājošo</a:t>
            </a:r>
            <a:r>
              <a:rPr lang="en-US" sz="2400" b="0" i="0" u="none" strike="noStrike" baseline="0" dirty="0"/>
              <a:t> </a:t>
            </a:r>
            <a:r>
              <a:rPr lang="en-US" sz="2400" b="0" i="0" u="none" strike="noStrike" baseline="0" dirty="0" err="1"/>
              <a:t>institūciju</a:t>
            </a:r>
            <a:r>
              <a:rPr lang="en-US" sz="2400" dirty="0"/>
              <a:t> </a:t>
            </a:r>
            <a:r>
              <a:rPr lang="en-US" sz="2400" b="0" i="0" u="none" strike="noStrike" baseline="0" dirty="0"/>
              <a:t>un </a:t>
            </a:r>
            <a:r>
              <a:rPr lang="en-US" sz="2400" b="0" i="0" u="none" strike="noStrike" baseline="0" dirty="0" err="1"/>
              <a:t>speciālistu</a:t>
            </a:r>
            <a:r>
              <a:rPr lang="en-US" sz="2400" b="0" i="0" u="none" strike="noStrike" baseline="0" dirty="0"/>
              <a:t> </a:t>
            </a:r>
            <a:r>
              <a:rPr lang="en-US" sz="2400" b="0" i="0" u="none" strike="noStrike" baseline="0" dirty="0" err="1"/>
              <a:t>pienākumiem</a:t>
            </a:r>
            <a:r>
              <a:rPr lang="en-US" sz="2400" b="0" i="0" u="none" strike="noStrike" baseline="0" dirty="0"/>
              <a:t>;</a:t>
            </a:r>
          </a:p>
          <a:p>
            <a:pPr marL="274320" lvl="1" indent="0" algn="just">
              <a:buNone/>
            </a:pPr>
            <a:r>
              <a:rPr lang="lv-LV" sz="2400" b="0" i="0" u="none" strike="noStrike" baseline="0" dirty="0"/>
              <a:t>c) vienota izpratne par kopīgiem mērķiem, lai darbs ar bērnu un ģimeni tiktu</a:t>
            </a:r>
            <a:r>
              <a:rPr lang="en-US" sz="2400" b="0" i="0" u="none" strike="noStrike" baseline="0" dirty="0"/>
              <a:t> </a:t>
            </a:r>
            <a:r>
              <a:rPr lang="en-US" sz="2400" b="0" i="0" u="none" strike="noStrike" baseline="0" dirty="0" err="1"/>
              <a:t>uzsākts</a:t>
            </a:r>
            <a:r>
              <a:rPr lang="en-US" sz="2400" b="0" i="0" u="none" strike="noStrike" baseline="0" dirty="0"/>
              <a:t> </a:t>
            </a:r>
            <a:r>
              <a:rPr lang="en-US" sz="2400" b="0" i="0" u="none" strike="noStrike" baseline="0" dirty="0" err="1"/>
              <a:t>savlaicīgāk</a:t>
            </a:r>
            <a:r>
              <a:rPr lang="en-US" sz="2400" b="0" i="0" u="none" strike="noStrike" baseline="0" dirty="0"/>
              <a:t> un </a:t>
            </a:r>
            <a:r>
              <a:rPr lang="en-US" sz="2400" b="0" i="0" u="none" strike="noStrike" baseline="0" dirty="0" err="1"/>
              <a:t>maksimāli</a:t>
            </a:r>
            <a:r>
              <a:rPr lang="en-US" sz="2400" b="0" i="0" u="none" strike="noStrike" baseline="0" dirty="0"/>
              <a:t> </a:t>
            </a:r>
            <a:r>
              <a:rPr lang="en-US" sz="2400" b="0" i="0" u="none" strike="noStrike" baseline="0" dirty="0" err="1"/>
              <a:t>efektīvi</a:t>
            </a:r>
            <a:r>
              <a:rPr lang="en-US" sz="2400" b="0" i="0" u="none" strike="noStrike" baseline="0" dirty="0"/>
              <a:t>.</a:t>
            </a:r>
            <a:endParaRPr lang="lv-LV" sz="2400" dirty="0"/>
          </a:p>
        </p:txBody>
      </p:sp>
    </p:spTree>
    <p:extLst>
      <p:ext uri="{BB962C8B-B14F-4D97-AF65-F5344CB8AC3E}">
        <p14:creationId xmlns:p14="http://schemas.microsoft.com/office/powerpoint/2010/main" val="26219306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600" b="0" i="0" u="none" strike="noStrike" baseline="0" dirty="0" err="1"/>
              <a:t>Sadarbības</a:t>
            </a:r>
            <a:r>
              <a:rPr lang="en-US" sz="3600" b="0" i="0" u="none" strike="noStrike" baseline="0" dirty="0"/>
              <a:t> </a:t>
            </a:r>
            <a:r>
              <a:rPr lang="en-US" sz="3600" b="0" i="0" u="none" strike="noStrike" baseline="0" dirty="0" err="1"/>
              <a:t>grupa</a:t>
            </a:r>
            <a:endParaRPr lang="lv-LV" sz="3600" dirty="0"/>
          </a:p>
        </p:txBody>
      </p:sp>
      <p:sp>
        <p:nvSpPr>
          <p:cNvPr id="3" name="Content Placeholder 2"/>
          <p:cNvSpPr>
            <a:spLocks noGrp="1"/>
          </p:cNvSpPr>
          <p:nvPr>
            <p:ph idx="1"/>
          </p:nvPr>
        </p:nvSpPr>
        <p:spPr>
          <a:xfrm>
            <a:off x="447368" y="1585146"/>
            <a:ext cx="4114800" cy="4776192"/>
          </a:xfrm>
        </p:spPr>
        <p:txBody>
          <a:bodyPr>
            <a:noAutofit/>
          </a:bodyPr>
          <a:lstStyle/>
          <a:p>
            <a:pPr marL="0" indent="0" algn="just">
              <a:buNone/>
            </a:pPr>
            <a:r>
              <a:rPr lang="en-US" sz="2200" b="1" dirty="0">
                <a:solidFill>
                  <a:srgbClr val="414142"/>
                </a:solidFill>
                <a:latin typeface="Arial" panose="020B0604020202020204" pitchFamily="34" charset="0"/>
              </a:rPr>
              <a:t>I</a:t>
            </a:r>
            <a:r>
              <a:rPr lang="lv-LV" sz="2200" b="1" i="0" dirty="0" err="1">
                <a:solidFill>
                  <a:srgbClr val="414142"/>
                </a:solidFill>
                <a:effectLst/>
                <a:latin typeface="Arial" panose="020B0604020202020204" pitchFamily="34" charset="0"/>
              </a:rPr>
              <a:t>ekļauj</a:t>
            </a:r>
            <a:r>
              <a:rPr lang="lv-LV" sz="2200" b="0" i="0" dirty="0">
                <a:solidFill>
                  <a:srgbClr val="414142"/>
                </a:solidFill>
                <a:effectLst/>
                <a:latin typeface="Arial" panose="020B0604020202020204" pitchFamily="34" charset="0"/>
              </a:rPr>
              <a:t> pārstāvjus no:</a:t>
            </a:r>
          </a:p>
          <a:p>
            <a:pPr algn="just"/>
            <a:r>
              <a:rPr lang="lv-LV" sz="2200" b="0" i="0" dirty="0">
                <a:solidFill>
                  <a:srgbClr val="414142"/>
                </a:solidFill>
                <a:effectLst/>
                <a:latin typeface="Arial" panose="020B0604020202020204" pitchFamily="34" charset="0"/>
              </a:rPr>
              <a:t>pašvaldības policijas vai Valsts policijas, ja pašvaldība nav izveidojusi pašvaldības policiju vai nav deleģējusi pašvaldības policijas uzdevumus citai pašvaldībai;</a:t>
            </a:r>
          </a:p>
          <a:p>
            <a:pPr algn="just"/>
            <a:r>
              <a:rPr lang="lv-LV" sz="2200" b="0" i="0" dirty="0">
                <a:solidFill>
                  <a:srgbClr val="414142"/>
                </a:solidFill>
                <a:effectLst/>
                <a:latin typeface="Arial" panose="020B0604020202020204" pitchFamily="34" charset="0"/>
              </a:rPr>
              <a:t>pašvaldības sociālā dienesta;</a:t>
            </a:r>
          </a:p>
          <a:p>
            <a:pPr algn="just"/>
            <a:r>
              <a:rPr lang="lv-LV" sz="2200" b="0" i="0" dirty="0">
                <a:solidFill>
                  <a:srgbClr val="414142"/>
                </a:solidFill>
                <a:effectLst/>
                <a:latin typeface="Arial" panose="020B0604020202020204" pitchFamily="34" charset="0"/>
              </a:rPr>
              <a:t>pašvaldības izglītības pārvaldes vai izglītības speciālistu;</a:t>
            </a:r>
          </a:p>
          <a:p>
            <a:pPr algn="just"/>
            <a:r>
              <a:rPr lang="lv-LV" sz="2200" b="0" i="0" dirty="0">
                <a:solidFill>
                  <a:srgbClr val="414142"/>
                </a:solidFill>
                <a:effectLst/>
                <a:latin typeface="Arial" panose="020B0604020202020204" pitchFamily="34" charset="0"/>
              </a:rPr>
              <a:t>bāriņtiesas.</a:t>
            </a:r>
          </a:p>
        </p:txBody>
      </p:sp>
      <p:sp>
        <p:nvSpPr>
          <p:cNvPr id="4" name="Content Placeholder 2">
            <a:extLst>
              <a:ext uri="{FF2B5EF4-FFF2-40B4-BE49-F238E27FC236}">
                <a16:creationId xmlns:a16="http://schemas.microsoft.com/office/drawing/2014/main" id="{08023BE0-B783-FA8E-287D-B62CD8CA614B}"/>
              </a:ext>
            </a:extLst>
          </p:cNvPr>
          <p:cNvSpPr txBox="1">
            <a:spLocks/>
          </p:cNvSpPr>
          <p:nvPr/>
        </p:nvSpPr>
        <p:spPr>
          <a:xfrm>
            <a:off x="4644008" y="1569082"/>
            <a:ext cx="4114800" cy="4776192"/>
          </a:xfrm>
          <a:prstGeom prst="rect">
            <a:avLst/>
          </a:prstGeom>
        </p:spPr>
        <p:txBody>
          <a:bodyPr vert="horz" lIns="91440" tIns="45720" rIns="91440" bIns="45720" rtlCol="0">
            <a:no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algn="just"/>
            <a:r>
              <a:rPr lang="en-US" sz="2200" b="1" i="0" dirty="0">
                <a:solidFill>
                  <a:srgbClr val="414142"/>
                </a:solidFill>
                <a:effectLst/>
                <a:latin typeface="Arial" panose="020B0604020202020204" pitchFamily="34" charset="0"/>
              </a:rPr>
              <a:t>V</a:t>
            </a:r>
            <a:r>
              <a:rPr lang="lv-LV" sz="2200" b="1" i="0" dirty="0">
                <a:solidFill>
                  <a:srgbClr val="414142"/>
                </a:solidFill>
                <a:effectLst/>
                <a:latin typeface="Arial" panose="020B0604020202020204" pitchFamily="34" charset="0"/>
              </a:rPr>
              <a:t>ar pieaicināt </a:t>
            </a:r>
            <a:r>
              <a:rPr lang="lv-LV" sz="2200" b="0" i="0" dirty="0">
                <a:solidFill>
                  <a:srgbClr val="414142"/>
                </a:solidFill>
                <a:effectLst/>
                <a:latin typeface="Arial" panose="020B0604020202020204" pitchFamily="34" charset="0"/>
              </a:rPr>
              <a:t>pārstāvjus no:</a:t>
            </a:r>
          </a:p>
          <a:p>
            <a:pPr algn="just"/>
            <a:r>
              <a:rPr lang="lv-LV" sz="2200" b="0" i="0" dirty="0">
                <a:solidFill>
                  <a:srgbClr val="414142"/>
                </a:solidFill>
                <a:effectLst/>
                <a:latin typeface="Arial" panose="020B0604020202020204" pitchFamily="34" charset="0"/>
              </a:rPr>
              <a:t>izglītības iestādēm;</a:t>
            </a:r>
          </a:p>
          <a:p>
            <a:pPr algn="just"/>
            <a:r>
              <a:rPr lang="lv-LV" sz="2200" b="0" i="0" dirty="0">
                <a:solidFill>
                  <a:srgbClr val="414142"/>
                </a:solidFill>
                <a:effectLst/>
                <a:latin typeface="Arial" panose="020B0604020202020204" pitchFamily="34" charset="0"/>
              </a:rPr>
              <a:t>bērnu aprūpes iestādēm;</a:t>
            </a:r>
          </a:p>
          <a:p>
            <a:pPr algn="just"/>
            <a:r>
              <a:rPr lang="lv-LV" sz="2200" b="0" i="0" dirty="0">
                <a:solidFill>
                  <a:srgbClr val="414142"/>
                </a:solidFill>
                <a:effectLst/>
                <a:latin typeface="Arial" panose="020B0604020202020204" pitchFamily="34" charset="0"/>
              </a:rPr>
              <a:t>ieslodzījuma vietām;</a:t>
            </a:r>
          </a:p>
          <a:p>
            <a:pPr algn="just"/>
            <a:r>
              <a:rPr lang="lv-LV" sz="2200" b="0" i="0" dirty="0">
                <a:solidFill>
                  <a:srgbClr val="414142"/>
                </a:solidFill>
                <a:effectLst/>
                <a:latin typeface="Arial" panose="020B0604020202020204" pitchFamily="34" charset="0"/>
              </a:rPr>
              <a:t>pedagoģiski medicīniskās komisijas;</a:t>
            </a:r>
          </a:p>
          <a:p>
            <a:pPr algn="just"/>
            <a:r>
              <a:rPr lang="lv-LV" sz="2200" b="0" i="0" dirty="0">
                <a:solidFill>
                  <a:srgbClr val="414142"/>
                </a:solidFill>
                <a:effectLst/>
                <a:latin typeface="Arial" panose="020B0604020202020204" pitchFamily="34" charset="0"/>
              </a:rPr>
              <a:t>administratīvās komisijas;</a:t>
            </a:r>
          </a:p>
          <a:p>
            <a:pPr algn="just"/>
            <a:r>
              <a:rPr lang="lv-LV" sz="2200" b="0" i="0" dirty="0">
                <a:solidFill>
                  <a:srgbClr val="414142"/>
                </a:solidFill>
                <a:effectLst/>
                <a:latin typeface="Arial" panose="020B0604020202020204" pitchFamily="34" charset="0"/>
              </a:rPr>
              <a:t>Valsts probācijas dienesta;</a:t>
            </a:r>
          </a:p>
          <a:p>
            <a:pPr algn="just"/>
            <a:r>
              <a:rPr lang="lv-LV" sz="2200" b="0" i="0" dirty="0">
                <a:solidFill>
                  <a:srgbClr val="414142"/>
                </a:solidFill>
                <a:effectLst/>
                <a:latin typeface="Arial" panose="020B0604020202020204" pitchFamily="34" charset="0"/>
              </a:rPr>
              <a:t>Valsts policijas;</a:t>
            </a:r>
          </a:p>
          <a:p>
            <a:pPr algn="just"/>
            <a:r>
              <a:rPr lang="en-US" sz="2200" b="0" i="0" dirty="0">
                <a:solidFill>
                  <a:srgbClr val="414142"/>
                </a:solidFill>
                <a:effectLst/>
                <a:latin typeface="Arial" panose="020B0604020202020204" pitchFamily="34" charset="0"/>
              </a:rPr>
              <a:t>n</a:t>
            </a:r>
            <a:r>
              <a:rPr lang="lv-LV" sz="2200" b="0" i="0" dirty="0" err="1">
                <a:solidFill>
                  <a:srgbClr val="414142"/>
                </a:solidFill>
                <a:effectLst/>
                <a:latin typeface="Arial" panose="020B0604020202020204" pitchFamily="34" charset="0"/>
              </a:rPr>
              <a:t>evalstiskajām</a:t>
            </a:r>
            <a:r>
              <a:rPr lang="lv-LV" sz="2200" b="0" i="0" dirty="0">
                <a:solidFill>
                  <a:srgbClr val="414142"/>
                </a:solidFill>
                <a:effectLst/>
                <a:latin typeface="Arial" panose="020B0604020202020204" pitchFamily="34" charset="0"/>
              </a:rPr>
              <a:t> organizācijām.</a:t>
            </a:r>
          </a:p>
        </p:txBody>
      </p:sp>
    </p:spTree>
    <p:extLst>
      <p:ext uri="{BB962C8B-B14F-4D97-AF65-F5344CB8AC3E}">
        <p14:creationId xmlns:p14="http://schemas.microsoft.com/office/powerpoint/2010/main" val="37142508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600" b="0" i="0" u="none" strike="noStrike" baseline="0" dirty="0" err="1"/>
              <a:t>Sadarbības</a:t>
            </a:r>
            <a:r>
              <a:rPr lang="en-US" sz="3600" b="0" i="0" u="none" strike="noStrike" baseline="0" dirty="0"/>
              <a:t> </a:t>
            </a:r>
            <a:r>
              <a:rPr lang="en-US" sz="3600" b="0" i="0" u="none" strike="noStrike" baseline="0" dirty="0" err="1"/>
              <a:t>grupa</a:t>
            </a:r>
            <a:endParaRPr lang="lv-LV" sz="3600" dirty="0"/>
          </a:p>
        </p:txBody>
      </p:sp>
      <p:sp>
        <p:nvSpPr>
          <p:cNvPr id="3" name="Content Placeholder 2"/>
          <p:cNvSpPr>
            <a:spLocks noGrp="1"/>
          </p:cNvSpPr>
          <p:nvPr>
            <p:ph idx="1"/>
          </p:nvPr>
        </p:nvSpPr>
        <p:spPr>
          <a:xfrm>
            <a:off x="447368" y="1585146"/>
            <a:ext cx="8373104" cy="4776192"/>
          </a:xfrm>
        </p:spPr>
        <p:txBody>
          <a:bodyPr>
            <a:noAutofit/>
          </a:bodyPr>
          <a:lstStyle/>
          <a:p>
            <a:pPr algn="just"/>
            <a:r>
              <a:rPr lang="en-US" sz="2200" b="0" i="0" u="none" strike="noStrike" baseline="0" dirty="0" err="1"/>
              <a:t>Sadarbības</a:t>
            </a:r>
            <a:r>
              <a:rPr lang="en-US" sz="2200" b="0" i="0" u="none" strike="noStrike" baseline="0" dirty="0"/>
              <a:t> </a:t>
            </a:r>
            <a:r>
              <a:rPr lang="en-US" sz="2200" b="0" i="0" u="none" strike="noStrike" baseline="0" dirty="0" err="1"/>
              <a:t>grupu</a:t>
            </a:r>
            <a:r>
              <a:rPr lang="en-US" sz="2200" b="0" i="0" u="none" strike="noStrike" baseline="0" dirty="0"/>
              <a:t> </a:t>
            </a:r>
            <a:r>
              <a:rPr lang="en-US" sz="2200" b="0" i="0" u="none" strike="noStrike" baseline="0" dirty="0" err="1"/>
              <a:t>galvenais</a:t>
            </a:r>
            <a:r>
              <a:rPr lang="en-US" sz="2200" b="0" i="0" u="none" strike="noStrike" baseline="0" dirty="0"/>
              <a:t> </a:t>
            </a:r>
            <a:r>
              <a:rPr lang="en-US" sz="2200" b="0" i="0" u="none" strike="noStrike" baseline="0" dirty="0" err="1"/>
              <a:t>uzdevums</a:t>
            </a:r>
            <a:r>
              <a:rPr lang="en-US" sz="2200" b="0" i="0" u="none" strike="noStrike" baseline="0" dirty="0"/>
              <a:t> </a:t>
            </a:r>
            <a:r>
              <a:rPr lang="en-US" sz="2200" b="0" i="0" u="none" strike="noStrike" baseline="0" dirty="0" err="1"/>
              <a:t>ir</a:t>
            </a:r>
            <a:r>
              <a:rPr lang="en-US" sz="2200" b="0" i="0" u="none" strike="noStrike" baseline="0" dirty="0"/>
              <a:t> </a:t>
            </a:r>
            <a:r>
              <a:rPr lang="en-US" sz="2200" b="0" i="0" u="none" strike="noStrike" baseline="0" dirty="0" err="1"/>
              <a:t>nodrošināt</a:t>
            </a:r>
            <a:r>
              <a:rPr lang="en-US" sz="2200" b="0" i="0" u="none" strike="noStrike" baseline="0" dirty="0"/>
              <a:t> </a:t>
            </a:r>
            <a:r>
              <a:rPr lang="en-US" sz="2200" b="0" i="0" u="none" strike="noStrike" baseline="0" dirty="0" err="1"/>
              <a:t>platformu</a:t>
            </a:r>
            <a:r>
              <a:rPr lang="en-US" sz="2200" b="0" i="0" u="none" strike="noStrike" baseline="0" dirty="0"/>
              <a:t>, </a:t>
            </a:r>
            <a:r>
              <a:rPr lang="en-US" sz="2200" b="0" i="0" u="none" strike="noStrike" baseline="0" dirty="0" err="1"/>
              <a:t>kuras</a:t>
            </a:r>
            <a:r>
              <a:rPr lang="en-US" sz="2200" b="0" i="0" u="none" strike="noStrike" baseline="0" dirty="0"/>
              <a:t> </a:t>
            </a:r>
            <a:r>
              <a:rPr lang="en-US" sz="2200" b="0" i="0" u="none" strike="noStrike" baseline="0" dirty="0" err="1"/>
              <a:t>ietvaros</a:t>
            </a:r>
            <a:r>
              <a:rPr lang="en-US" sz="2200" dirty="0"/>
              <a:t> </a:t>
            </a:r>
            <a:r>
              <a:rPr lang="lv-LV" sz="2200" b="0" i="0" u="none" strike="noStrike" baseline="0" dirty="0"/>
              <a:t>starp iesaistītajām institūcijām notiek regulāra informācijas apmaiņa gan par</a:t>
            </a:r>
            <a:r>
              <a:rPr lang="en-US" sz="2200" b="0" i="0" u="none" strike="noStrike" baseline="0" dirty="0"/>
              <a:t> </a:t>
            </a:r>
            <a:r>
              <a:rPr lang="en-US" sz="2200" b="0" i="0" u="none" strike="noStrike" baseline="0" dirty="0" err="1"/>
              <a:t>sadarbību</a:t>
            </a:r>
            <a:r>
              <a:rPr lang="en-US" sz="2200" b="0" i="0" u="none" strike="noStrike" baseline="0" dirty="0"/>
              <a:t>, </a:t>
            </a:r>
            <a:r>
              <a:rPr lang="en-US" sz="2200" b="0" i="0" u="none" strike="noStrike" baseline="0" dirty="0" err="1"/>
              <a:t>gan</a:t>
            </a:r>
            <a:r>
              <a:rPr lang="en-US" sz="2200" b="0" i="0" u="none" strike="noStrike" baseline="0" dirty="0"/>
              <a:t> par </a:t>
            </a:r>
            <a:r>
              <a:rPr lang="en-US" sz="2200" b="0" i="0" u="none" strike="noStrike" baseline="0" dirty="0" err="1"/>
              <a:t>individuālajiem</a:t>
            </a:r>
            <a:r>
              <a:rPr lang="en-US" sz="2200" b="0" i="0" u="none" strike="noStrike" baseline="0" dirty="0"/>
              <a:t> un </a:t>
            </a:r>
            <a:r>
              <a:rPr lang="en-US" sz="2200" b="0" i="0" u="none" strike="noStrike" baseline="0" dirty="0" err="1"/>
              <a:t>aktuāliem</a:t>
            </a:r>
            <a:r>
              <a:rPr lang="en-US" sz="2200" b="0" i="0" u="none" strike="noStrike" baseline="0" dirty="0"/>
              <a:t> </a:t>
            </a:r>
            <a:r>
              <a:rPr lang="en-US" sz="2200" b="0" i="0" u="none" strike="noStrike" baseline="0" dirty="0" err="1"/>
              <a:t>gadījumiem</a:t>
            </a:r>
            <a:r>
              <a:rPr lang="en-US" sz="2200" b="0" i="0" u="none" strike="noStrike" baseline="0" dirty="0"/>
              <a:t>. </a:t>
            </a:r>
          </a:p>
          <a:p>
            <a:pPr algn="just"/>
            <a:r>
              <a:rPr lang="en-US" sz="2200" b="0" i="0" u="none" strike="noStrike" baseline="0" dirty="0" err="1"/>
              <a:t>Īstenojot</a:t>
            </a:r>
            <a:r>
              <a:rPr lang="en-US" sz="2200" dirty="0"/>
              <a:t> </a:t>
            </a:r>
            <a:r>
              <a:rPr lang="lv-LV" sz="2200" b="0" i="0" u="none" strike="noStrike" baseline="0" dirty="0"/>
              <a:t>sadarbību, kopīgais darbs ir mērķtiecīgāks, atbilstoši vienotai izpratnei par</a:t>
            </a:r>
            <a:r>
              <a:rPr lang="en-US" sz="2200" b="0" i="0" u="none" strike="noStrike" baseline="0" dirty="0"/>
              <a:t> </a:t>
            </a:r>
            <a:r>
              <a:rPr lang="lv-LV" sz="2200" b="0" i="0" u="none" strike="noStrike" baseline="0" dirty="0"/>
              <a:t>saskaņotu un koordinētu katras institūcijas rīcību ar bērnu un ģimeni.</a:t>
            </a:r>
            <a:endParaRPr lang="en-US" sz="2200" b="0" i="0" u="none" strike="noStrike" baseline="0" dirty="0"/>
          </a:p>
          <a:p>
            <a:pPr algn="just"/>
            <a:r>
              <a:rPr lang="lv-LV" sz="2200" b="0" i="0" u="none" strike="noStrike" baseline="0" dirty="0"/>
              <a:t>Sadarbības grupa darbojas kā konsultatīva koleģiāla platforma nolūkā sekmēt</a:t>
            </a:r>
            <a:r>
              <a:rPr lang="en-US" sz="2200" b="0" i="0" u="none" strike="noStrike" baseline="0" dirty="0"/>
              <a:t> </a:t>
            </a:r>
            <a:r>
              <a:rPr lang="en-US" sz="2200" b="0" i="0" u="none" strike="noStrike" baseline="0" dirty="0" err="1"/>
              <a:t>efektīvu</a:t>
            </a:r>
            <a:r>
              <a:rPr lang="en-US" sz="2200" b="0" i="0" u="none" strike="noStrike" baseline="0" dirty="0"/>
              <a:t> </a:t>
            </a:r>
            <a:r>
              <a:rPr lang="en-US" sz="2200" b="0" i="0" u="none" strike="noStrike" baseline="0" dirty="0" err="1"/>
              <a:t>institūciju</a:t>
            </a:r>
            <a:r>
              <a:rPr lang="en-US" sz="2200" b="0" i="0" u="none" strike="noStrike" baseline="0" dirty="0"/>
              <a:t> </a:t>
            </a:r>
            <a:r>
              <a:rPr lang="en-US" sz="2200" b="0" i="0" u="none" strike="noStrike" baseline="0" dirty="0" err="1"/>
              <a:t>savstarpēju</a:t>
            </a:r>
            <a:r>
              <a:rPr lang="en-US" sz="2200" b="0" i="0" u="none" strike="noStrike" baseline="0" dirty="0"/>
              <a:t> </a:t>
            </a:r>
            <a:r>
              <a:rPr lang="en-US" sz="2200" b="0" i="0" u="none" strike="noStrike" baseline="0" dirty="0" err="1"/>
              <a:t>sadarbību</a:t>
            </a:r>
            <a:r>
              <a:rPr lang="en-US" sz="2200" b="0" i="0" u="none" strike="noStrike" baseline="0" dirty="0"/>
              <a:t> </a:t>
            </a:r>
            <a:r>
              <a:rPr lang="en-US" sz="2200" b="0" i="0" u="none" strike="noStrike" baseline="0" dirty="0" err="1"/>
              <a:t>bērnu</a:t>
            </a:r>
            <a:r>
              <a:rPr lang="en-US" sz="2200" b="0" i="0" u="none" strike="noStrike" baseline="0" dirty="0"/>
              <a:t> </a:t>
            </a:r>
            <a:r>
              <a:rPr lang="en-US" sz="2200" b="0" i="0" u="none" strike="noStrike" baseline="0" dirty="0" err="1"/>
              <a:t>tiesību</a:t>
            </a:r>
            <a:r>
              <a:rPr lang="en-US" sz="2200" b="0" i="0" u="none" strike="noStrike" baseline="0" dirty="0"/>
              <a:t> </a:t>
            </a:r>
            <a:r>
              <a:rPr lang="en-US" sz="2200" b="0" i="0" u="none" strike="noStrike" baseline="0" dirty="0" err="1"/>
              <a:t>aizsardzībā</a:t>
            </a:r>
            <a:r>
              <a:rPr lang="en-US" sz="2200" b="0" i="0" u="none" strike="noStrike" baseline="0" dirty="0"/>
              <a:t>, </a:t>
            </a:r>
            <a:r>
              <a:rPr lang="en-US" sz="2200" b="0" i="0" u="none" strike="noStrike" baseline="0" dirty="0" err="1"/>
              <a:t>kā</a:t>
            </a:r>
            <a:r>
              <a:rPr lang="en-US" sz="2200" b="0" i="0" u="none" strike="noStrike" baseline="0" dirty="0"/>
              <a:t> </a:t>
            </a:r>
            <a:r>
              <a:rPr lang="en-US" sz="2200" b="0" i="0" u="none" strike="noStrike" baseline="0" dirty="0" err="1"/>
              <a:t>arī</a:t>
            </a:r>
            <a:r>
              <a:rPr lang="en-US" sz="2200" dirty="0"/>
              <a:t> </a:t>
            </a:r>
            <a:r>
              <a:rPr lang="lv-LV" sz="2200" b="0" i="0" u="none" strike="noStrike" baseline="0" dirty="0"/>
              <a:t>darbu ar bērnu un ģimeni katra iesaistītā institūcija veic un lēmumus pieņem</a:t>
            </a:r>
            <a:r>
              <a:rPr lang="en-US" sz="2200" b="0" i="0" u="none" strike="noStrike" baseline="0" dirty="0"/>
              <a:t> </a:t>
            </a:r>
            <a:r>
              <a:rPr lang="en-US" sz="2200" b="0" i="0" u="none" strike="noStrike" baseline="0" dirty="0" err="1"/>
              <a:t>atbilstīgi</a:t>
            </a:r>
            <a:r>
              <a:rPr lang="en-US" sz="2200" b="0" i="0" u="none" strike="noStrike" baseline="0" dirty="0"/>
              <a:t> </a:t>
            </a:r>
            <a:r>
              <a:rPr lang="en-US" sz="2200" b="0" u="none" strike="noStrike" baseline="0" dirty="0" err="1"/>
              <a:t>savai</a:t>
            </a:r>
            <a:r>
              <a:rPr lang="en-US" sz="2200" b="0" u="none" strike="noStrike" baseline="0" dirty="0"/>
              <a:t> </a:t>
            </a:r>
            <a:r>
              <a:rPr lang="en-US" sz="2200" b="0" u="none" strike="noStrike" baseline="0" dirty="0" err="1"/>
              <a:t>kompetencei</a:t>
            </a:r>
            <a:r>
              <a:rPr lang="en-US" sz="2200" b="0" u="none" strike="noStrike" baseline="0" dirty="0"/>
              <a:t>.</a:t>
            </a:r>
            <a:endParaRPr lang="lv-LV" sz="2200" b="0" dirty="0">
              <a:solidFill>
                <a:srgbClr val="414142"/>
              </a:solidFill>
              <a:effectLst/>
            </a:endParaRPr>
          </a:p>
        </p:txBody>
      </p:sp>
    </p:spTree>
    <p:extLst>
      <p:ext uri="{BB962C8B-B14F-4D97-AF65-F5344CB8AC3E}">
        <p14:creationId xmlns:p14="http://schemas.microsoft.com/office/powerpoint/2010/main" val="29575457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CEAF44-E694-F31A-A501-BF7A4F9E11F5}"/>
              </a:ext>
            </a:extLst>
          </p:cNvPr>
          <p:cNvSpPr>
            <a:spLocks noGrp="1"/>
          </p:cNvSpPr>
          <p:nvPr>
            <p:ph type="title"/>
          </p:nvPr>
        </p:nvSpPr>
        <p:spPr/>
        <p:txBody>
          <a:bodyPr>
            <a:normAutofit fontScale="90000"/>
          </a:bodyPr>
          <a:lstStyle/>
          <a:p>
            <a:pPr algn="ctr"/>
            <a:r>
              <a:rPr lang="lv-LV" b="0" i="0" u="none" strike="noStrike" baseline="0" dirty="0"/>
              <a:t>Bērnu tiesību aizsardzības sistēmas </a:t>
            </a:r>
            <a:r>
              <a:rPr lang="en-US" dirty="0"/>
              <a:t>ES </a:t>
            </a:r>
            <a:r>
              <a:rPr lang="en-US" dirty="0" err="1"/>
              <a:t>valstīs</a:t>
            </a:r>
            <a:endParaRPr lang="en-US" dirty="0"/>
          </a:p>
        </p:txBody>
      </p:sp>
      <p:sp>
        <p:nvSpPr>
          <p:cNvPr id="3" name="Content Placeholder 2">
            <a:extLst>
              <a:ext uri="{FF2B5EF4-FFF2-40B4-BE49-F238E27FC236}">
                <a16:creationId xmlns:a16="http://schemas.microsoft.com/office/drawing/2014/main" id="{BFEE7B1A-5D3A-A146-CE4C-7690896866A0}"/>
              </a:ext>
            </a:extLst>
          </p:cNvPr>
          <p:cNvSpPr>
            <a:spLocks noGrp="1"/>
          </p:cNvSpPr>
          <p:nvPr>
            <p:ph idx="1"/>
          </p:nvPr>
        </p:nvSpPr>
        <p:spPr/>
        <p:txBody>
          <a:bodyPr>
            <a:normAutofit/>
          </a:bodyPr>
          <a:lstStyle/>
          <a:p>
            <a:pPr algn="just"/>
            <a:r>
              <a:rPr lang="en-US" b="0" i="0" u="none" strike="noStrike" baseline="0" dirty="0" err="1"/>
              <a:t>Eiropas</a:t>
            </a:r>
            <a:r>
              <a:rPr lang="en-US" b="0" i="0" u="none" strike="noStrike" baseline="0" dirty="0"/>
              <a:t> </a:t>
            </a:r>
            <a:r>
              <a:rPr lang="en-US" b="0" i="0" u="none" strike="noStrike" baseline="0" dirty="0" err="1"/>
              <a:t>valstu</a:t>
            </a:r>
            <a:r>
              <a:rPr lang="en-US" b="0" i="0" u="none" strike="noStrike" baseline="0" dirty="0"/>
              <a:t> </a:t>
            </a:r>
            <a:r>
              <a:rPr lang="en-US" b="0" i="0" u="none" strike="noStrike" baseline="0" dirty="0" err="1"/>
              <a:t>prakse</a:t>
            </a:r>
            <a:r>
              <a:rPr lang="en-US" b="0" i="0" u="none" strike="noStrike" baseline="0" dirty="0"/>
              <a:t> </a:t>
            </a:r>
            <a:r>
              <a:rPr lang="en-US" b="0" i="0" u="none" strike="noStrike" baseline="0" dirty="0" err="1"/>
              <a:t>starpinstitūciju</a:t>
            </a:r>
            <a:r>
              <a:rPr lang="en-US" b="0" i="0" u="none" strike="noStrike" baseline="0" dirty="0"/>
              <a:t> </a:t>
            </a:r>
            <a:r>
              <a:rPr lang="en-US" b="0" i="0" u="none" strike="noStrike" baseline="0" dirty="0" err="1"/>
              <a:t>sadarbībā</a:t>
            </a:r>
            <a:r>
              <a:rPr lang="en-US" b="0" i="0" u="none" strike="noStrike" baseline="0" dirty="0"/>
              <a:t> </a:t>
            </a:r>
            <a:r>
              <a:rPr lang="en-US" b="0" i="0" u="none" strike="noStrike" baseline="0" dirty="0" err="1"/>
              <a:t>bērnu</a:t>
            </a:r>
            <a:r>
              <a:rPr lang="en-US" b="0" i="0" u="none" strike="noStrike" baseline="0" dirty="0"/>
              <a:t> </a:t>
            </a:r>
            <a:r>
              <a:rPr lang="en-US" b="0" i="0" u="none" strike="noStrike" baseline="0" dirty="0" err="1"/>
              <a:t>tiesību</a:t>
            </a:r>
            <a:r>
              <a:rPr lang="en-US" b="0" i="0" u="none" strike="noStrike" baseline="0" dirty="0"/>
              <a:t> </a:t>
            </a:r>
            <a:r>
              <a:rPr lang="en-US" b="0" i="0" u="none" strike="noStrike" baseline="0" dirty="0" err="1"/>
              <a:t>aizsardzības</a:t>
            </a:r>
            <a:r>
              <a:rPr lang="en-US" b="0" i="0" u="none" strike="noStrike" baseline="0" dirty="0"/>
              <a:t> </a:t>
            </a:r>
            <a:r>
              <a:rPr lang="en-US" b="0" i="0" u="none" strike="noStrike" baseline="0" dirty="0" err="1"/>
              <a:t>jomā</a:t>
            </a:r>
            <a:r>
              <a:rPr lang="en-US" b="0" i="0" u="none" strike="noStrike" baseline="0" dirty="0"/>
              <a:t> </a:t>
            </a:r>
            <a:r>
              <a:rPr lang="en-US" b="0" i="0" u="none" strike="noStrike" baseline="0" dirty="0" err="1"/>
              <a:t>ir</a:t>
            </a:r>
            <a:r>
              <a:rPr lang="en-US" b="0" i="0" u="none" strike="noStrike" baseline="0" dirty="0"/>
              <a:t> </a:t>
            </a:r>
            <a:r>
              <a:rPr lang="en-US" b="0" i="0" u="none" strike="noStrike" baseline="0" dirty="0" err="1"/>
              <a:t>noteikta</a:t>
            </a:r>
            <a:r>
              <a:rPr lang="en-US" b="0" i="0" u="none" strike="noStrike" baseline="0" dirty="0"/>
              <a:t>, </a:t>
            </a:r>
            <a:r>
              <a:rPr lang="en-US" b="0" i="0" u="none" strike="noStrike" baseline="0" dirty="0" err="1"/>
              <a:t>balstoties</a:t>
            </a:r>
            <a:r>
              <a:rPr lang="en-US" b="0" i="0" u="none" strike="noStrike" baseline="0" dirty="0"/>
              <a:t> </a:t>
            </a:r>
            <a:r>
              <a:rPr lang="en-US" b="0" i="0" u="none" strike="noStrike" baseline="0" dirty="0" err="1"/>
              <a:t>uz</a:t>
            </a:r>
            <a:r>
              <a:rPr lang="en-US" b="0" i="0" u="none" strike="noStrike" baseline="0" dirty="0"/>
              <a:t> </a:t>
            </a:r>
            <a:r>
              <a:rPr lang="en-US" b="0" i="0" u="none" strike="noStrike" baseline="0" dirty="0" err="1"/>
              <a:t>Eiropas</a:t>
            </a:r>
            <a:r>
              <a:rPr lang="en-US" b="0" i="0" u="none" strike="noStrike" baseline="0" dirty="0"/>
              <a:t> </a:t>
            </a:r>
            <a:r>
              <a:rPr lang="en-US" b="0" i="0" u="none" strike="noStrike" baseline="0" dirty="0" err="1"/>
              <a:t>Padomes</a:t>
            </a:r>
            <a:r>
              <a:rPr lang="en-US" b="0" i="0" u="none" strike="noStrike" baseline="0" dirty="0"/>
              <a:t> </a:t>
            </a:r>
            <a:r>
              <a:rPr lang="en-US" b="0" i="0" u="none" strike="noStrike" baseline="0" dirty="0" err="1"/>
              <a:t>Ministru</a:t>
            </a:r>
            <a:r>
              <a:rPr lang="en-US" b="0" i="0" u="none" strike="noStrike" baseline="0" dirty="0"/>
              <a:t> </a:t>
            </a:r>
            <a:r>
              <a:rPr lang="en-US" b="0" i="0" u="none" strike="noStrike" baseline="0" dirty="0" err="1"/>
              <a:t>komitejas</a:t>
            </a:r>
            <a:r>
              <a:rPr lang="en-US" b="0" i="0" u="none" strike="noStrike" baseline="0" dirty="0"/>
              <a:t> </a:t>
            </a:r>
            <a:r>
              <a:rPr lang="en-US" b="0" i="0" u="none" strike="noStrike" baseline="0" dirty="0" err="1"/>
              <a:t>vadlīnijām</a:t>
            </a:r>
            <a:r>
              <a:rPr lang="en-US" b="0" i="0" u="none" strike="noStrike" baseline="0" dirty="0"/>
              <a:t> par </a:t>
            </a:r>
            <a:r>
              <a:rPr lang="en-US" b="0" i="0" u="none" strike="noStrike" baseline="0" dirty="0" err="1"/>
              <a:t>bērniem</a:t>
            </a:r>
            <a:r>
              <a:rPr lang="en-US" b="0" i="0" u="none" strike="noStrike" baseline="0" dirty="0"/>
              <a:t> </a:t>
            </a:r>
            <a:r>
              <a:rPr lang="en-US" b="0" i="0" u="none" strike="noStrike" baseline="0" dirty="0" err="1"/>
              <a:t>draudzīgu</a:t>
            </a:r>
            <a:r>
              <a:rPr lang="en-US" b="0" i="0" u="none" strike="noStrike" baseline="0" dirty="0"/>
              <a:t> </a:t>
            </a:r>
            <a:r>
              <a:rPr lang="en-US" b="0" i="0" u="none" strike="noStrike" baseline="0" dirty="0" err="1"/>
              <a:t>justīciju</a:t>
            </a:r>
            <a:r>
              <a:rPr lang="pl-PL" b="0" i="0" u="none" strike="noStrike" baseline="0" dirty="0"/>
              <a:t>.</a:t>
            </a:r>
            <a:endParaRPr lang="en-US" b="0" i="0" u="none" strike="noStrike" baseline="0" dirty="0"/>
          </a:p>
          <a:p>
            <a:pPr algn="l"/>
            <a:endParaRPr lang="en-US" b="0" i="0" u="none" strike="noStrike" baseline="0" dirty="0"/>
          </a:p>
          <a:p>
            <a:pPr algn="l"/>
            <a:r>
              <a:rPr lang="en-US" b="0" i="0" u="none" strike="noStrike" baseline="0" dirty="0" err="1"/>
              <a:t>Vadlīnijās</a:t>
            </a:r>
            <a:r>
              <a:rPr lang="en-US" b="0" i="0" u="none" strike="noStrike" baseline="0" dirty="0"/>
              <a:t> </a:t>
            </a:r>
            <a:r>
              <a:rPr lang="en-US" b="0" i="0" u="none" strike="noStrike" baseline="0" dirty="0" err="1"/>
              <a:t>uzsvērts</a:t>
            </a:r>
            <a:r>
              <a:rPr lang="en-US" b="0" i="0" u="none" strike="noStrike" baseline="0" dirty="0"/>
              <a:t>, ka </a:t>
            </a:r>
            <a:r>
              <a:rPr lang="lv-LV" b="0" i="0" u="none" strike="noStrike" baseline="0" dirty="0"/>
              <a:t>visos gadījumos, kad tiek pieņemti lēmumi</a:t>
            </a:r>
            <a:r>
              <a:rPr lang="en-US" b="0" i="0" u="none" strike="noStrike" baseline="0" dirty="0"/>
              <a:t> </a:t>
            </a:r>
            <a:r>
              <a:rPr lang="lv-LV" b="0" i="0" u="none" strike="noStrike" baseline="0" dirty="0"/>
              <a:t>par bērniem, ir jāveic konsultācijas un jāņem vērā dažādu profesionāļu ieteikumi.</a:t>
            </a:r>
            <a:endParaRPr lang="en-US" dirty="0"/>
          </a:p>
        </p:txBody>
      </p:sp>
    </p:spTree>
    <p:extLst>
      <p:ext uri="{BB962C8B-B14F-4D97-AF65-F5344CB8AC3E}">
        <p14:creationId xmlns:p14="http://schemas.microsoft.com/office/powerpoint/2010/main" val="4594032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600" b="0" i="0" u="none" strike="noStrike" baseline="0" dirty="0" err="1"/>
              <a:t>Sadarbības</a:t>
            </a:r>
            <a:r>
              <a:rPr lang="en-US" sz="3600" b="0" i="0" u="none" strike="noStrike" baseline="0" dirty="0"/>
              <a:t> </a:t>
            </a:r>
            <a:r>
              <a:rPr lang="en-US" sz="3600" b="0" i="0" u="none" strike="noStrike" baseline="0" dirty="0" err="1"/>
              <a:t>grupas</a:t>
            </a:r>
            <a:r>
              <a:rPr lang="en-US" sz="3600" b="0" i="0" u="none" strike="noStrike" baseline="0" dirty="0"/>
              <a:t> </a:t>
            </a:r>
            <a:r>
              <a:rPr lang="en-US" sz="3600" b="0" i="0" u="none" strike="noStrike" baseline="0" dirty="0" err="1"/>
              <a:t>uzdevumi</a:t>
            </a:r>
            <a:endParaRPr lang="lv-LV" sz="3600" dirty="0"/>
          </a:p>
        </p:txBody>
      </p:sp>
      <p:sp>
        <p:nvSpPr>
          <p:cNvPr id="3" name="Content Placeholder 2"/>
          <p:cNvSpPr>
            <a:spLocks noGrp="1"/>
          </p:cNvSpPr>
          <p:nvPr>
            <p:ph idx="1"/>
          </p:nvPr>
        </p:nvSpPr>
        <p:spPr>
          <a:xfrm>
            <a:off x="447368" y="1585146"/>
            <a:ext cx="8373104" cy="4776192"/>
          </a:xfrm>
        </p:spPr>
        <p:txBody>
          <a:bodyPr>
            <a:noAutofit/>
          </a:bodyPr>
          <a:lstStyle/>
          <a:p>
            <a:pPr marL="457200" indent="-457200" algn="just">
              <a:buFont typeface="+mj-lt"/>
              <a:buAutoNum type="arabicParenR"/>
            </a:pPr>
            <a:r>
              <a:rPr lang="en-US" sz="2000" b="0" i="0" u="none" strike="noStrike" baseline="0" dirty="0" err="1"/>
              <a:t>izskatīt</a:t>
            </a:r>
            <a:r>
              <a:rPr lang="en-US" sz="2000" b="0" i="0" u="none" strike="noStrike" baseline="0" dirty="0"/>
              <a:t> </a:t>
            </a:r>
            <a:r>
              <a:rPr lang="en-US" sz="2000" b="1" i="0" u="none" strike="noStrike" baseline="0" dirty="0" err="1"/>
              <a:t>individuālus</a:t>
            </a:r>
            <a:r>
              <a:rPr lang="en-US" sz="2000" b="1" i="0" u="none" strike="noStrike" baseline="0" dirty="0"/>
              <a:t> </a:t>
            </a:r>
            <a:r>
              <a:rPr lang="en-US" sz="2000" b="1" i="0" u="none" strike="noStrike" baseline="0" dirty="0" err="1"/>
              <a:t>gadījumus</a:t>
            </a:r>
            <a:r>
              <a:rPr lang="en-US" sz="2000" b="1" i="0" u="none" strike="noStrike" baseline="0" dirty="0"/>
              <a:t> </a:t>
            </a:r>
            <a:r>
              <a:rPr lang="en-US" sz="2000" b="0" i="0" u="none" strike="noStrike" baseline="0" dirty="0" err="1"/>
              <a:t>saistībā</a:t>
            </a:r>
            <a:r>
              <a:rPr lang="en-US" sz="2000" b="0" i="0" u="none" strike="noStrike" baseline="0" dirty="0"/>
              <a:t> </a:t>
            </a:r>
            <a:r>
              <a:rPr lang="en-US" sz="2000" b="0" i="0" u="none" strike="noStrike" baseline="0" dirty="0" err="1"/>
              <a:t>ar</a:t>
            </a:r>
            <a:r>
              <a:rPr lang="en-US" sz="2000" b="0" i="0" u="none" strike="noStrike" baseline="0" dirty="0"/>
              <a:t> </a:t>
            </a:r>
            <a:r>
              <a:rPr lang="en-US" sz="2000" b="0" i="0" u="none" strike="noStrike" baseline="0" dirty="0" err="1"/>
              <a:t>iespējamiem</a:t>
            </a:r>
            <a:r>
              <a:rPr lang="en-US" sz="2000" b="0" i="0" u="none" strike="noStrike" baseline="0" dirty="0"/>
              <a:t> </a:t>
            </a:r>
            <a:r>
              <a:rPr lang="en-US" sz="2000" b="0" i="0" u="none" strike="noStrike" baseline="0" dirty="0" err="1"/>
              <a:t>bērna</a:t>
            </a:r>
            <a:r>
              <a:rPr lang="en-US" sz="2000" b="0" i="0" u="none" strike="noStrike" baseline="0" dirty="0"/>
              <a:t> </a:t>
            </a:r>
            <a:r>
              <a:rPr lang="en-US" sz="2000" b="0" i="0" u="none" strike="noStrike" baseline="0" dirty="0" err="1"/>
              <a:t>tiesību</a:t>
            </a:r>
            <a:r>
              <a:rPr lang="en-US" sz="2000" dirty="0"/>
              <a:t> </a:t>
            </a:r>
            <a:r>
              <a:rPr lang="en-US" sz="2000" b="0" i="0" u="none" strike="noStrike" baseline="0" dirty="0" err="1"/>
              <a:t>pārkāpumiem</a:t>
            </a:r>
            <a:r>
              <a:rPr lang="en-US" sz="2000" b="0" i="0" u="none" strike="noStrike" baseline="0" dirty="0"/>
              <a:t>, ja </a:t>
            </a:r>
            <a:r>
              <a:rPr lang="en-US" sz="2000" b="0" i="0" u="none" strike="noStrike" baseline="0" dirty="0" err="1"/>
              <a:t>ir</a:t>
            </a:r>
            <a:r>
              <a:rPr lang="en-US" sz="2000" b="0" i="0" u="none" strike="noStrike" baseline="0" dirty="0"/>
              <a:t> </a:t>
            </a:r>
            <a:r>
              <a:rPr lang="en-US" sz="2000" b="0" i="0" u="none" strike="noStrike" baseline="0" dirty="0" err="1"/>
              <a:t>nepieciešama</a:t>
            </a:r>
            <a:r>
              <a:rPr lang="en-US" sz="2000" b="0" i="0" u="none" strike="noStrike" baseline="0" dirty="0"/>
              <a:t> </a:t>
            </a:r>
            <a:r>
              <a:rPr lang="en-US" sz="2000" b="0" i="0" u="none" strike="noStrike" baseline="0" dirty="0" err="1"/>
              <a:t>ātra</a:t>
            </a:r>
            <a:r>
              <a:rPr lang="en-US" sz="2000" b="0" i="0" u="none" strike="noStrike" baseline="0" dirty="0"/>
              <a:t> </a:t>
            </a:r>
            <a:r>
              <a:rPr lang="en-US" sz="2000" b="0" i="0" u="none" strike="noStrike" baseline="0" dirty="0" err="1"/>
              <a:t>rīcība</a:t>
            </a:r>
            <a:r>
              <a:rPr lang="en-US" sz="2000" b="0" i="0" u="none" strike="noStrike" baseline="0" dirty="0"/>
              <a:t> un </a:t>
            </a:r>
            <a:r>
              <a:rPr lang="en-US" sz="2000" b="0" i="0" u="none" strike="noStrike" baseline="0" dirty="0" err="1"/>
              <a:t>vairāku</a:t>
            </a:r>
            <a:r>
              <a:rPr lang="en-US" sz="2000" b="0" i="0" u="none" strike="noStrike" baseline="0" dirty="0"/>
              <a:t> </a:t>
            </a:r>
            <a:r>
              <a:rPr lang="en-US" sz="2000" b="0" i="0" u="none" strike="noStrike" baseline="0" dirty="0" err="1"/>
              <a:t>institūciju</a:t>
            </a:r>
            <a:r>
              <a:rPr lang="en-US" sz="2000" b="0" i="0" u="none" strike="noStrike" baseline="0" dirty="0"/>
              <a:t> </a:t>
            </a:r>
            <a:r>
              <a:rPr lang="en-US" sz="2000" b="0" i="0" u="none" strike="noStrike" baseline="0" dirty="0" err="1"/>
              <a:t>sadarbība</a:t>
            </a:r>
            <a:r>
              <a:rPr lang="en-US" sz="2000" b="0" i="0" u="none" strike="noStrike" baseline="0" dirty="0"/>
              <a:t> un </a:t>
            </a:r>
            <a:r>
              <a:rPr lang="en-US" sz="2000" b="0" i="0" u="none" strike="noStrike" baseline="0" dirty="0" err="1"/>
              <a:t>radušos</a:t>
            </a:r>
            <a:r>
              <a:rPr lang="en-US" sz="2000" b="0" i="0" u="none" strike="noStrike" baseline="0" dirty="0"/>
              <a:t> </a:t>
            </a:r>
            <a:r>
              <a:rPr lang="en-US" sz="2000" b="0" i="0" u="none" strike="noStrike" baseline="0" dirty="0" err="1"/>
              <a:t>situāciju</a:t>
            </a:r>
            <a:r>
              <a:rPr lang="en-US" sz="2000" b="0" i="0" u="none" strike="noStrike" baseline="0" dirty="0"/>
              <a:t> nav </a:t>
            </a:r>
            <a:r>
              <a:rPr lang="en-US" sz="2000" b="0" i="0" u="none" strike="noStrike" baseline="0" dirty="0" err="1"/>
              <a:t>iespējams</a:t>
            </a:r>
            <a:r>
              <a:rPr lang="en-US" sz="2000" b="0" i="0" u="none" strike="noStrike" baseline="0" dirty="0"/>
              <a:t> </a:t>
            </a:r>
            <a:r>
              <a:rPr lang="en-US" sz="2000" b="0" i="0" u="none" strike="noStrike" baseline="0" dirty="0" err="1"/>
              <a:t>atrisināt</a:t>
            </a:r>
            <a:r>
              <a:rPr lang="en-US" sz="2000" b="0" i="0" u="none" strike="noStrike" baseline="0" dirty="0"/>
              <a:t> </a:t>
            </a:r>
            <a:r>
              <a:rPr lang="en-US" sz="2000" b="0" i="0" u="none" strike="noStrike" baseline="0" dirty="0" err="1"/>
              <a:t>vienas</a:t>
            </a:r>
            <a:r>
              <a:rPr lang="en-US" sz="2000" b="0" i="0" u="none" strike="noStrike" baseline="0" dirty="0"/>
              <a:t> </a:t>
            </a:r>
            <a:r>
              <a:rPr lang="en-US" sz="2000" b="0" i="0" u="none" strike="noStrike" baseline="0" dirty="0" err="1"/>
              <a:t>institūcijas</a:t>
            </a:r>
            <a:r>
              <a:rPr lang="en-US" sz="2000" b="0" i="0" u="none" strike="noStrike" baseline="0" dirty="0"/>
              <a:t> </a:t>
            </a:r>
            <a:r>
              <a:rPr lang="en-US" sz="2000" b="0" i="0" u="none" strike="noStrike" baseline="0" dirty="0" err="1"/>
              <a:t>ietvaros</a:t>
            </a:r>
            <a:r>
              <a:rPr lang="en-US" sz="2000" b="0" i="0" u="none" strike="noStrike" baseline="0" dirty="0"/>
              <a:t> </a:t>
            </a:r>
            <a:r>
              <a:rPr lang="en-US" sz="2000" b="0" i="0" u="none" strike="noStrike" baseline="0" dirty="0" err="1"/>
              <a:t>vai</a:t>
            </a:r>
            <a:r>
              <a:rPr lang="en-US" sz="2000" b="0" i="0" u="none" strike="noStrike" baseline="0" dirty="0"/>
              <a:t> nav to </a:t>
            </a:r>
            <a:r>
              <a:rPr lang="en-US" sz="2000" b="0" i="0" u="none" strike="noStrike" baseline="0" dirty="0" err="1"/>
              <a:t>izdevies</a:t>
            </a:r>
            <a:r>
              <a:rPr lang="en-US" sz="2000" b="0" i="0" u="none" strike="noStrike" baseline="0" dirty="0"/>
              <a:t> </a:t>
            </a:r>
            <a:r>
              <a:rPr lang="en-US" sz="2000" b="0" i="0" u="none" strike="noStrike" baseline="0" dirty="0" err="1"/>
              <a:t>atrisināt</a:t>
            </a:r>
            <a:r>
              <a:rPr lang="en-US" sz="2000" b="0" i="0" u="none" strike="noStrike" baseline="0" dirty="0"/>
              <a:t> </a:t>
            </a:r>
            <a:r>
              <a:rPr lang="en-US" sz="2000" b="0" i="0" u="none" strike="noStrike" baseline="0" dirty="0" err="1"/>
              <a:t>ilgstošā</a:t>
            </a:r>
            <a:r>
              <a:rPr lang="en-US" sz="2000" b="0" i="0" u="none" strike="noStrike" baseline="0" dirty="0"/>
              <a:t> </a:t>
            </a:r>
            <a:r>
              <a:rPr lang="en-US" sz="2000" b="0" i="0" u="none" strike="noStrike" baseline="0" dirty="0" err="1"/>
              <a:t>laikposmā</a:t>
            </a:r>
            <a:r>
              <a:rPr lang="en-US" sz="2000" b="0" i="0" u="none" strike="noStrike" baseline="0" dirty="0"/>
              <a:t>;</a:t>
            </a:r>
          </a:p>
          <a:p>
            <a:pPr marL="457200" indent="-457200" algn="just">
              <a:buFont typeface="+mj-lt"/>
              <a:buAutoNum type="arabicParenR"/>
            </a:pPr>
            <a:r>
              <a:rPr lang="en-US" sz="2000" b="1" i="0" u="none" strike="noStrike" baseline="0" dirty="0" err="1"/>
              <a:t>analizēt</a:t>
            </a:r>
            <a:r>
              <a:rPr lang="en-US" sz="2000" b="1" i="0" u="none" strike="noStrike" baseline="0" dirty="0"/>
              <a:t> </a:t>
            </a:r>
            <a:r>
              <a:rPr lang="en-US" sz="2000" b="1" i="0" u="none" strike="noStrike" baseline="0" dirty="0" err="1"/>
              <a:t>situācijas</a:t>
            </a:r>
            <a:r>
              <a:rPr lang="en-US" sz="2000" b="1" i="0" u="none" strike="noStrike" baseline="0" dirty="0"/>
              <a:t> </a:t>
            </a:r>
            <a:r>
              <a:rPr lang="en-US" sz="2000" b="1" i="0" u="none" strike="noStrike" baseline="0" dirty="0" err="1"/>
              <a:t>bērnu</a:t>
            </a:r>
            <a:r>
              <a:rPr lang="en-US" sz="2000" b="1" i="0" u="none" strike="noStrike" baseline="0" dirty="0"/>
              <a:t> </a:t>
            </a:r>
            <a:r>
              <a:rPr lang="en-US" sz="2000" b="1" i="0" u="none" strike="noStrike" baseline="0" dirty="0" err="1"/>
              <a:t>tiesību</a:t>
            </a:r>
            <a:r>
              <a:rPr lang="en-US" sz="2000" b="1" i="0" u="none" strike="noStrike" baseline="0" dirty="0"/>
              <a:t> </a:t>
            </a:r>
            <a:r>
              <a:rPr lang="en-US" sz="2000" b="1" i="0" u="none" strike="noStrike" baseline="0" dirty="0" err="1"/>
              <a:t>aizsardzības</a:t>
            </a:r>
            <a:r>
              <a:rPr lang="en-US" sz="2000" b="1" i="0" u="none" strike="noStrike" baseline="0" dirty="0"/>
              <a:t> </a:t>
            </a:r>
            <a:r>
              <a:rPr lang="en-US" sz="2000" b="1" i="0" u="none" strike="noStrike" baseline="0" dirty="0" err="1"/>
              <a:t>jomā</a:t>
            </a:r>
            <a:r>
              <a:rPr lang="en-US" sz="2000" b="1" i="0" u="none" strike="noStrike" baseline="0" dirty="0"/>
              <a:t> </a:t>
            </a:r>
            <a:r>
              <a:rPr lang="en-US" sz="2000" b="0" i="0" u="none" strike="noStrike" baseline="0" dirty="0"/>
              <a:t>un </a:t>
            </a:r>
            <a:r>
              <a:rPr lang="en-US" sz="2000" b="0" i="0" u="none" strike="noStrike" baseline="0" dirty="0" err="1"/>
              <a:t>pašvaldībai</a:t>
            </a:r>
            <a:r>
              <a:rPr lang="en-US" sz="2000" dirty="0"/>
              <a:t> </a:t>
            </a:r>
            <a:r>
              <a:rPr lang="en-US" sz="2000" b="0" i="0" u="none" strike="noStrike" baseline="0" dirty="0" err="1"/>
              <a:t>sniegt</a:t>
            </a:r>
            <a:r>
              <a:rPr lang="en-US" sz="2000" b="0" i="0" u="none" strike="noStrike" baseline="0" dirty="0"/>
              <a:t> </a:t>
            </a:r>
            <a:r>
              <a:rPr lang="en-US" sz="2000" b="0" i="0" u="none" strike="noStrike" baseline="0" dirty="0" err="1"/>
              <a:t>priekšlikumus</a:t>
            </a:r>
            <a:r>
              <a:rPr lang="en-US" sz="2000" b="0" i="0" u="none" strike="noStrike" baseline="0" dirty="0"/>
              <a:t> </a:t>
            </a:r>
            <a:r>
              <a:rPr lang="en-US" sz="2000" b="0" i="0" u="none" strike="noStrike" baseline="0" dirty="0" err="1"/>
              <a:t>novada</a:t>
            </a:r>
            <a:r>
              <a:rPr lang="en-US" sz="2000" b="0" i="0" u="none" strike="noStrike" baseline="0" dirty="0"/>
              <a:t> </a:t>
            </a:r>
            <a:r>
              <a:rPr lang="en-US" sz="2000" b="0" i="0" u="none" strike="noStrike" baseline="0" dirty="0" err="1"/>
              <a:t>vai</a:t>
            </a:r>
            <a:r>
              <a:rPr lang="en-US" sz="2000" b="0" i="0" u="none" strike="noStrike" baseline="0" dirty="0"/>
              <a:t> </a:t>
            </a:r>
            <a:r>
              <a:rPr lang="en-US" sz="2000" b="0" i="0" u="none" strike="noStrike" baseline="0" dirty="0" err="1"/>
              <a:t>republikas</a:t>
            </a:r>
            <a:r>
              <a:rPr lang="en-US" sz="2000" b="0" i="0" u="none" strike="noStrike" baseline="0" dirty="0"/>
              <a:t> </a:t>
            </a:r>
            <a:r>
              <a:rPr lang="en-US" sz="2000" b="0" i="0" u="none" strike="noStrike" baseline="0" dirty="0" err="1"/>
              <a:t>pilsētas</a:t>
            </a:r>
            <a:r>
              <a:rPr lang="en-US" sz="2000" b="0" i="0" u="none" strike="noStrike" baseline="0" dirty="0"/>
              <a:t> </a:t>
            </a:r>
            <a:r>
              <a:rPr lang="en-US" sz="2000" b="0" i="0" u="none" strike="noStrike" baseline="0" dirty="0" err="1"/>
              <a:t>bērnu</a:t>
            </a:r>
            <a:r>
              <a:rPr lang="en-US" sz="2000" b="0" i="0" u="none" strike="noStrike" baseline="0" dirty="0"/>
              <a:t> </a:t>
            </a:r>
            <a:r>
              <a:rPr lang="en-US" sz="2000" b="0" i="0" u="none" strike="noStrike" baseline="0" dirty="0" err="1"/>
              <a:t>tiesību</a:t>
            </a:r>
            <a:r>
              <a:rPr lang="en-US" sz="2000" b="0" i="0" u="none" strike="noStrike" baseline="0" dirty="0"/>
              <a:t> </a:t>
            </a:r>
            <a:r>
              <a:rPr lang="en-US" sz="2000" b="0" i="0" u="none" strike="noStrike" baseline="0" dirty="0" err="1"/>
              <a:t>aizsardzības</a:t>
            </a:r>
            <a:r>
              <a:rPr lang="en-US" sz="2000" dirty="0"/>
              <a:t> </a:t>
            </a:r>
            <a:r>
              <a:rPr lang="en-US" sz="2000" b="0" i="0" u="none" strike="noStrike" baseline="0" dirty="0" err="1"/>
              <a:t>programmas</a:t>
            </a:r>
            <a:r>
              <a:rPr lang="en-US" sz="2000" b="0" i="0" u="none" strike="noStrike" baseline="0" dirty="0"/>
              <a:t> </a:t>
            </a:r>
            <a:r>
              <a:rPr lang="en-US" sz="2000" b="0" i="0" u="none" strike="noStrike" baseline="0" dirty="0" err="1"/>
              <a:t>izstrādei</a:t>
            </a:r>
            <a:r>
              <a:rPr lang="en-US" sz="2000" b="0" i="0" u="none" strike="noStrike" baseline="0" dirty="0"/>
              <a:t>, </a:t>
            </a:r>
            <a:r>
              <a:rPr lang="en-US" sz="2000" b="0" i="0" u="none" strike="noStrike" baseline="0" dirty="0" err="1"/>
              <a:t>tostarp</a:t>
            </a:r>
            <a:r>
              <a:rPr lang="en-US" sz="2000" b="0" i="0" u="none" strike="noStrike" baseline="0" dirty="0"/>
              <a:t> par </a:t>
            </a:r>
            <a:r>
              <a:rPr lang="en-US" sz="2000" b="0" i="0" u="none" strike="noStrike" baseline="0" dirty="0" err="1"/>
              <a:t>nepieciešamajiem</a:t>
            </a:r>
            <a:r>
              <a:rPr lang="en-US" sz="2000" b="0" i="0" u="none" strike="noStrike" baseline="0" dirty="0"/>
              <a:t> </a:t>
            </a:r>
            <a:r>
              <a:rPr lang="en-US" sz="2000" b="0" i="0" u="none" strike="noStrike" baseline="0" dirty="0" err="1"/>
              <a:t>pasākumiem</a:t>
            </a:r>
            <a:r>
              <a:rPr lang="en-US" sz="2000" b="0" i="0" u="none" strike="noStrike" baseline="0" dirty="0"/>
              <a:t> </a:t>
            </a:r>
            <a:r>
              <a:rPr lang="en-US" sz="2000" b="0" i="0" u="none" strike="noStrike" baseline="0" dirty="0" err="1"/>
              <a:t>institūciju</a:t>
            </a:r>
            <a:r>
              <a:rPr lang="en-US" sz="2000" dirty="0"/>
              <a:t> </a:t>
            </a:r>
            <a:r>
              <a:rPr lang="lv-LV" sz="2000" b="0" i="0" u="none" strike="noStrike" baseline="0" dirty="0"/>
              <a:t>sadarbības sistēmas pilnveidošanai un saskaņotai un koordinētai institūciju</a:t>
            </a:r>
            <a:r>
              <a:rPr lang="en-US" sz="2000" b="0" i="0" u="none" strike="noStrike" baseline="0" dirty="0"/>
              <a:t> </a:t>
            </a:r>
            <a:r>
              <a:rPr lang="en-US" sz="2000" b="0" i="0" u="none" strike="noStrike" baseline="0" dirty="0" err="1"/>
              <a:t>sadarbībai</a:t>
            </a:r>
            <a:r>
              <a:rPr lang="en-US" sz="2000" b="0" i="0" u="none" strike="noStrike" baseline="0" dirty="0"/>
              <a:t>;</a:t>
            </a:r>
          </a:p>
          <a:p>
            <a:pPr marL="457200" indent="-457200" algn="just">
              <a:buFont typeface="+mj-lt"/>
              <a:buAutoNum type="arabicParenR"/>
            </a:pPr>
            <a:r>
              <a:rPr lang="en-US" sz="2000" b="0" i="0" u="none" strike="noStrike" baseline="0" dirty="0" err="1"/>
              <a:t>Labklājības</a:t>
            </a:r>
            <a:r>
              <a:rPr lang="en-US" sz="2000" b="0" i="0" u="none" strike="noStrike" baseline="0" dirty="0"/>
              <a:t> </a:t>
            </a:r>
            <a:r>
              <a:rPr lang="en-US" sz="2000" b="0" i="0" u="none" strike="noStrike" baseline="0" dirty="0" err="1"/>
              <a:t>ministrijai</a:t>
            </a:r>
            <a:r>
              <a:rPr lang="en-US" sz="2000" b="0" i="0" u="none" strike="noStrike" baseline="0" dirty="0"/>
              <a:t> </a:t>
            </a:r>
            <a:r>
              <a:rPr lang="en-US" sz="2000" b="1" i="0" u="none" strike="noStrike" baseline="0" dirty="0" err="1"/>
              <a:t>sniegt</a:t>
            </a:r>
            <a:r>
              <a:rPr lang="en-US" sz="2000" b="1" i="0" u="none" strike="noStrike" baseline="0" dirty="0"/>
              <a:t> </a:t>
            </a:r>
            <a:r>
              <a:rPr lang="en-US" sz="2000" b="1" i="0" u="none" strike="noStrike" baseline="0" dirty="0" err="1"/>
              <a:t>priekšlikumus</a:t>
            </a:r>
            <a:r>
              <a:rPr lang="en-US" sz="2000" b="1" i="0" u="none" strike="noStrike" baseline="0" dirty="0"/>
              <a:t> </a:t>
            </a:r>
            <a:r>
              <a:rPr lang="en-US" sz="2000" b="1" i="0" u="none" strike="noStrike" baseline="0" dirty="0" err="1"/>
              <a:t>normatīvo</a:t>
            </a:r>
            <a:r>
              <a:rPr lang="en-US" sz="2000" b="1" i="0" u="none" strike="noStrike" baseline="0" dirty="0"/>
              <a:t> </a:t>
            </a:r>
            <a:r>
              <a:rPr lang="en-US" sz="2000" b="1" i="0" u="none" strike="noStrike" baseline="0" dirty="0" err="1"/>
              <a:t>aktu</a:t>
            </a:r>
            <a:r>
              <a:rPr lang="en-US" sz="2000" b="1" i="0" u="none" strike="noStrike" baseline="0" dirty="0"/>
              <a:t> </a:t>
            </a:r>
            <a:r>
              <a:rPr lang="en-US" sz="2000" b="1" i="0" u="none" strike="noStrike" baseline="0" dirty="0" err="1"/>
              <a:t>pilnveidei</a:t>
            </a:r>
            <a:r>
              <a:rPr lang="en-US" sz="2000" b="1" i="0" u="none" strike="noStrike" baseline="0" dirty="0"/>
              <a:t> </a:t>
            </a:r>
            <a:r>
              <a:rPr lang="en-US" sz="2000" b="0" i="0" u="none" strike="noStrike" baseline="0" dirty="0"/>
              <a:t>un </a:t>
            </a:r>
            <a:r>
              <a:rPr lang="en-US" sz="2000" b="0" i="0" u="none" strike="noStrike" baseline="0" dirty="0" err="1"/>
              <a:t>sadarbības</a:t>
            </a:r>
            <a:r>
              <a:rPr lang="en-US" sz="2000" b="0" i="0" u="none" strike="noStrike" baseline="0" dirty="0"/>
              <a:t> </a:t>
            </a:r>
            <a:r>
              <a:rPr lang="en-US" sz="2000" b="0" i="0" u="none" strike="noStrike" baseline="0" dirty="0" err="1"/>
              <a:t>uzlabošanai</a:t>
            </a:r>
            <a:r>
              <a:rPr lang="en-US" sz="2000" b="0" i="0" u="none" strike="noStrike" baseline="0" dirty="0"/>
              <a:t> </a:t>
            </a:r>
            <a:r>
              <a:rPr lang="en-US" sz="2000" b="0" i="0" u="none" strike="noStrike" baseline="0" dirty="0" err="1"/>
              <a:t>bērnu</a:t>
            </a:r>
            <a:r>
              <a:rPr lang="en-US" sz="2000" b="0" i="0" u="none" strike="noStrike" baseline="0" dirty="0"/>
              <a:t> </a:t>
            </a:r>
            <a:r>
              <a:rPr lang="en-US" sz="2000" b="0" i="0" u="none" strike="noStrike" baseline="0" dirty="0" err="1"/>
              <a:t>tiesību</a:t>
            </a:r>
            <a:r>
              <a:rPr lang="en-US" sz="2000" b="0" i="0" u="none" strike="noStrike" baseline="0" dirty="0"/>
              <a:t> </a:t>
            </a:r>
            <a:r>
              <a:rPr lang="en-US" sz="2000" b="0" i="0" u="none" strike="noStrike" baseline="0" dirty="0" err="1"/>
              <a:t>aizsardzības</a:t>
            </a:r>
            <a:r>
              <a:rPr lang="en-US" sz="2000" b="0" i="0" u="none" strike="noStrike" baseline="0" dirty="0"/>
              <a:t> </a:t>
            </a:r>
            <a:r>
              <a:rPr lang="en-US" sz="2000" b="0" i="0" u="none" strike="noStrike" baseline="0" dirty="0" err="1"/>
              <a:t>jomā</a:t>
            </a:r>
            <a:r>
              <a:rPr lang="en-US" sz="2000" b="0" i="0" u="none" strike="noStrike" baseline="0" dirty="0"/>
              <a:t> </a:t>
            </a:r>
            <a:r>
              <a:rPr lang="en-US" sz="2000" b="0" i="0" u="none" strike="noStrike" baseline="0" dirty="0" err="1"/>
              <a:t>kopumā</a:t>
            </a:r>
            <a:r>
              <a:rPr lang="en-US" sz="2000" b="0" i="0" u="none" strike="noStrike" baseline="0" dirty="0"/>
              <a:t>;</a:t>
            </a:r>
          </a:p>
          <a:p>
            <a:pPr marL="457200" indent="-457200" algn="just">
              <a:buFont typeface="+mj-lt"/>
              <a:buAutoNum type="arabicParenR"/>
            </a:pPr>
            <a:r>
              <a:rPr lang="en-US" sz="2000" b="1" i="0" u="none" strike="noStrike" baseline="0" dirty="0" err="1"/>
              <a:t>informēt</a:t>
            </a:r>
            <a:r>
              <a:rPr lang="en-US" sz="2000" b="1" i="0" u="none" strike="noStrike" baseline="0" dirty="0"/>
              <a:t> </a:t>
            </a:r>
            <a:r>
              <a:rPr lang="en-US" sz="2000" b="1" i="0" u="none" strike="noStrike" baseline="0" dirty="0" err="1"/>
              <a:t>sabiedrību</a:t>
            </a:r>
            <a:r>
              <a:rPr lang="en-US" sz="2000" b="1" i="0" u="none" strike="noStrike" baseline="0" dirty="0"/>
              <a:t> </a:t>
            </a:r>
            <a:r>
              <a:rPr lang="en-US" sz="2000" b="0" i="0" u="none" strike="noStrike" baseline="0" dirty="0"/>
              <a:t>(</a:t>
            </a:r>
            <a:r>
              <a:rPr lang="en-US" sz="2000" b="0" i="0" u="none" strike="noStrike" baseline="0" dirty="0" err="1"/>
              <a:t>pašvaldības</a:t>
            </a:r>
            <a:r>
              <a:rPr lang="en-US" sz="2000" b="0" i="0" u="none" strike="noStrike" baseline="0" dirty="0"/>
              <a:t> </a:t>
            </a:r>
            <a:r>
              <a:rPr lang="en-US" sz="2000" b="0" i="0" u="none" strike="noStrike" baseline="0" dirty="0" err="1"/>
              <a:t>iedzīvotājus</a:t>
            </a:r>
            <a:r>
              <a:rPr lang="en-US" sz="2000" b="0" i="0" u="none" strike="noStrike" baseline="0" dirty="0"/>
              <a:t>) par </a:t>
            </a:r>
            <a:r>
              <a:rPr lang="en-US" sz="2000" b="0" i="0" u="none" strike="noStrike" baseline="0" dirty="0" err="1"/>
              <a:t>aktuāliem</a:t>
            </a:r>
            <a:r>
              <a:rPr lang="en-US" sz="2000" b="0" i="0" u="none" strike="noStrike" baseline="0" dirty="0"/>
              <a:t> </a:t>
            </a:r>
            <a:r>
              <a:rPr lang="en-US" sz="2000" b="0" i="0" u="none" strike="noStrike" baseline="0" dirty="0" err="1"/>
              <a:t>bērnu</a:t>
            </a:r>
            <a:r>
              <a:rPr lang="en-US" sz="2000" b="0" i="0" u="none" strike="noStrike" baseline="0" dirty="0"/>
              <a:t> </a:t>
            </a:r>
            <a:r>
              <a:rPr lang="en-US" sz="2000" b="0" i="0" u="none" strike="noStrike" baseline="0" dirty="0" err="1"/>
              <a:t>tiesību</a:t>
            </a:r>
            <a:r>
              <a:rPr lang="en-US" sz="2000" dirty="0"/>
              <a:t> </a:t>
            </a:r>
            <a:r>
              <a:rPr lang="en-US" sz="2000" b="0" i="0" u="none" strike="noStrike" baseline="0" dirty="0" err="1"/>
              <a:t>aizsardzības</a:t>
            </a:r>
            <a:r>
              <a:rPr lang="en-US" sz="2000" b="0" i="0" u="none" strike="noStrike" baseline="0" dirty="0"/>
              <a:t> </a:t>
            </a:r>
            <a:r>
              <a:rPr lang="en-US" sz="2000" b="0" i="0" u="none" strike="noStrike" baseline="0" dirty="0" err="1"/>
              <a:t>jautājumiem</a:t>
            </a:r>
            <a:r>
              <a:rPr lang="en-US" sz="2000" b="0" i="0" u="none" strike="noStrike" baseline="0" dirty="0"/>
              <a:t>.</a:t>
            </a:r>
            <a:endParaRPr lang="lv-LV" sz="2000" b="0" dirty="0">
              <a:solidFill>
                <a:srgbClr val="414142"/>
              </a:solidFill>
              <a:effectLst/>
            </a:endParaRPr>
          </a:p>
        </p:txBody>
      </p:sp>
    </p:spTree>
    <p:extLst>
      <p:ext uri="{BB962C8B-B14F-4D97-AF65-F5344CB8AC3E}">
        <p14:creationId xmlns:p14="http://schemas.microsoft.com/office/powerpoint/2010/main" val="10916913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600" b="0" i="0" u="none" strike="noStrike" baseline="0" dirty="0" err="1"/>
              <a:t>Sadarbības</a:t>
            </a:r>
            <a:r>
              <a:rPr lang="en-US" sz="3600" b="0" i="0" u="none" strike="noStrike" baseline="0" dirty="0"/>
              <a:t> </a:t>
            </a:r>
            <a:r>
              <a:rPr lang="en-US" sz="3600" b="0" i="0" u="none" strike="noStrike" baseline="0" dirty="0" err="1"/>
              <a:t>grupu</a:t>
            </a:r>
            <a:r>
              <a:rPr lang="en-US" sz="3600" b="0" i="0" u="none" strike="noStrike" baseline="0" dirty="0"/>
              <a:t> </a:t>
            </a:r>
            <a:r>
              <a:rPr lang="en-US" sz="3600" b="0" i="0" u="none" strike="noStrike" baseline="0" dirty="0" err="1"/>
              <a:t>modeļi</a:t>
            </a:r>
            <a:endParaRPr lang="lv-LV" sz="3600" dirty="0"/>
          </a:p>
        </p:txBody>
      </p:sp>
      <p:sp>
        <p:nvSpPr>
          <p:cNvPr id="3" name="Content Placeholder 2"/>
          <p:cNvSpPr>
            <a:spLocks noGrp="1"/>
          </p:cNvSpPr>
          <p:nvPr>
            <p:ph idx="1"/>
          </p:nvPr>
        </p:nvSpPr>
        <p:spPr>
          <a:xfrm>
            <a:off x="447368" y="1585146"/>
            <a:ext cx="8373104" cy="4776192"/>
          </a:xfrm>
        </p:spPr>
        <p:txBody>
          <a:bodyPr>
            <a:noAutofit/>
          </a:bodyPr>
          <a:lstStyle/>
          <a:p>
            <a:pPr algn="just"/>
            <a:r>
              <a:rPr lang="lv-LV" b="0" i="0" u="none" strike="noStrike" baseline="0" dirty="0"/>
              <a:t>Sadarbības grupa darbojas saskaņā ar pašvaldības domes izdotu nolikumu.</a:t>
            </a:r>
            <a:endParaRPr lang="en-US" dirty="0"/>
          </a:p>
          <a:p>
            <a:pPr algn="just"/>
            <a:r>
              <a:rPr lang="en-US" b="0" i="0" u="none" strike="noStrike" baseline="0" dirty="0" err="1"/>
              <a:t>Sadarbības</a:t>
            </a:r>
            <a:r>
              <a:rPr lang="en-US" b="0" i="0" u="none" strike="noStrike" baseline="0" dirty="0"/>
              <a:t> </a:t>
            </a:r>
            <a:r>
              <a:rPr lang="en-US" b="0" i="0" u="none" strike="noStrike" baseline="0" dirty="0" err="1"/>
              <a:t>grupas</a:t>
            </a:r>
            <a:r>
              <a:rPr lang="en-US" b="0" i="0" u="none" strike="noStrike" baseline="0" dirty="0"/>
              <a:t> </a:t>
            </a:r>
            <a:r>
              <a:rPr lang="en-US" b="0" i="0" u="none" strike="noStrike" baseline="0" dirty="0" err="1"/>
              <a:t>nolikumā</a:t>
            </a:r>
            <a:r>
              <a:rPr lang="en-US" b="0" i="0" u="none" strike="noStrike" baseline="0" dirty="0"/>
              <a:t> </a:t>
            </a:r>
            <a:r>
              <a:rPr lang="en-US" b="0" i="0" u="none" strike="noStrike" baseline="0" dirty="0" err="1"/>
              <a:t>tiek</a:t>
            </a:r>
            <a:r>
              <a:rPr lang="en-US" b="0" i="0" u="none" strike="noStrike" baseline="0" dirty="0"/>
              <a:t> </a:t>
            </a:r>
            <a:r>
              <a:rPr lang="en-US" b="0" i="0" u="none" strike="noStrike" baseline="0" dirty="0" err="1"/>
              <a:t>noteikta</a:t>
            </a:r>
            <a:r>
              <a:rPr lang="en-US" b="0" i="0" u="none" strike="noStrike" baseline="0" dirty="0"/>
              <a:t> </a:t>
            </a:r>
            <a:r>
              <a:rPr lang="en-US" b="0" i="0" u="none" strike="noStrike" baseline="0" dirty="0" err="1"/>
              <a:t>sadarbības</a:t>
            </a:r>
            <a:r>
              <a:rPr lang="en-US" b="0" i="0" u="none" strike="noStrike" baseline="0" dirty="0"/>
              <a:t> </a:t>
            </a:r>
            <a:r>
              <a:rPr lang="en-US" b="0" i="0" u="none" strike="noStrike" baseline="0" dirty="0" err="1"/>
              <a:t>grupu</a:t>
            </a:r>
            <a:r>
              <a:rPr lang="en-US" b="0" i="0" u="none" strike="noStrike" baseline="0" dirty="0"/>
              <a:t> </a:t>
            </a:r>
            <a:r>
              <a:rPr lang="en-US" b="0" i="0" u="none" strike="noStrike" baseline="0" dirty="0" err="1"/>
              <a:t>sasaukšanas</a:t>
            </a:r>
            <a:r>
              <a:rPr lang="en-US" b="0" i="0" u="none" strike="noStrike" baseline="0" dirty="0"/>
              <a:t> </a:t>
            </a:r>
            <a:r>
              <a:rPr lang="en-US" b="0" i="0" u="none" strike="noStrike" baseline="0" dirty="0" err="1"/>
              <a:t>kārtība</a:t>
            </a:r>
            <a:r>
              <a:rPr lang="en-US" b="0" i="0" u="none" strike="noStrike" baseline="0" dirty="0"/>
              <a:t>, </a:t>
            </a:r>
            <a:r>
              <a:rPr lang="en-US" b="0" i="0" u="none" strike="noStrike" baseline="0" dirty="0" err="1"/>
              <a:t>darba</a:t>
            </a:r>
            <a:r>
              <a:rPr lang="en-US" dirty="0"/>
              <a:t> </a:t>
            </a:r>
            <a:r>
              <a:rPr lang="en-US" b="0" i="0" u="none" strike="noStrike" baseline="0" dirty="0" err="1"/>
              <a:t>organizācija</a:t>
            </a:r>
            <a:r>
              <a:rPr lang="en-US" b="0" i="0" u="none" strike="noStrike" baseline="0" dirty="0"/>
              <a:t> un </a:t>
            </a:r>
            <a:r>
              <a:rPr lang="en-US" b="0" i="0" u="none" strike="noStrike" baseline="0" dirty="0" err="1"/>
              <a:t>atbildības</a:t>
            </a:r>
            <a:r>
              <a:rPr lang="en-US" b="0" i="0" u="none" strike="noStrike" baseline="0" dirty="0"/>
              <a:t> </a:t>
            </a:r>
            <a:r>
              <a:rPr lang="en-US" b="0" i="0" u="none" strike="noStrike" baseline="0" dirty="0" err="1"/>
              <a:t>jomas</a:t>
            </a:r>
            <a:r>
              <a:rPr lang="en-US" b="0" i="0" u="none" strike="noStrike" baseline="0" dirty="0"/>
              <a:t>. </a:t>
            </a:r>
          </a:p>
          <a:p>
            <a:pPr algn="just"/>
            <a:r>
              <a:rPr lang="en-US" b="0" i="0" u="none" strike="noStrike" baseline="0" dirty="0"/>
              <a:t>Tai </a:t>
            </a:r>
            <a:r>
              <a:rPr lang="en-US" b="0" i="0" u="none" strike="noStrike" baseline="0" dirty="0" err="1"/>
              <a:t>skaitā</a:t>
            </a:r>
            <a:r>
              <a:rPr lang="en-US" b="0" i="0" u="none" strike="noStrike" baseline="0" dirty="0"/>
              <a:t> </a:t>
            </a:r>
            <a:r>
              <a:rPr lang="en-US" b="0" i="0" u="none" strike="noStrike" baseline="0" dirty="0" err="1"/>
              <a:t>tiek</a:t>
            </a:r>
            <a:r>
              <a:rPr lang="en-US" b="0" i="0" u="none" strike="noStrike" baseline="0" dirty="0"/>
              <a:t> </a:t>
            </a:r>
            <a:r>
              <a:rPr lang="en-US" b="0" i="0" u="none" strike="noStrike" baseline="0" dirty="0" err="1"/>
              <a:t>ietverts</a:t>
            </a:r>
            <a:r>
              <a:rPr lang="en-US" b="0" i="0" u="none" strike="noStrike" baseline="0" dirty="0"/>
              <a:t> </a:t>
            </a:r>
            <a:r>
              <a:rPr lang="en-US" b="0" i="0" u="none" strike="noStrike" baseline="0" dirty="0" err="1"/>
              <a:t>regulējums</a:t>
            </a:r>
            <a:r>
              <a:rPr lang="en-US" b="0" i="0" u="none" strike="noStrike" baseline="0" dirty="0"/>
              <a:t> par </a:t>
            </a:r>
            <a:r>
              <a:rPr lang="en-US" b="0" i="0" u="none" strike="noStrike" baseline="0" dirty="0" err="1"/>
              <a:t>savstarpējo</a:t>
            </a:r>
            <a:r>
              <a:rPr lang="en-US" dirty="0"/>
              <a:t> </a:t>
            </a:r>
            <a:r>
              <a:rPr lang="en-US" b="0" i="0" u="none" strike="noStrike" baseline="0" dirty="0" err="1"/>
              <a:t>sadarbību</a:t>
            </a:r>
            <a:r>
              <a:rPr lang="en-US" b="0" i="0" u="none" strike="noStrike" baseline="0" dirty="0"/>
              <a:t> </a:t>
            </a:r>
            <a:r>
              <a:rPr lang="en-US" b="0" i="0" u="none" strike="noStrike" baseline="0" dirty="0" err="1"/>
              <a:t>starp</a:t>
            </a:r>
            <a:r>
              <a:rPr lang="en-US" b="0" i="0" u="none" strike="noStrike" baseline="0" dirty="0"/>
              <a:t> </a:t>
            </a:r>
            <a:r>
              <a:rPr lang="en-US" b="0" i="0" u="none" strike="noStrike" baseline="0" dirty="0" err="1"/>
              <a:t>vienas</a:t>
            </a:r>
            <a:r>
              <a:rPr lang="en-US" b="0" i="0" u="none" strike="noStrike" baseline="0" dirty="0"/>
              <a:t> </a:t>
            </a:r>
            <a:r>
              <a:rPr lang="en-US" b="0" i="0" u="none" strike="noStrike" baseline="0" dirty="0" err="1"/>
              <a:t>pašvaldības</a:t>
            </a:r>
            <a:r>
              <a:rPr lang="en-US" b="0" i="0" u="none" strike="noStrike" baseline="0" dirty="0"/>
              <a:t> </a:t>
            </a:r>
            <a:r>
              <a:rPr lang="en-US" b="0" i="0" u="none" strike="noStrike" baseline="0" dirty="0" err="1"/>
              <a:t>teritorijā</a:t>
            </a:r>
            <a:r>
              <a:rPr lang="en-US" b="0" i="0" u="none" strike="noStrike" baseline="0" dirty="0"/>
              <a:t> </a:t>
            </a:r>
            <a:r>
              <a:rPr lang="en-US" b="0" i="0" u="none" strike="noStrike" baseline="0" dirty="0" err="1"/>
              <a:t>izveidotajām</a:t>
            </a:r>
            <a:r>
              <a:rPr lang="en-US" b="0" i="0" u="none" strike="noStrike" baseline="0" dirty="0"/>
              <a:t> </a:t>
            </a:r>
            <a:r>
              <a:rPr lang="en-US" b="0" i="0" u="none" strike="noStrike" baseline="0" dirty="0" err="1"/>
              <a:t>vairākām</a:t>
            </a:r>
            <a:r>
              <a:rPr lang="en-US" b="0" i="0" u="none" strike="noStrike" baseline="0" dirty="0"/>
              <a:t> </a:t>
            </a:r>
            <a:r>
              <a:rPr lang="en-US" b="0" i="0" u="none" strike="noStrike" baseline="0" dirty="0" err="1"/>
              <a:t>sadarbības</a:t>
            </a:r>
            <a:r>
              <a:rPr lang="en-US" dirty="0"/>
              <a:t> </a:t>
            </a:r>
            <a:r>
              <a:rPr lang="en-US" b="0" i="0" u="none" strike="noStrike" baseline="0" dirty="0" err="1"/>
              <a:t>grupām</a:t>
            </a:r>
            <a:r>
              <a:rPr lang="en-US" b="0" i="0" u="none" strike="noStrike" baseline="0" dirty="0"/>
              <a:t>, </a:t>
            </a:r>
            <a:r>
              <a:rPr lang="en-US" b="0" i="0" u="none" strike="noStrike" baseline="0" dirty="0" err="1"/>
              <a:t>dažādu</a:t>
            </a:r>
            <a:r>
              <a:rPr lang="en-US" b="0" i="0" u="none" strike="noStrike" baseline="0" dirty="0"/>
              <a:t> </a:t>
            </a:r>
            <a:r>
              <a:rPr lang="en-US" b="0" i="0" u="none" strike="noStrike" baseline="0" dirty="0" err="1"/>
              <a:t>pašvaldību</a:t>
            </a:r>
            <a:r>
              <a:rPr lang="en-US" b="0" i="0" u="none" strike="noStrike" baseline="0" dirty="0"/>
              <a:t> </a:t>
            </a:r>
            <a:r>
              <a:rPr lang="en-US" b="0" i="0" u="none" strike="noStrike" baseline="0" dirty="0" err="1"/>
              <a:t>izveidotajām</a:t>
            </a:r>
            <a:r>
              <a:rPr lang="en-US" b="0" i="0" u="none" strike="noStrike" baseline="0" dirty="0"/>
              <a:t> </a:t>
            </a:r>
            <a:r>
              <a:rPr lang="en-US" b="0" i="0" u="none" strike="noStrike" baseline="0" dirty="0" err="1"/>
              <a:t>sadarbības</a:t>
            </a:r>
            <a:r>
              <a:rPr lang="en-US" b="0" i="0" u="none" strike="noStrike" baseline="0" dirty="0"/>
              <a:t> </a:t>
            </a:r>
            <a:r>
              <a:rPr lang="en-US" b="0" i="0" u="none" strike="noStrike" baseline="0" dirty="0" err="1"/>
              <a:t>grupām</a:t>
            </a:r>
            <a:r>
              <a:rPr lang="en-US" b="0" i="0" u="none" strike="noStrike" baseline="0" dirty="0"/>
              <a:t>, </a:t>
            </a:r>
            <a:r>
              <a:rPr lang="en-US" b="0" i="0" u="none" strike="noStrike" baseline="0" dirty="0" err="1"/>
              <a:t>kā</a:t>
            </a:r>
            <a:r>
              <a:rPr lang="en-US" b="0" i="0" u="none" strike="noStrike" baseline="0" dirty="0"/>
              <a:t> </a:t>
            </a:r>
            <a:r>
              <a:rPr lang="en-US" b="0" i="0" u="none" strike="noStrike" baseline="0" dirty="0" err="1"/>
              <a:t>arī</a:t>
            </a:r>
            <a:r>
              <a:rPr lang="en-US" b="0" i="0" u="none" strike="noStrike" baseline="0" dirty="0"/>
              <a:t> </a:t>
            </a:r>
            <a:r>
              <a:rPr lang="en-US" b="0" i="0" u="none" strike="noStrike" baseline="0" dirty="0" err="1"/>
              <a:t>ar</a:t>
            </a:r>
            <a:r>
              <a:rPr lang="en-US" b="0" i="0" u="none" strike="noStrike" baseline="0" dirty="0"/>
              <a:t> </a:t>
            </a:r>
            <a:r>
              <a:rPr lang="en-US" b="0" i="0" u="none" strike="noStrike" baseline="0" dirty="0" err="1"/>
              <a:t>ētiku</a:t>
            </a:r>
            <a:r>
              <a:rPr lang="en-US" b="0" i="0" u="none" strike="noStrike" baseline="0" dirty="0"/>
              <a:t>, </a:t>
            </a:r>
            <a:r>
              <a:rPr lang="en-US" b="0" i="0" u="none" strike="noStrike" baseline="0" dirty="0" err="1"/>
              <a:t>konfidencialitāti</a:t>
            </a:r>
            <a:r>
              <a:rPr lang="en-US" b="0" i="0" u="none" strike="noStrike" baseline="0" dirty="0"/>
              <a:t>, </a:t>
            </a:r>
            <a:r>
              <a:rPr lang="en-US" b="0" i="0" u="none" strike="noStrike" baseline="0" dirty="0" err="1"/>
              <a:t>datu</a:t>
            </a:r>
            <a:r>
              <a:rPr lang="en-US" b="0" i="0" u="none" strike="noStrike" baseline="0" dirty="0"/>
              <a:t> </a:t>
            </a:r>
            <a:r>
              <a:rPr lang="en-US" b="0" i="0" u="none" strike="noStrike" baseline="0" dirty="0" err="1"/>
              <a:t>aizsardzību</a:t>
            </a:r>
            <a:r>
              <a:rPr lang="en-US" b="0" i="0" u="none" strike="noStrike" baseline="0" dirty="0"/>
              <a:t> un </a:t>
            </a:r>
            <a:r>
              <a:rPr lang="en-US" b="0" i="0" u="none" strike="noStrike" baseline="0" dirty="0" err="1"/>
              <a:t>citi</a:t>
            </a:r>
            <a:r>
              <a:rPr lang="en-US" b="0" i="0" u="none" strike="noStrike" baseline="0" dirty="0"/>
              <a:t> </a:t>
            </a:r>
            <a:r>
              <a:rPr lang="en-US" b="0" i="0" u="none" strike="noStrike" baseline="0" dirty="0" err="1"/>
              <a:t>jautājumi</a:t>
            </a:r>
            <a:r>
              <a:rPr lang="en-US" b="0" i="0" u="none" strike="noStrike" baseline="0" dirty="0"/>
              <a:t>.</a:t>
            </a:r>
            <a:endParaRPr lang="lv-LV" b="0" dirty="0">
              <a:solidFill>
                <a:srgbClr val="414142"/>
              </a:solidFill>
              <a:effectLst/>
            </a:endParaRPr>
          </a:p>
        </p:txBody>
      </p:sp>
    </p:spTree>
    <p:extLst>
      <p:ext uri="{BB962C8B-B14F-4D97-AF65-F5344CB8AC3E}">
        <p14:creationId xmlns:p14="http://schemas.microsoft.com/office/powerpoint/2010/main" val="13464961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600" b="0" i="0" u="none" strike="noStrike" baseline="0" dirty="0" err="1"/>
              <a:t>Sadarbības</a:t>
            </a:r>
            <a:r>
              <a:rPr lang="en-US" sz="3600" b="0" i="0" u="none" strike="noStrike" baseline="0" dirty="0"/>
              <a:t> </a:t>
            </a:r>
            <a:r>
              <a:rPr lang="en-US" sz="3600" b="0" i="0" u="none" strike="noStrike" baseline="0" dirty="0" err="1"/>
              <a:t>grupu</a:t>
            </a:r>
            <a:r>
              <a:rPr lang="en-US" sz="3600" b="0" i="0" u="none" strike="noStrike" baseline="0" dirty="0"/>
              <a:t> </a:t>
            </a:r>
            <a:r>
              <a:rPr lang="en-US" sz="3600" b="0" i="0" u="none" strike="noStrike" baseline="0" dirty="0" err="1"/>
              <a:t>modeļi</a:t>
            </a:r>
            <a:endParaRPr lang="lv-LV" sz="3600" dirty="0"/>
          </a:p>
        </p:txBody>
      </p:sp>
      <p:sp>
        <p:nvSpPr>
          <p:cNvPr id="3" name="Content Placeholder 2"/>
          <p:cNvSpPr>
            <a:spLocks noGrp="1"/>
          </p:cNvSpPr>
          <p:nvPr>
            <p:ph idx="1"/>
          </p:nvPr>
        </p:nvSpPr>
        <p:spPr>
          <a:xfrm>
            <a:off x="447368" y="1585146"/>
            <a:ext cx="8373104" cy="4776192"/>
          </a:xfrm>
        </p:spPr>
        <p:txBody>
          <a:bodyPr>
            <a:noAutofit/>
          </a:bodyPr>
          <a:lstStyle/>
          <a:p>
            <a:pPr marL="0" indent="0" algn="just">
              <a:buNone/>
            </a:pPr>
            <a:r>
              <a:rPr lang="en-US" dirty="0" err="1"/>
              <a:t>P</a:t>
            </a:r>
            <a:r>
              <a:rPr lang="en-US" b="0" i="0" u="none" strike="noStrike" baseline="0" dirty="0" err="1"/>
              <a:t>ašvaldībās</a:t>
            </a:r>
            <a:r>
              <a:rPr lang="en-US" b="0" i="0" u="none" strike="noStrike" baseline="0" dirty="0"/>
              <a:t> var un </a:t>
            </a:r>
            <a:r>
              <a:rPr lang="en-US" b="0" i="0" u="none" strike="noStrike" baseline="0" dirty="0" err="1"/>
              <a:t>arī</a:t>
            </a:r>
            <a:r>
              <a:rPr lang="en-US" b="0" i="0" u="none" strike="noStrike" baseline="0" dirty="0"/>
              <a:t> </a:t>
            </a:r>
            <a:r>
              <a:rPr lang="en-US" b="0" i="0" u="none" strike="noStrike" baseline="0" dirty="0" err="1"/>
              <a:t>pastāv</a:t>
            </a:r>
            <a:r>
              <a:rPr lang="en-US" b="0" i="0" u="none" strike="noStrike" baseline="0" dirty="0"/>
              <a:t> </a:t>
            </a:r>
            <a:r>
              <a:rPr lang="en-US" b="0" i="0" u="none" strike="noStrike" baseline="0" dirty="0" err="1"/>
              <a:t>vairāki</a:t>
            </a:r>
            <a:r>
              <a:rPr lang="en-US" b="0" i="0" u="none" strike="noStrike" baseline="0" dirty="0"/>
              <a:t> </a:t>
            </a:r>
            <a:r>
              <a:rPr lang="en-US" b="0" i="0" u="none" strike="noStrike" baseline="0" dirty="0" err="1"/>
              <a:t>starpinstitūciju</a:t>
            </a:r>
            <a:r>
              <a:rPr lang="en-US" b="0" i="0" u="none" strike="noStrike" baseline="0" dirty="0"/>
              <a:t> </a:t>
            </a:r>
            <a:r>
              <a:rPr lang="en-US" b="0" i="0" u="none" strike="noStrike" baseline="0" dirty="0" err="1"/>
              <a:t>sadarbības</a:t>
            </a:r>
            <a:r>
              <a:rPr lang="en-US" b="0" i="0" u="none" strike="noStrike" baseline="0" dirty="0"/>
              <a:t> </a:t>
            </a:r>
            <a:r>
              <a:rPr lang="en-US" b="0" i="0" u="none" strike="noStrike" baseline="0" dirty="0" err="1"/>
              <a:t>grupu</a:t>
            </a:r>
            <a:r>
              <a:rPr lang="en-US" b="0" i="0" u="none" strike="noStrike" baseline="0" dirty="0"/>
              <a:t> </a:t>
            </a:r>
            <a:r>
              <a:rPr lang="en-US" b="0" i="0" u="none" strike="noStrike" baseline="0" dirty="0" err="1"/>
              <a:t>darbības</a:t>
            </a:r>
            <a:r>
              <a:rPr lang="en-US" b="0" i="0" u="none" strike="noStrike" baseline="0" dirty="0"/>
              <a:t> </a:t>
            </a:r>
            <a:r>
              <a:rPr lang="en-US" i="0" u="none" strike="noStrike" baseline="0" dirty="0" err="1"/>
              <a:t>organizācijas</a:t>
            </a:r>
            <a:r>
              <a:rPr lang="en-US" dirty="0"/>
              <a:t> </a:t>
            </a:r>
            <a:r>
              <a:rPr lang="lv-LV" i="0" u="none" strike="noStrike" baseline="0" dirty="0"/>
              <a:t>modeļi:</a:t>
            </a:r>
          </a:p>
          <a:p>
            <a:pPr marL="617220" lvl="1" indent="-342900" algn="just">
              <a:buAutoNum type="alphaLcParenR"/>
            </a:pPr>
            <a:r>
              <a:rPr lang="en-US" sz="2400" i="0" u="none" strike="noStrike" baseline="0" dirty="0" err="1"/>
              <a:t>vienā</a:t>
            </a:r>
            <a:r>
              <a:rPr lang="en-US" sz="2400" i="0" u="none" strike="noStrike" baseline="0" dirty="0"/>
              <a:t> </a:t>
            </a:r>
            <a:r>
              <a:rPr lang="en-US" sz="2400" i="0" u="none" strike="noStrike" baseline="0" dirty="0" err="1"/>
              <a:t>pašvaldībā</a:t>
            </a:r>
            <a:r>
              <a:rPr lang="en-US" sz="2400" i="0" u="none" strike="noStrike" baseline="0" dirty="0"/>
              <a:t> </a:t>
            </a:r>
            <a:r>
              <a:rPr lang="en-US" sz="2400" i="0" u="none" strike="noStrike" baseline="0" dirty="0" err="1"/>
              <a:t>ir</a:t>
            </a:r>
            <a:r>
              <a:rPr lang="en-US" sz="2400" i="0" u="none" strike="noStrike" baseline="0" dirty="0"/>
              <a:t> </a:t>
            </a:r>
            <a:r>
              <a:rPr lang="en-US" sz="2400" i="0" u="none" strike="noStrike" baseline="0" dirty="0" err="1"/>
              <a:t>viena</a:t>
            </a:r>
            <a:r>
              <a:rPr lang="en-US" sz="2400" i="0" u="none" strike="noStrike" baseline="0" dirty="0"/>
              <a:t> </a:t>
            </a:r>
            <a:r>
              <a:rPr lang="en-US" sz="2400" i="0" u="none" strike="noStrike" baseline="0" dirty="0" err="1"/>
              <a:t>sadarbības</a:t>
            </a:r>
            <a:r>
              <a:rPr lang="en-US" sz="2400" i="0" u="none" strike="noStrike" baseline="0" dirty="0"/>
              <a:t> </a:t>
            </a:r>
            <a:r>
              <a:rPr lang="en-US" sz="2400" i="0" u="none" strike="noStrike" baseline="0" dirty="0" err="1"/>
              <a:t>grupa</a:t>
            </a:r>
            <a:r>
              <a:rPr lang="en-US" sz="2400" dirty="0"/>
              <a:t>;</a:t>
            </a:r>
          </a:p>
          <a:p>
            <a:pPr marL="617220" lvl="1" indent="-342900" algn="just">
              <a:buAutoNum type="alphaLcParenR"/>
            </a:pPr>
            <a:r>
              <a:rPr lang="lv-LV" sz="2400" i="0" u="none" strike="noStrike" baseline="0" dirty="0"/>
              <a:t>vienā pašvaldībā ir vairākas dažādu līmeņu sadarbības grupas, kuru starpā ir</a:t>
            </a:r>
            <a:r>
              <a:rPr lang="en-US" sz="2400" i="0" u="none" strike="noStrike" baseline="0" dirty="0"/>
              <a:t> </a:t>
            </a:r>
            <a:r>
              <a:rPr lang="en-US" sz="2400" i="0" u="none" strike="noStrike" baseline="0" dirty="0" err="1"/>
              <a:t>nolikumā</a:t>
            </a:r>
            <a:r>
              <a:rPr lang="en-US" sz="2400" i="0" u="none" strike="noStrike" baseline="0" dirty="0"/>
              <a:t> </a:t>
            </a:r>
            <a:r>
              <a:rPr lang="en-US" sz="2400" i="0" u="none" strike="noStrike" baseline="0" dirty="0" err="1"/>
              <a:t>noteikta</a:t>
            </a:r>
            <a:r>
              <a:rPr lang="en-US" sz="2400" i="0" u="none" strike="noStrike" baseline="0" dirty="0"/>
              <a:t> </a:t>
            </a:r>
            <a:r>
              <a:rPr lang="en-US" sz="2400" i="0" u="none" strike="noStrike" baseline="0" dirty="0" err="1"/>
              <a:t>pienākumu</a:t>
            </a:r>
            <a:r>
              <a:rPr lang="en-US" sz="2400" i="0" u="none" strike="noStrike" baseline="0" dirty="0"/>
              <a:t> </a:t>
            </a:r>
            <a:r>
              <a:rPr lang="en-US" sz="2400" i="0" u="none" strike="noStrike" baseline="0" dirty="0" err="1"/>
              <a:t>sadale</a:t>
            </a:r>
            <a:r>
              <a:rPr lang="en-US" sz="2400" dirty="0"/>
              <a:t>;</a:t>
            </a:r>
          </a:p>
          <a:p>
            <a:pPr marL="617220" lvl="1" indent="-342900" algn="just">
              <a:buAutoNum type="alphaLcParenR"/>
            </a:pPr>
            <a:r>
              <a:rPr lang="en-US" sz="2400" i="0" u="none" strike="noStrike" baseline="0" dirty="0" err="1"/>
              <a:t>vairākas</a:t>
            </a:r>
            <a:r>
              <a:rPr lang="en-US" sz="2400" i="0" u="none" strike="noStrike" baseline="0" dirty="0"/>
              <a:t> </a:t>
            </a:r>
            <a:r>
              <a:rPr lang="en-US" sz="2400" i="0" u="none" strike="noStrike" baseline="0" dirty="0" err="1"/>
              <a:t>pašvaldības</a:t>
            </a:r>
            <a:r>
              <a:rPr lang="en-US" sz="2400" i="0" u="none" strike="noStrike" baseline="0" dirty="0"/>
              <a:t> </a:t>
            </a:r>
            <a:r>
              <a:rPr lang="en-US" sz="2400" i="0" u="none" strike="noStrike" baseline="0" dirty="0" err="1"/>
              <a:t>ir</a:t>
            </a:r>
            <a:r>
              <a:rPr lang="en-US" sz="2400" i="0" u="none" strike="noStrike" baseline="0" dirty="0"/>
              <a:t> </a:t>
            </a:r>
            <a:r>
              <a:rPr lang="en-US" sz="2400" i="0" u="none" strike="noStrike" baseline="0" dirty="0" err="1"/>
              <a:t>vienojušās</a:t>
            </a:r>
            <a:r>
              <a:rPr lang="en-US" sz="2400" i="0" u="none" strike="noStrike" baseline="0" dirty="0"/>
              <a:t> par </a:t>
            </a:r>
            <a:r>
              <a:rPr lang="en-US" sz="2400" i="0" u="none" strike="noStrike" baseline="0" dirty="0" err="1"/>
              <a:t>vienas</a:t>
            </a:r>
            <a:r>
              <a:rPr lang="en-US" sz="2400" i="0" u="none" strike="noStrike" baseline="0" dirty="0"/>
              <a:t> </a:t>
            </a:r>
            <a:r>
              <a:rPr lang="en-US" sz="2400" i="0" u="none" strike="noStrike" baseline="0" dirty="0" err="1"/>
              <a:t>starpinstitūciju</a:t>
            </a:r>
            <a:r>
              <a:rPr lang="en-US" sz="2400" i="0" u="none" strike="noStrike" baseline="0" dirty="0"/>
              <a:t> </a:t>
            </a:r>
            <a:r>
              <a:rPr lang="en-US" sz="2400" i="0" u="none" strike="noStrike" baseline="0" dirty="0" err="1"/>
              <a:t>sadarbības</a:t>
            </a:r>
            <a:r>
              <a:rPr lang="en-US" sz="2400" dirty="0"/>
              <a:t> </a:t>
            </a:r>
            <a:r>
              <a:rPr lang="en-US" sz="2400" i="0" u="none" strike="noStrike" baseline="0" dirty="0" err="1"/>
              <a:t>grupas</a:t>
            </a:r>
            <a:r>
              <a:rPr lang="en-US" sz="2400" i="0" u="none" strike="noStrike" baseline="0" dirty="0"/>
              <a:t> </a:t>
            </a:r>
            <a:r>
              <a:rPr lang="en-US" sz="2400" i="0" u="none" strike="noStrike" baseline="0" dirty="0" err="1"/>
              <a:t>izveidi</a:t>
            </a:r>
            <a:r>
              <a:rPr lang="en-US" sz="2400" i="0" u="none" strike="noStrike" baseline="0" dirty="0"/>
              <a:t>, </a:t>
            </a:r>
            <a:r>
              <a:rPr lang="en-US" sz="2400" i="0" u="none" strike="noStrike" baseline="0" dirty="0" err="1"/>
              <a:t>kuras</a:t>
            </a:r>
            <a:r>
              <a:rPr lang="en-US" sz="2400" i="0" u="none" strike="noStrike" baseline="0" dirty="0"/>
              <a:t> </a:t>
            </a:r>
            <a:r>
              <a:rPr lang="en-US" sz="2400" i="0" u="none" strike="noStrike" baseline="0" dirty="0" err="1"/>
              <a:t>kompetencē</a:t>
            </a:r>
            <a:r>
              <a:rPr lang="en-US" sz="2400" i="0" u="none" strike="noStrike" baseline="0" dirty="0"/>
              <a:t> </a:t>
            </a:r>
            <a:r>
              <a:rPr lang="en-US" sz="2400" i="0" u="none" strike="noStrike" baseline="0" dirty="0" err="1"/>
              <a:t>ir</a:t>
            </a:r>
            <a:r>
              <a:rPr lang="en-US" sz="2400" i="0" u="none" strike="noStrike" baseline="0" dirty="0"/>
              <a:t> </a:t>
            </a:r>
            <a:r>
              <a:rPr lang="en-US" sz="2400" i="0" u="none" strike="noStrike" baseline="0" dirty="0" err="1"/>
              <a:t>bērnu</a:t>
            </a:r>
            <a:r>
              <a:rPr lang="en-US" sz="2400" i="0" u="none" strike="noStrike" baseline="0" dirty="0"/>
              <a:t> </a:t>
            </a:r>
            <a:r>
              <a:rPr lang="en-US" sz="2400" i="0" u="none" strike="noStrike" baseline="0" dirty="0" err="1"/>
              <a:t>tiesību</a:t>
            </a:r>
            <a:r>
              <a:rPr lang="en-US" sz="2400" i="0" u="none" strike="noStrike" baseline="0" dirty="0"/>
              <a:t> </a:t>
            </a:r>
            <a:r>
              <a:rPr lang="en-US" sz="2400" i="0" u="none" strike="noStrike" baseline="0" dirty="0" err="1"/>
              <a:t>aizsardzība</a:t>
            </a:r>
            <a:r>
              <a:rPr lang="en-US" sz="2400" i="0" u="none" strike="noStrike" baseline="0" dirty="0"/>
              <a:t> </a:t>
            </a:r>
            <a:r>
              <a:rPr lang="en-US" sz="2400" i="0" u="none" strike="noStrike" baseline="0" dirty="0" err="1"/>
              <a:t>vairākās</a:t>
            </a:r>
            <a:r>
              <a:rPr lang="en-US" sz="2400" dirty="0"/>
              <a:t> </a:t>
            </a:r>
            <a:r>
              <a:rPr lang="en-US" sz="2400" i="0" u="none" strike="noStrike" baseline="0" dirty="0" err="1"/>
              <a:t>pašvaldībās</a:t>
            </a:r>
            <a:r>
              <a:rPr lang="en-US" sz="2400" i="0" u="none" strike="noStrike" baseline="0" dirty="0"/>
              <a:t>.</a:t>
            </a:r>
            <a:endParaRPr lang="lv-LV" sz="2400" dirty="0">
              <a:solidFill>
                <a:srgbClr val="414142"/>
              </a:solidFill>
              <a:effectLst/>
            </a:endParaRPr>
          </a:p>
        </p:txBody>
      </p:sp>
    </p:spTree>
    <p:extLst>
      <p:ext uri="{BB962C8B-B14F-4D97-AF65-F5344CB8AC3E}">
        <p14:creationId xmlns:p14="http://schemas.microsoft.com/office/powerpoint/2010/main" val="36893307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600" b="0" i="0" u="none" strike="noStrike" baseline="0" dirty="0" err="1"/>
              <a:t>Sadarbības</a:t>
            </a:r>
            <a:r>
              <a:rPr lang="en-US" sz="3600" b="0" i="0" u="none" strike="noStrike" baseline="0" dirty="0"/>
              <a:t> </a:t>
            </a:r>
            <a:r>
              <a:rPr lang="en-US" sz="3600" b="0" i="0" u="none" strike="noStrike" baseline="0" dirty="0" err="1"/>
              <a:t>grupu</a:t>
            </a:r>
            <a:r>
              <a:rPr lang="en-US" sz="3600" b="0" i="0" u="none" strike="noStrike" baseline="0" dirty="0"/>
              <a:t> </a:t>
            </a:r>
            <a:r>
              <a:rPr lang="en-US" sz="3600" b="0" i="0" u="none" strike="noStrike" baseline="0" dirty="0" err="1"/>
              <a:t>modeļi</a:t>
            </a:r>
            <a:endParaRPr lang="lv-LV" sz="3600" dirty="0"/>
          </a:p>
        </p:txBody>
      </p:sp>
      <p:sp>
        <p:nvSpPr>
          <p:cNvPr id="3" name="Content Placeholder 2"/>
          <p:cNvSpPr>
            <a:spLocks noGrp="1"/>
          </p:cNvSpPr>
          <p:nvPr>
            <p:ph idx="1"/>
          </p:nvPr>
        </p:nvSpPr>
        <p:spPr>
          <a:xfrm>
            <a:off x="447368" y="1585146"/>
            <a:ext cx="8373104" cy="4776192"/>
          </a:xfrm>
        </p:spPr>
        <p:txBody>
          <a:bodyPr>
            <a:noAutofit/>
          </a:bodyPr>
          <a:lstStyle/>
          <a:p>
            <a:pPr algn="just"/>
            <a:r>
              <a:rPr lang="en-US" sz="2000" dirty="0"/>
              <a:t>S</a:t>
            </a:r>
            <a:r>
              <a:rPr lang="lv-LV" sz="2000" dirty="0" err="1"/>
              <a:t>adarbības</a:t>
            </a:r>
            <a:r>
              <a:rPr lang="lv-LV" sz="2000" dirty="0"/>
              <a:t> grupu</a:t>
            </a:r>
            <a:r>
              <a:rPr lang="en-US" sz="2000" dirty="0"/>
              <a:t> </a:t>
            </a:r>
            <a:r>
              <a:rPr lang="lv-LV" sz="2000" dirty="0"/>
              <a:t>darba organizācijas modeļa izvēle ir katras pašvaldības lēmums.</a:t>
            </a:r>
            <a:endParaRPr lang="lv-LV" sz="2000" dirty="0">
              <a:solidFill>
                <a:srgbClr val="414142"/>
              </a:solidFill>
            </a:endParaRPr>
          </a:p>
          <a:p>
            <a:pPr algn="just"/>
            <a:r>
              <a:rPr lang="en-US" sz="2000" b="0" i="0" u="none" strike="noStrike" baseline="0" dirty="0" err="1"/>
              <a:t>Pēc</a:t>
            </a:r>
            <a:r>
              <a:rPr lang="en-US" sz="2000" b="0" i="0" u="none" strike="noStrike" baseline="0" dirty="0"/>
              <a:t> </a:t>
            </a:r>
            <a:r>
              <a:rPr lang="en-US" sz="2000" b="0" i="0" u="none" strike="noStrike" baseline="0" dirty="0" err="1"/>
              <a:t>administratīvi</a:t>
            </a:r>
            <a:r>
              <a:rPr lang="en-US" sz="2000" dirty="0"/>
              <a:t> </a:t>
            </a:r>
            <a:r>
              <a:rPr lang="en-US" sz="2000" b="0" i="0" u="none" strike="noStrike" baseline="0" dirty="0" err="1"/>
              <a:t>teritoriālās</a:t>
            </a:r>
            <a:r>
              <a:rPr lang="en-US" sz="2000" b="0" i="0" u="none" strike="noStrike" baseline="0" dirty="0"/>
              <a:t> </a:t>
            </a:r>
            <a:r>
              <a:rPr lang="en-US" sz="2000" b="0" i="0" u="none" strike="noStrike" baseline="0" dirty="0" err="1"/>
              <a:t>reformas</a:t>
            </a:r>
            <a:r>
              <a:rPr lang="en-US" sz="2000" dirty="0"/>
              <a:t> </a:t>
            </a:r>
            <a:r>
              <a:rPr lang="en-US" sz="2000" b="0" i="0" u="none" strike="noStrike" baseline="0" dirty="0" err="1"/>
              <a:t>ieteicams</a:t>
            </a:r>
            <a:r>
              <a:rPr lang="en-US" sz="2000" b="0" i="0" u="none" strike="noStrike" baseline="0" dirty="0"/>
              <a:t> </a:t>
            </a:r>
            <a:r>
              <a:rPr lang="en-US" sz="2000" b="0" i="0" u="none" strike="noStrike" baseline="0" dirty="0" err="1"/>
              <a:t>veidot</a:t>
            </a:r>
            <a:r>
              <a:rPr lang="en-US" sz="2000" b="0" i="0" u="none" strike="noStrike" baseline="0" dirty="0"/>
              <a:t> </a:t>
            </a:r>
            <a:r>
              <a:rPr lang="en-US" sz="2000" b="0" i="0" u="none" strike="noStrike" baseline="0" dirty="0" err="1"/>
              <a:t>modeli</a:t>
            </a:r>
            <a:r>
              <a:rPr lang="en-US" sz="2000" b="0" i="0" u="none" strike="noStrike" baseline="0" dirty="0"/>
              <a:t>, kas </a:t>
            </a:r>
            <a:r>
              <a:rPr lang="en-US" sz="2000" b="0" i="0" u="none" strike="noStrike" baseline="0" dirty="0" err="1"/>
              <a:t>pēc</a:t>
            </a:r>
            <a:r>
              <a:rPr lang="en-US" sz="2000" b="0" i="0" u="none" strike="noStrike" baseline="0" dirty="0"/>
              <a:t> </a:t>
            </a:r>
            <a:r>
              <a:rPr lang="en-US" sz="2000" b="0" i="0" u="none" strike="noStrike" baseline="0" dirty="0" err="1"/>
              <a:t>savas</a:t>
            </a:r>
            <a:r>
              <a:rPr lang="en-US" sz="2000" b="0" i="0" u="none" strike="noStrike" baseline="0" dirty="0"/>
              <a:t> </a:t>
            </a:r>
            <a:r>
              <a:rPr lang="en-US" sz="2000" b="0" i="0" u="none" strike="noStrike" baseline="0" dirty="0" err="1"/>
              <a:t>struktūras</a:t>
            </a:r>
            <a:r>
              <a:rPr lang="en-US" sz="2000" b="0" i="0" u="none" strike="noStrike" baseline="0" dirty="0"/>
              <a:t> </a:t>
            </a:r>
            <a:r>
              <a:rPr lang="en-US" sz="2000" b="0" i="0" u="none" strike="noStrike" baseline="0" dirty="0" err="1"/>
              <a:t>ir</a:t>
            </a:r>
            <a:r>
              <a:rPr lang="en-US" sz="2000" b="0" i="0" u="none" strike="noStrike" baseline="0" dirty="0"/>
              <a:t> </a:t>
            </a:r>
            <a:r>
              <a:rPr lang="en-US" sz="2000" b="0" i="0" u="none" strike="noStrike" baseline="0" dirty="0" err="1"/>
              <a:t>visaptverošs</a:t>
            </a:r>
            <a:r>
              <a:rPr lang="en-US" sz="2000" b="0" i="0" u="none" strike="noStrike" baseline="0" dirty="0"/>
              <a:t>, </a:t>
            </a:r>
            <a:r>
              <a:rPr lang="en-US" sz="2000" b="0" i="0" u="none" strike="noStrike" baseline="0" dirty="0" err="1"/>
              <a:t>proti</a:t>
            </a:r>
            <a:r>
              <a:rPr lang="en-US" sz="2000" b="0" i="0" u="none" strike="noStrike" baseline="0" dirty="0"/>
              <a:t> – </a:t>
            </a:r>
            <a:r>
              <a:rPr lang="en-US" sz="2000" b="0" i="0" u="none" strike="noStrike" baseline="0" dirty="0" err="1"/>
              <a:t>modeli</a:t>
            </a:r>
            <a:r>
              <a:rPr lang="en-US" sz="2000" dirty="0"/>
              <a:t> </a:t>
            </a:r>
            <a:r>
              <a:rPr lang="en-US" sz="2000" b="0" i="0" u="none" strike="noStrike" baseline="0" dirty="0"/>
              <a:t>b). </a:t>
            </a:r>
            <a:endParaRPr lang="en-US" sz="2000" dirty="0"/>
          </a:p>
          <a:p>
            <a:pPr algn="just"/>
            <a:r>
              <a:rPr lang="en-US" sz="2000" b="0" i="0" u="none" strike="noStrike" baseline="0" dirty="0" err="1"/>
              <a:t>Modelis</a:t>
            </a:r>
            <a:r>
              <a:rPr lang="en-US" sz="2000" b="0" i="0" u="none" strike="noStrike" baseline="0" dirty="0"/>
              <a:t> a) </a:t>
            </a:r>
            <a:r>
              <a:rPr lang="en-US" sz="2000" b="0" i="0" u="none" strike="noStrike" baseline="0" dirty="0" err="1"/>
              <a:t>varētu</a:t>
            </a:r>
            <a:r>
              <a:rPr lang="en-US" sz="2000" b="0" i="0" u="none" strike="noStrike" baseline="0" dirty="0"/>
              <a:t> </a:t>
            </a:r>
            <a:r>
              <a:rPr lang="en-US" sz="2000" b="0" i="0" u="none" strike="noStrike" baseline="0" dirty="0" err="1"/>
              <a:t>būt</a:t>
            </a:r>
            <a:r>
              <a:rPr lang="en-US" sz="2000" b="0" i="0" u="none" strike="noStrike" baseline="0" dirty="0"/>
              <a:t> </a:t>
            </a:r>
            <a:r>
              <a:rPr lang="en-US" sz="2000" b="0" i="0" u="none" strike="noStrike" baseline="0" dirty="0" err="1"/>
              <a:t>smagnējs</a:t>
            </a:r>
            <a:r>
              <a:rPr lang="en-US" sz="2000" b="0" i="0" u="none" strike="noStrike" baseline="0" dirty="0"/>
              <a:t> </a:t>
            </a:r>
            <a:r>
              <a:rPr lang="en-US" sz="2000" b="0" i="0" u="none" strike="noStrike" baseline="0" dirty="0" err="1"/>
              <a:t>lielām</a:t>
            </a:r>
            <a:r>
              <a:rPr lang="en-US" sz="2000" b="0" i="0" u="none" strike="noStrike" baseline="0" dirty="0"/>
              <a:t> </a:t>
            </a:r>
            <a:r>
              <a:rPr lang="en-US" sz="2000" b="0" i="0" u="none" strike="noStrike" baseline="0" dirty="0" err="1"/>
              <a:t>pašvaldībām</a:t>
            </a:r>
            <a:r>
              <a:rPr lang="en-US" sz="2000" b="0" i="0" u="none" strike="noStrike" baseline="0" dirty="0"/>
              <a:t>.</a:t>
            </a:r>
          </a:p>
          <a:p>
            <a:pPr algn="just"/>
            <a:r>
              <a:rPr lang="en-US" sz="2000" b="0" i="0" u="none" strike="noStrike" baseline="0" dirty="0" err="1"/>
              <a:t>Modelis</a:t>
            </a:r>
            <a:r>
              <a:rPr lang="en-US" sz="2000" b="0" i="0" u="none" strike="noStrike" baseline="0" dirty="0"/>
              <a:t> c) </a:t>
            </a:r>
            <a:r>
              <a:rPr lang="en-US" sz="2000" b="0" i="0" u="none" strike="noStrike" baseline="0" dirty="0" err="1"/>
              <a:t>pēc</a:t>
            </a:r>
            <a:r>
              <a:rPr lang="en-US" sz="2000" b="0" i="0" u="none" strike="noStrike" baseline="0" dirty="0"/>
              <a:t> </a:t>
            </a:r>
            <a:r>
              <a:rPr lang="en-US" sz="2000" b="0" i="0" u="none" strike="noStrike" baseline="0" dirty="0" err="1"/>
              <a:t>administratīvi</a:t>
            </a:r>
            <a:r>
              <a:rPr lang="en-US" sz="2000" b="0" i="0" u="none" strike="noStrike" baseline="0" dirty="0"/>
              <a:t> </a:t>
            </a:r>
            <a:r>
              <a:rPr lang="en-US" sz="2000" b="0" i="0" u="none" strike="noStrike" baseline="0" dirty="0" err="1"/>
              <a:t>teritoriālās</a:t>
            </a:r>
            <a:r>
              <a:rPr lang="en-US" sz="2000" b="0" i="0" u="none" strike="noStrike" baseline="0" dirty="0"/>
              <a:t> </a:t>
            </a:r>
            <a:r>
              <a:rPr lang="en-US" sz="2000" b="0" i="0" u="none" strike="noStrike" baseline="0" dirty="0" err="1"/>
              <a:t>reformas</a:t>
            </a:r>
            <a:r>
              <a:rPr lang="en-US" sz="2000" b="0" i="0" u="none" strike="noStrike" baseline="0" dirty="0"/>
              <a:t> </a:t>
            </a:r>
            <a:r>
              <a:rPr lang="en-US" sz="2000" b="0" i="0" u="none" strike="noStrike" baseline="0" dirty="0" err="1"/>
              <a:t>būtu</a:t>
            </a:r>
            <a:r>
              <a:rPr lang="en-US" sz="2000" b="0" i="0" u="none" strike="noStrike" baseline="0" dirty="0"/>
              <a:t> </a:t>
            </a:r>
            <a:r>
              <a:rPr lang="en-US" sz="2000" b="0" i="0" u="none" strike="noStrike" baseline="0" dirty="0" err="1"/>
              <a:t>piemērojams</a:t>
            </a:r>
            <a:r>
              <a:rPr lang="en-US" sz="2000" b="0" i="0" u="none" strike="noStrike" baseline="0" dirty="0"/>
              <a:t>, ja </a:t>
            </a:r>
            <a:r>
              <a:rPr lang="en-US" sz="2000" b="0" i="0" u="none" strike="noStrike" baseline="0" dirty="0" err="1"/>
              <a:t>galvenā</a:t>
            </a:r>
            <a:r>
              <a:rPr lang="en-US" sz="2000" dirty="0"/>
              <a:t> </a:t>
            </a:r>
            <a:r>
              <a:rPr lang="lv-LV" sz="2000" b="0" i="0" u="none" strike="noStrike" baseline="0" dirty="0"/>
              <a:t>sadarbības grupa pastāvētu pie reģionāliem centriem (ja tādi tiktu attīstīti) un veiktu</a:t>
            </a:r>
            <a:r>
              <a:rPr lang="en-US" sz="2000" b="0" i="0" u="none" strike="noStrike" baseline="0" dirty="0"/>
              <a:t> </a:t>
            </a:r>
            <a:r>
              <a:rPr lang="en-US" sz="2000" b="0" i="0" u="none" strike="noStrike" baseline="0" dirty="0" err="1"/>
              <a:t>uzdevumus</a:t>
            </a:r>
            <a:r>
              <a:rPr lang="en-US" sz="2000" b="0" i="0" u="none" strike="noStrike" baseline="0" dirty="0"/>
              <a:t>, kas </a:t>
            </a:r>
            <a:r>
              <a:rPr lang="en-US" sz="2000" b="0" i="0" u="none" strike="noStrike" baseline="0" dirty="0" err="1"/>
              <a:t>saistīti</a:t>
            </a:r>
            <a:r>
              <a:rPr lang="en-US" sz="2000" b="0" i="0" u="none" strike="noStrike" baseline="0" dirty="0"/>
              <a:t> </a:t>
            </a:r>
            <a:r>
              <a:rPr lang="en-US" sz="2000" b="0" i="0" u="none" strike="noStrike" baseline="0" dirty="0" err="1"/>
              <a:t>ar</a:t>
            </a:r>
            <a:r>
              <a:rPr lang="en-US" sz="2000" b="0" i="0" u="none" strike="noStrike" baseline="0" dirty="0"/>
              <a:t> </a:t>
            </a:r>
            <a:r>
              <a:rPr lang="en-US" sz="2000" b="0" i="0" u="none" strike="noStrike" baseline="0" dirty="0" err="1"/>
              <a:t>plānošanu</a:t>
            </a:r>
            <a:r>
              <a:rPr lang="en-US" sz="2000" b="0" i="0" u="none" strike="noStrike" baseline="0" dirty="0"/>
              <a:t>, </a:t>
            </a:r>
            <a:r>
              <a:rPr lang="en-US" sz="2000" b="0" i="0" u="none" strike="noStrike" baseline="0" dirty="0" err="1"/>
              <a:t>tiesību</a:t>
            </a:r>
            <a:r>
              <a:rPr lang="en-US" sz="2000" b="0" i="0" u="none" strike="noStrike" baseline="0" dirty="0"/>
              <a:t> </a:t>
            </a:r>
            <a:r>
              <a:rPr lang="en-US" sz="2000" b="0" i="0" u="none" strike="noStrike" baseline="0" dirty="0" err="1"/>
              <a:t>normu</a:t>
            </a:r>
            <a:r>
              <a:rPr lang="en-US" sz="2000" b="0" i="0" u="none" strike="noStrike" baseline="0" dirty="0"/>
              <a:t> </a:t>
            </a:r>
            <a:r>
              <a:rPr lang="en-US" sz="2000" b="0" i="0" u="none" strike="noStrike" baseline="0" dirty="0" err="1"/>
              <a:t>pilnveidi</a:t>
            </a:r>
            <a:r>
              <a:rPr lang="en-US" sz="2000" b="0" i="0" u="none" strike="noStrike" baseline="0" dirty="0"/>
              <a:t> un </a:t>
            </a:r>
            <a:r>
              <a:rPr lang="en-US" sz="2000" b="0" i="0" u="none" strike="noStrike" baseline="0" dirty="0" err="1"/>
              <a:t>sadarbību</a:t>
            </a:r>
            <a:r>
              <a:rPr lang="en-US" sz="2000" b="0" i="0" u="none" strike="noStrike" baseline="0" dirty="0"/>
              <a:t> </a:t>
            </a:r>
            <a:r>
              <a:rPr lang="en-US" sz="2000" b="0" i="0" u="none" strike="noStrike" baseline="0" dirty="0" err="1"/>
              <a:t>ar</a:t>
            </a:r>
            <a:r>
              <a:rPr lang="en-US" sz="2000" b="0" i="0" u="none" strike="noStrike" baseline="0" dirty="0"/>
              <a:t> </a:t>
            </a:r>
            <a:r>
              <a:rPr lang="en-US" sz="2000" b="0" i="0" u="none" strike="noStrike" baseline="0" dirty="0" err="1"/>
              <a:t>Bērnu</a:t>
            </a:r>
            <a:r>
              <a:rPr lang="en-US" sz="2000" dirty="0"/>
              <a:t> </a:t>
            </a:r>
            <a:r>
              <a:rPr lang="en-US" sz="2000" b="0" i="0" u="none" strike="noStrike" baseline="0" dirty="0" err="1"/>
              <a:t>lietu</a:t>
            </a:r>
            <a:r>
              <a:rPr lang="en-US" sz="2000" b="0" i="0" u="none" strike="noStrike" baseline="0" dirty="0"/>
              <a:t> </a:t>
            </a:r>
            <a:r>
              <a:rPr lang="en-US" sz="2000" b="0" i="0" u="none" strike="noStrike" baseline="0" dirty="0" err="1"/>
              <a:t>padomi</a:t>
            </a:r>
            <a:r>
              <a:rPr lang="en-US" sz="2000" b="0" i="0" u="none" strike="noStrike" baseline="0" dirty="0"/>
              <a:t>. </a:t>
            </a:r>
            <a:r>
              <a:rPr lang="en-US" sz="2000" b="0" i="0" u="none" strike="noStrike" baseline="0" dirty="0" err="1"/>
              <a:t>Šādā</a:t>
            </a:r>
            <a:r>
              <a:rPr lang="en-US" sz="2000" b="0" i="0" u="none" strike="noStrike" baseline="0" dirty="0"/>
              <a:t> </a:t>
            </a:r>
            <a:r>
              <a:rPr lang="en-US" sz="2000" b="0" i="0" u="none" strike="noStrike" baseline="0" dirty="0" err="1"/>
              <a:t>gadījumā</a:t>
            </a:r>
            <a:r>
              <a:rPr lang="en-US" sz="2000" b="0" i="0" u="none" strike="noStrike" baseline="0" dirty="0"/>
              <a:t> </a:t>
            </a:r>
            <a:r>
              <a:rPr lang="en-US" sz="2000" b="0" i="0" u="none" strike="noStrike" baseline="0" dirty="0" err="1"/>
              <a:t>apvienotajos</a:t>
            </a:r>
            <a:r>
              <a:rPr lang="en-US" sz="2000" b="0" i="0" u="none" strike="noStrike" baseline="0" dirty="0"/>
              <a:t> </a:t>
            </a:r>
            <a:r>
              <a:rPr lang="en-US" sz="2000" b="0" i="0" u="none" strike="noStrike" baseline="0" dirty="0" err="1"/>
              <a:t>novados</a:t>
            </a:r>
            <a:r>
              <a:rPr lang="en-US" sz="2000" b="0" i="0" u="none" strike="noStrike" baseline="0" dirty="0"/>
              <a:t> </a:t>
            </a:r>
            <a:r>
              <a:rPr lang="en-US" sz="2000" b="0" i="0" u="none" strike="noStrike" baseline="0" dirty="0" err="1"/>
              <a:t>strādājošās</a:t>
            </a:r>
            <a:r>
              <a:rPr lang="en-US" sz="2000" b="0" i="0" u="none" strike="noStrike" baseline="0" dirty="0"/>
              <a:t> </a:t>
            </a:r>
            <a:r>
              <a:rPr lang="en-US" sz="2000" b="0" i="0" u="none" strike="noStrike" baseline="0" dirty="0" err="1"/>
              <a:t>sadarbības</a:t>
            </a:r>
            <a:r>
              <a:rPr lang="en-US" sz="2000" b="0" i="0" u="none" strike="noStrike" baseline="0" dirty="0"/>
              <a:t> </a:t>
            </a:r>
            <a:r>
              <a:rPr lang="en-US" sz="2000" b="0" i="0" u="none" strike="noStrike" baseline="0" dirty="0" err="1"/>
              <a:t>grupas</a:t>
            </a:r>
            <a:r>
              <a:rPr lang="en-US" sz="2000" dirty="0"/>
              <a:t> </a:t>
            </a:r>
            <a:r>
              <a:rPr lang="en-US" sz="2000" b="0" i="0" u="none" strike="noStrike" baseline="0" dirty="0" err="1"/>
              <a:t>varētu</a:t>
            </a:r>
            <a:r>
              <a:rPr lang="en-US" sz="2000" b="0" i="0" u="none" strike="noStrike" baseline="0" dirty="0"/>
              <a:t> </a:t>
            </a:r>
            <a:r>
              <a:rPr lang="en-US" sz="2000" b="0" i="0" u="none" strike="noStrike" baseline="0" dirty="0" err="1"/>
              <a:t>iesaistīties</a:t>
            </a:r>
            <a:r>
              <a:rPr lang="en-US" sz="2000" b="0" i="0" u="none" strike="noStrike" baseline="0" dirty="0"/>
              <a:t> </a:t>
            </a:r>
            <a:r>
              <a:rPr lang="en-US" sz="2000" b="0" i="0" u="none" strike="noStrike" baseline="0" dirty="0" err="1"/>
              <a:t>individuālo</a:t>
            </a:r>
            <a:r>
              <a:rPr lang="en-US" sz="2000" b="0" i="0" u="none" strike="noStrike" baseline="0" dirty="0"/>
              <a:t> </a:t>
            </a:r>
            <a:r>
              <a:rPr lang="en-US" sz="2000" b="0" i="0" u="none" strike="noStrike" baseline="0" dirty="0" err="1"/>
              <a:t>gadījumu</a:t>
            </a:r>
            <a:r>
              <a:rPr lang="en-US" sz="2000" b="0" i="0" u="none" strike="noStrike" baseline="0" dirty="0"/>
              <a:t> </a:t>
            </a:r>
            <a:r>
              <a:rPr lang="en-US" sz="2000" b="0" i="0" u="none" strike="noStrike" baseline="0" dirty="0" err="1"/>
              <a:t>risināšanā</a:t>
            </a:r>
            <a:r>
              <a:rPr lang="en-US" sz="2000" b="0" i="0" u="none" strike="noStrike" baseline="0" dirty="0"/>
              <a:t>. </a:t>
            </a:r>
          </a:p>
          <a:p>
            <a:pPr algn="just"/>
            <a:r>
              <a:rPr lang="en-US" sz="2000" b="0" i="0" u="none" strike="noStrike" baseline="0" dirty="0" err="1"/>
              <a:t>Vienlaikus</a:t>
            </a:r>
            <a:r>
              <a:rPr lang="en-US" sz="2000" b="0" i="0" u="none" strike="noStrike" baseline="0" dirty="0"/>
              <a:t> </a:t>
            </a:r>
            <a:r>
              <a:rPr lang="en-US" sz="2000" b="0" i="0" u="none" strike="noStrike" baseline="0" dirty="0" err="1"/>
              <a:t>jāatzīmē</a:t>
            </a:r>
            <a:r>
              <a:rPr lang="en-US" sz="2000" b="0" i="0" u="none" strike="noStrike" baseline="0" dirty="0"/>
              <a:t>, ka pie c) </a:t>
            </a:r>
            <a:r>
              <a:rPr lang="lv-LV" sz="2000" b="0" i="0" u="none" strike="noStrike" baseline="0" dirty="0"/>
              <a:t>modeļa būtu nepieciešama saikne jeb </a:t>
            </a:r>
            <a:r>
              <a:rPr lang="lv-LV" sz="2000" b="0" i="0" u="none" strike="noStrike" baseline="0" dirty="0" err="1"/>
              <a:t>starpprofesionāļu</a:t>
            </a:r>
            <a:r>
              <a:rPr lang="lv-LV" sz="2000" b="0" i="0" u="none" strike="noStrike" baseline="0" dirty="0"/>
              <a:t> grupas, kuras darbotos</a:t>
            </a:r>
            <a:r>
              <a:rPr lang="en-US" sz="2000" b="0" i="0" u="none" strike="noStrike" baseline="0" dirty="0"/>
              <a:t> </a:t>
            </a:r>
            <a:r>
              <a:rPr lang="lv-LV" sz="2000" b="0" i="0" u="none" strike="noStrike" baseline="0" dirty="0"/>
              <a:t>vismaz izglītības iestādēs. </a:t>
            </a:r>
            <a:endParaRPr lang="en-US" sz="2000" b="0" i="0" u="none" strike="noStrike" baseline="0" dirty="0"/>
          </a:p>
        </p:txBody>
      </p:sp>
    </p:spTree>
    <p:extLst>
      <p:ext uri="{BB962C8B-B14F-4D97-AF65-F5344CB8AC3E}">
        <p14:creationId xmlns:p14="http://schemas.microsoft.com/office/powerpoint/2010/main" val="3707392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132856"/>
            <a:ext cx="8229600" cy="1143000"/>
          </a:xfrm>
        </p:spPr>
        <p:txBody>
          <a:bodyPr>
            <a:normAutofit fontScale="90000"/>
          </a:bodyPr>
          <a:lstStyle/>
          <a:p>
            <a:pPr algn="ctr"/>
            <a:r>
              <a:rPr lang="lv-LV" dirty="0"/>
              <a:t>Paldies </a:t>
            </a:r>
            <a:br>
              <a:rPr lang="lv-LV" dirty="0"/>
            </a:br>
            <a:r>
              <a:rPr lang="lv-LV" dirty="0"/>
              <a:t>par līdzdalību un veltīto uzmanību!</a:t>
            </a:r>
          </a:p>
        </p:txBody>
      </p:sp>
    </p:spTree>
    <p:extLst>
      <p:ext uri="{BB962C8B-B14F-4D97-AF65-F5344CB8AC3E}">
        <p14:creationId xmlns:p14="http://schemas.microsoft.com/office/powerpoint/2010/main" val="17826146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CEAF44-E694-F31A-A501-BF7A4F9E11F5}"/>
              </a:ext>
            </a:extLst>
          </p:cNvPr>
          <p:cNvSpPr>
            <a:spLocks noGrp="1"/>
          </p:cNvSpPr>
          <p:nvPr>
            <p:ph type="title"/>
          </p:nvPr>
        </p:nvSpPr>
        <p:spPr/>
        <p:txBody>
          <a:bodyPr>
            <a:normAutofit/>
          </a:bodyPr>
          <a:lstStyle/>
          <a:p>
            <a:pPr algn="ctr"/>
            <a:r>
              <a:rPr lang="en-US" b="0" i="0" u="none" strike="noStrike" baseline="0" dirty="0" err="1"/>
              <a:t>Atkinsona</a:t>
            </a:r>
            <a:r>
              <a:rPr lang="en-US" b="0" i="0" u="none" strike="noStrike" baseline="0" dirty="0"/>
              <a:t> </a:t>
            </a:r>
            <a:r>
              <a:rPr lang="en-US" b="0" i="0" u="none" strike="noStrike" baseline="0" dirty="0" err="1"/>
              <a:t>modeļu</a:t>
            </a:r>
            <a:r>
              <a:rPr lang="en-US" b="0" i="0" u="none" strike="noStrike" baseline="0" dirty="0"/>
              <a:t> </a:t>
            </a:r>
            <a:r>
              <a:rPr lang="en-US" b="0" i="0" u="none" strike="noStrike" baseline="0" dirty="0" err="1"/>
              <a:t>klasifikācija</a:t>
            </a:r>
            <a:endParaRPr lang="en-US" dirty="0"/>
          </a:p>
        </p:txBody>
      </p:sp>
      <p:sp>
        <p:nvSpPr>
          <p:cNvPr id="3" name="Content Placeholder 2">
            <a:extLst>
              <a:ext uri="{FF2B5EF4-FFF2-40B4-BE49-F238E27FC236}">
                <a16:creationId xmlns:a16="http://schemas.microsoft.com/office/drawing/2014/main" id="{BFEE7B1A-5D3A-A146-CE4C-7690896866A0}"/>
              </a:ext>
            </a:extLst>
          </p:cNvPr>
          <p:cNvSpPr>
            <a:spLocks noGrp="1"/>
          </p:cNvSpPr>
          <p:nvPr>
            <p:ph idx="1"/>
          </p:nvPr>
        </p:nvSpPr>
        <p:spPr/>
        <p:txBody>
          <a:bodyPr>
            <a:normAutofit/>
          </a:bodyPr>
          <a:lstStyle/>
          <a:p>
            <a:pPr marL="0" indent="0" algn="just">
              <a:buNone/>
            </a:pPr>
            <a:r>
              <a:rPr lang="lv-LV" sz="1800" b="0" i="0" u="none" strike="noStrike" baseline="0" dirty="0"/>
              <a:t>1) lēmumu pieņemšanas grupas (pamata uzdevums ir lēmumu pieņemšana);</a:t>
            </a:r>
          </a:p>
          <a:p>
            <a:pPr marL="0" indent="0" algn="just">
              <a:buNone/>
            </a:pPr>
            <a:r>
              <a:rPr lang="en-US" sz="1800" b="0" i="0" u="none" strike="noStrike" baseline="0" dirty="0"/>
              <a:t>2) </a:t>
            </a:r>
            <a:r>
              <a:rPr lang="en-US" sz="1800" b="0" i="0" u="none" strike="noStrike" baseline="0" dirty="0" err="1"/>
              <a:t>apvienotās</a:t>
            </a:r>
            <a:r>
              <a:rPr lang="en-US" sz="1800" b="0" i="0" u="none" strike="noStrike" baseline="0" dirty="0"/>
              <a:t> </a:t>
            </a:r>
            <a:r>
              <a:rPr lang="en-US" sz="1800" b="0" i="0" u="none" strike="noStrike" baseline="0" dirty="0" err="1"/>
              <a:t>konsultatīvās</a:t>
            </a:r>
            <a:r>
              <a:rPr lang="en-US" sz="1800" b="0" i="0" u="none" strike="noStrike" baseline="0" dirty="0"/>
              <a:t> un </a:t>
            </a:r>
            <a:r>
              <a:rPr lang="en-US" sz="1800" b="0" i="0" u="none" strike="noStrike" baseline="0" dirty="0" err="1"/>
              <a:t>profesionālās</a:t>
            </a:r>
            <a:r>
              <a:rPr lang="en-US" sz="1800" b="0" i="0" u="none" strike="noStrike" baseline="0" dirty="0"/>
              <a:t> </a:t>
            </a:r>
            <a:r>
              <a:rPr lang="en-US" sz="1800" b="0" i="0" u="none" strike="noStrike" baseline="0" dirty="0" err="1"/>
              <a:t>pilnveides</a:t>
            </a:r>
            <a:r>
              <a:rPr lang="en-US" sz="1800" b="0" i="0" u="none" strike="noStrike" baseline="0" dirty="0"/>
              <a:t> </a:t>
            </a:r>
            <a:r>
              <a:rPr lang="en-US" sz="1800" b="0" i="0" u="none" strike="noStrike" baseline="0" dirty="0" err="1"/>
              <a:t>grupas</a:t>
            </a:r>
            <a:r>
              <a:rPr lang="en-US" sz="1800" b="0" i="0" u="none" strike="noStrike" baseline="0" dirty="0"/>
              <a:t> (</a:t>
            </a:r>
            <a:r>
              <a:rPr lang="en-US" sz="1800" b="0" i="0" u="none" strike="noStrike" baseline="0" dirty="0" err="1"/>
              <a:t>pamata</a:t>
            </a:r>
            <a:r>
              <a:rPr lang="en-US" sz="1800" b="0" i="0" u="none" strike="noStrike" baseline="0" dirty="0"/>
              <a:t> </a:t>
            </a:r>
            <a:r>
              <a:rPr lang="en-US" sz="1800" b="0" i="0" u="none" strike="noStrike" baseline="0" dirty="0" err="1"/>
              <a:t>uzdevums</a:t>
            </a:r>
            <a:r>
              <a:rPr lang="en-US" sz="1800" b="0" i="0" u="none" strike="noStrike" baseline="0" dirty="0"/>
              <a:t> </a:t>
            </a:r>
            <a:r>
              <a:rPr lang="en-US" sz="1800" b="0" i="0" u="none" strike="noStrike" baseline="0" dirty="0" err="1"/>
              <a:t>ir</a:t>
            </a:r>
            <a:r>
              <a:rPr lang="en-US" sz="1800" b="0" i="0" u="none" strike="noStrike" baseline="0" dirty="0"/>
              <a:t> </a:t>
            </a:r>
            <a:r>
              <a:rPr lang="lv-LV" sz="1800" b="0" i="0" u="none" strike="noStrike" baseline="0" dirty="0"/>
              <a:t>praktiskās informācijas apmaiņa, lai īstenotu profesionālo izaugsmi);</a:t>
            </a:r>
          </a:p>
          <a:p>
            <a:pPr marL="0" indent="0" algn="just">
              <a:buNone/>
            </a:pPr>
            <a:r>
              <a:rPr lang="lv-LV" sz="1800" b="0" i="0" u="none" strike="noStrike" baseline="0" dirty="0"/>
              <a:t>3) uz mērķa grupu (bērnu) centrēts sadarbības modelis konkrēta pakalpojuma sniegšanai</a:t>
            </a:r>
            <a:r>
              <a:rPr lang="en-US" sz="1800" b="0" i="0" u="none" strike="noStrike" baseline="0" dirty="0"/>
              <a:t> </a:t>
            </a:r>
            <a:r>
              <a:rPr lang="en-US" sz="1800" b="0" i="0" u="none" strike="noStrike" baseline="0" dirty="0" err="1"/>
              <a:t>vai</a:t>
            </a:r>
            <a:r>
              <a:rPr lang="en-US" sz="1800" b="0" i="0" u="none" strike="noStrike" baseline="0" dirty="0"/>
              <a:t> </a:t>
            </a:r>
            <a:r>
              <a:rPr lang="en-US" sz="1800" b="0" i="0" u="none" strike="noStrike" baseline="0" dirty="0" err="1"/>
              <a:t>uzdevuma</a:t>
            </a:r>
            <a:r>
              <a:rPr lang="en-US" sz="1800" b="0" i="0" u="none" strike="noStrike" baseline="0" dirty="0"/>
              <a:t> </a:t>
            </a:r>
            <a:r>
              <a:rPr lang="en-US" sz="1800" b="0" i="0" u="none" strike="noStrike" baseline="0" dirty="0" err="1"/>
              <a:t>veikšanai</a:t>
            </a:r>
            <a:r>
              <a:rPr lang="en-US" sz="1800" b="0" i="0" u="none" strike="noStrike" baseline="0" dirty="0"/>
              <a:t> (</a:t>
            </a:r>
            <a:r>
              <a:rPr lang="en-US" sz="1800" b="0" i="0" u="none" strike="noStrike" baseline="0" dirty="0" err="1"/>
              <a:t>pamata</a:t>
            </a:r>
            <a:r>
              <a:rPr lang="en-US" sz="1800" b="0" i="0" u="none" strike="noStrike" baseline="0" dirty="0"/>
              <a:t> </a:t>
            </a:r>
            <a:r>
              <a:rPr lang="en-US" sz="1800" b="0" i="0" u="none" strike="noStrike" baseline="0" dirty="0" err="1"/>
              <a:t>uzdevums</a:t>
            </a:r>
            <a:r>
              <a:rPr lang="en-US" sz="1800" b="0" i="0" u="none" strike="noStrike" baseline="0" dirty="0"/>
              <a:t> </a:t>
            </a:r>
            <a:r>
              <a:rPr lang="en-US" sz="1800" b="0" i="0" u="none" strike="noStrike" baseline="0" dirty="0" err="1"/>
              <a:t>ir</a:t>
            </a:r>
            <a:r>
              <a:rPr lang="en-US" sz="1800" b="0" i="0" u="none" strike="noStrike" baseline="0" dirty="0"/>
              <a:t> </a:t>
            </a:r>
            <a:r>
              <a:rPr lang="en-US" sz="1800" b="0" i="0" u="none" strike="noStrike" baseline="0" dirty="0" err="1"/>
              <a:t>sniegt</a:t>
            </a:r>
            <a:r>
              <a:rPr lang="en-US" sz="1800" b="0" i="0" u="none" strike="noStrike" baseline="0" dirty="0"/>
              <a:t> </a:t>
            </a:r>
            <a:r>
              <a:rPr lang="en-US" sz="1800" b="0" i="0" u="none" strike="noStrike" baseline="0" dirty="0" err="1"/>
              <a:t>bērnam</a:t>
            </a:r>
            <a:r>
              <a:rPr lang="en-US" sz="1800" b="0" i="0" u="none" strike="noStrike" baseline="0" dirty="0"/>
              <a:t> </a:t>
            </a:r>
            <a:r>
              <a:rPr lang="en-US" sz="1800" b="0" i="0" u="none" strike="noStrike" baseline="0" dirty="0" err="1"/>
              <a:t>konkrētu</a:t>
            </a:r>
            <a:r>
              <a:rPr lang="en-US" sz="1800" b="0" i="0" u="none" strike="noStrike" baseline="0" dirty="0"/>
              <a:t> </a:t>
            </a:r>
            <a:r>
              <a:rPr lang="en-US" sz="1800" b="0" i="0" u="none" strike="noStrike" baseline="0" dirty="0" err="1"/>
              <a:t>pakalpojumu</a:t>
            </a:r>
            <a:r>
              <a:rPr lang="en-US" sz="1800" dirty="0"/>
              <a:t> </a:t>
            </a:r>
            <a:r>
              <a:rPr lang="en-US" sz="1800" b="0" i="0" u="none" strike="noStrike" baseline="0" dirty="0" err="1"/>
              <a:t>noteiktā</a:t>
            </a:r>
            <a:r>
              <a:rPr lang="en-US" sz="1800" b="0" i="0" u="none" strike="noStrike" baseline="0" dirty="0"/>
              <a:t> </a:t>
            </a:r>
            <a:r>
              <a:rPr lang="en-US" sz="1800" b="0" i="0" u="none" strike="noStrike" baseline="0" dirty="0" err="1"/>
              <a:t>situācijā</a:t>
            </a:r>
            <a:r>
              <a:rPr lang="en-US" sz="1800" b="0" i="0" u="none" strike="noStrike" baseline="0" dirty="0"/>
              <a:t>);</a:t>
            </a:r>
          </a:p>
          <a:p>
            <a:pPr marL="0" indent="0" algn="just">
              <a:buNone/>
            </a:pPr>
            <a:r>
              <a:rPr lang="lv-LV" sz="1800" b="0" i="0" u="none" strike="noStrike" baseline="0" dirty="0"/>
              <a:t>4) koordinēts pakalpojums – ieceļot koordinatoru, vienā vietā apkopojot dažādas</a:t>
            </a:r>
            <a:r>
              <a:rPr lang="en-US" sz="1800" b="0" i="0" u="none" strike="noStrike" baseline="0" dirty="0"/>
              <a:t> </a:t>
            </a:r>
            <a:r>
              <a:rPr lang="en-US" sz="1800" b="0" i="0" u="none" strike="noStrike" baseline="0" dirty="0" err="1"/>
              <a:t>zināšanas</a:t>
            </a:r>
            <a:r>
              <a:rPr lang="en-US" sz="1800" b="0" i="0" u="none" strike="noStrike" baseline="0" dirty="0"/>
              <a:t>, </a:t>
            </a:r>
            <a:r>
              <a:rPr lang="en-US" sz="1800" b="0" i="0" u="none" strike="noStrike" baseline="0" dirty="0" err="1"/>
              <a:t>lai</a:t>
            </a:r>
            <a:r>
              <a:rPr lang="en-US" sz="1800" b="0" i="0" u="none" strike="noStrike" baseline="0" dirty="0"/>
              <a:t> </a:t>
            </a:r>
            <a:r>
              <a:rPr lang="en-US" sz="1800" b="0" i="0" u="none" strike="noStrike" baseline="0" dirty="0" err="1"/>
              <a:t>sniegtu</a:t>
            </a:r>
            <a:r>
              <a:rPr lang="en-US" sz="1800" b="0" i="0" u="none" strike="noStrike" baseline="0" dirty="0"/>
              <a:t> </a:t>
            </a:r>
            <a:r>
              <a:rPr lang="en-US" sz="1800" b="0" i="0" u="none" strike="noStrike" baseline="0" dirty="0" err="1"/>
              <a:t>koordinētāku</a:t>
            </a:r>
            <a:r>
              <a:rPr lang="en-US" sz="1800" b="0" i="0" u="none" strike="noStrike" baseline="0" dirty="0"/>
              <a:t> un </a:t>
            </a:r>
            <a:r>
              <a:rPr lang="en-US" sz="1800" b="0" i="0" u="none" strike="noStrike" baseline="0" dirty="0" err="1"/>
              <a:t>visaptverošāku</a:t>
            </a:r>
            <a:r>
              <a:rPr lang="en-US" sz="1800" b="0" i="0" u="none" strike="noStrike" baseline="0" dirty="0"/>
              <a:t> </a:t>
            </a:r>
            <a:r>
              <a:rPr lang="en-US" sz="1800" b="0" i="0" u="none" strike="noStrike" baseline="0" dirty="0" err="1"/>
              <a:t>pakalpojumu</a:t>
            </a:r>
            <a:r>
              <a:rPr lang="en-US" sz="1800" b="0" i="0" u="none" strike="noStrike" baseline="0" dirty="0"/>
              <a:t> (</a:t>
            </a:r>
            <a:r>
              <a:rPr lang="en-US" sz="1800" b="0" i="0" u="none" strike="noStrike" baseline="0" dirty="0" err="1"/>
              <a:t>šis</a:t>
            </a:r>
            <a:r>
              <a:rPr lang="en-US" sz="1800" b="0" i="0" u="none" strike="noStrike" baseline="0" dirty="0"/>
              <a:t> </a:t>
            </a:r>
            <a:r>
              <a:rPr lang="en-US" sz="1800" b="0" i="0" u="none" strike="noStrike" baseline="0" dirty="0" err="1"/>
              <a:t>ir</a:t>
            </a:r>
            <a:r>
              <a:rPr lang="en-US" sz="1800" b="0" i="0" u="none" strike="noStrike" baseline="0" dirty="0"/>
              <a:t> </a:t>
            </a:r>
            <a:r>
              <a:rPr lang="en-US" sz="1800" b="0" i="0" u="none" strike="noStrike" baseline="0" dirty="0" err="1"/>
              <a:t>pastāvīgs</a:t>
            </a:r>
            <a:r>
              <a:rPr lang="en-US" sz="1800" dirty="0"/>
              <a:t> </a:t>
            </a:r>
            <a:r>
              <a:rPr lang="en-US" sz="1800" b="0" i="0" u="none" strike="noStrike" baseline="0" dirty="0" err="1"/>
              <a:t>risinājums</a:t>
            </a:r>
            <a:r>
              <a:rPr lang="en-US" sz="1800" b="0" i="0" u="none" strike="noStrike" baseline="0" dirty="0"/>
              <a:t>, kas </a:t>
            </a:r>
            <a:r>
              <a:rPr lang="en-US" sz="1800" b="0" i="0" u="none" strike="noStrike" baseline="0" dirty="0" err="1"/>
              <a:t>ilgstoši</a:t>
            </a:r>
            <a:r>
              <a:rPr lang="en-US" sz="1800" b="0" i="0" u="none" strike="noStrike" baseline="0" dirty="0"/>
              <a:t> </a:t>
            </a:r>
            <a:r>
              <a:rPr lang="en-US" sz="1800" b="0" i="0" u="none" strike="noStrike" baseline="0" dirty="0" err="1"/>
              <a:t>darbojas</a:t>
            </a:r>
            <a:r>
              <a:rPr lang="en-US" sz="1800" b="0" i="0" u="none" strike="noStrike" baseline="0" dirty="0"/>
              <a:t> </a:t>
            </a:r>
            <a:r>
              <a:rPr lang="en-US" sz="1800" b="0" i="0" u="none" strike="noStrike" baseline="0" dirty="0" err="1"/>
              <a:t>konkrētā</a:t>
            </a:r>
            <a:r>
              <a:rPr lang="en-US" sz="1800" b="0" i="0" u="none" strike="noStrike" baseline="0" dirty="0"/>
              <a:t> </a:t>
            </a:r>
            <a:r>
              <a:rPr lang="en-US" sz="1800" b="0" i="0" u="none" strike="noStrike" baseline="0" dirty="0" err="1"/>
              <a:t>bērnu</a:t>
            </a:r>
            <a:r>
              <a:rPr lang="en-US" sz="1800" b="0" i="0" u="none" strike="noStrike" baseline="0" dirty="0"/>
              <a:t> </a:t>
            </a:r>
            <a:r>
              <a:rPr lang="en-US" sz="1800" b="0" i="0" u="none" strike="noStrike" baseline="0" dirty="0" err="1"/>
              <a:t>tiesību</a:t>
            </a:r>
            <a:r>
              <a:rPr lang="en-US" sz="1800" b="0" i="0" u="none" strike="noStrike" baseline="0" dirty="0"/>
              <a:t> </a:t>
            </a:r>
            <a:r>
              <a:rPr lang="en-US" sz="1800" b="0" i="0" u="none" strike="noStrike" baseline="0" dirty="0" err="1"/>
              <a:t>aizsardzības</a:t>
            </a:r>
            <a:r>
              <a:rPr lang="en-US" sz="1800" b="0" i="0" u="none" strike="noStrike" baseline="0" dirty="0"/>
              <a:t> </a:t>
            </a:r>
            <a:r>
              <a:rPr lang="en-US" sz="1800" b="0" i="0" u="none" strike="noStrike" baseline="0" dirty="0" err="1"/>
              <a:t>jomā</a:t>
            </a:r>
            <a:r>
              <a:rPr lang="en-US" sz="1800" b="0" i="0" u="none" strike="noStrike" baseline="0" dirty="0"/>
              <a:t>. </a:t>
            </a:r>
            <a:r>
              <a:rPr lang="en-US" sz="1800" b="0" i="0" u="none" strike="noStrike" baseline="0" dirty="0" err="1"/>
              <a:t>Piemēram</a:t>
            </a:r>
            <a:r>
              <a:rPr lang="en-US" sz="1800" b="0" i="0" u="none" strike="noStrike" baseline="0" dirty="0"/>
              <a:t>, </a:t>
            </a:r>
            <a:r>
              <a:rPr lang="en-US" sz="1800" b="0" i="0" u="none" strike="noStrike" baseline="0" dirty="0" err="1"/>
              <a:t>sadarbības</a:t>
            </a:r>
            <a:r>
              <a:rPr lang="en-US" sz="1800" b="0" i="0" u="none" strike="noStrike" baseline="0" dirty="0"/>
              <a:t> </a:t>
            </a:r>
            <a:r>
              <a:rPr lang="en-US" sz="1800" b="0" i="0" u="none" strike="noStrike" baseline="0" dirty="0" err="1"/>
              <a:t>grupas</a:t>
            </a:r>
            <a:r>
              <a:rPr lang="en-US" sz="1800" b="0" i="0" u="none" strike="noStrike" baseline="0" dirty="0"/>
              <a:t> </a:t>
            </a:r>
            <a:r>
              <a:rPr lang="en-US" sz="1800" b="0" i="0" u="none" strike="noStrike" baseline="0" dirty="0" err="1"/>
              <a:t>Latvijas</a:t>
            </a:r>
            <a:r>
              <a:rPr lang="en-US" sz="1800" b="0" i="0" u="none" strike="noStrike" baseline="0" dirty="0"/>
              <a:t> </a:t>
            </a:r>
            <a:r>
              <a:rPr lang="en-US" sz="1800" b="0" i="0" u="none" strike="noStrike" baseline="0" dirty="0" err="1"/>
              <a:t>pašvaldībās</a:t>
            </a:r>
            <a:r>
              <a:rPr lang="en-US" sz="1800" b="0" i="0" u="none" strike="noStrike" baseline="0" dirty="0"/>
              <a:t>, ko </a:t>
            </a:r>
            <a:r>
              <a:rPr lang="en-US" sz="1800" b="0" i="0" u="none" strike="noStrike" baseline="0" dirty="0" err="1"/>
              <a:t>paredz</a:t>
            </a:r>
            <a:r>
              <a:rPr lang="en-US" sz="1800" b="0" i="0" u="none" strike="noStrike" baseline="0" dirty="0"/>
              <a:t> </a:t>
            </a:r>
            <a:r>
              <a:rPr lang="en-US" sz="1800" b="0" i="0" u="none" strike="noStrike" baseline="0" dirty="0" err="1"/>
              <a:t>Noteikumi</a:t>
            </a:r>
            <a:r>
              <a:rPr lang="en-US" sz="1800" b="0" i="0" u="none" strike="noStrike" baseline="0" dirty="0"/>
              <a:t>, </a:t>
            </a:r>
            <a:r>
              <a:rPr lang="en-US" sz="1800" b="0" i="0" u="none" strike="noStrike" baseline="0" dirty="0" err="1"/>
              <a:t>tāpat</a:t>
            </a:r>
            <a:r>
              <a:rPr lang="en-US" sz="1800" b="0" i="0" u="none" strike="noStrike" baseline="0" dirty="0"/>
              <a:t> </a:t>
            </a:r>
            <a:r>
              <a:rPr lang="en-US" sz="1800" b="0" i="0" u="none" strike="noStrike" baseline="0" dirty="0" err="1"/>
              <a:t>uz</a:t>
            </a:r>
            <a:r>
              <a:rPr lang="en-US" sz="1800" b="0" i="0" u="none" strike="noStrike" baseline="0" dirty="0"/>
              <a:t> </a:t>
            </a:r>
            <a:r>
              <a:rPr lang="en-US" sz="1800" b="0" i="0" u="none" strike="noStrike" baseline="0" dirty="0" err="1"/>
              <a:t>šo</a:t>
            </a:r>
            <a:r>
              <a:rPr lang="en-US" sz="1800" b="0" i="0" u="none" strike="noStrike" baseline="0" dirty="0"/>
              <a:t> </a:t>
            </a:r>
            <a:r>
              <a:rPr lang="en-US" sz="1800" b="0" i="0" u="none" strike="noStrike" baseline="0" dirty="0" err="1"/>
              <a:t>kategoriju</a:t>
            </a:r>
            <a:r>
              <a:rPr lang="en-US" sz="1800" dirty="0"/>
              <a:t> </a:t>
            </a:r>
            <a:r>
              <a:rPr lang="lv-LV" sz="1800" b="0" i="0" u="none" strike="noStrike" baseline="0" dirty="0"/>
              <a:t>var attiecināt arī Valsts bērnu tiesību aizsardzības inspekcijas Konsultatīvo nodaļu);</a:t>
            </a:r>
          </a:p>
          <a:p>
            <a:pPr marL="0" indent="0" algn="just">
              <a:buNone/>
            </a:pPr>
            <a:r>
              <a:rPr lang="lv-LV" sz="1800" b="0" i="0" u="none" strike="noStrike" baseline="0" dirty="0"/>
              <a:t>5) operatīvās reaģēšanas jeb krīzes komanda, kurā darbojas speciālisti no dažādām</a:t>
            </a:r>
            <a:r>
              <a:rPr lang="en-US" sz="1800" b="0" i="0" u="none" strike="noStrike" baseline="0" dirty="0"/>
              <a:t> </a:t>
            </a:r>
            <a:r>
              <a:rPr lang="lv-LV" sz="1800" b="0" i="0" u="none" strike="noStrike" baseline="0" dirty="0"/>
              <a:t>institūcijām vienlaicīgi un ar vienotu mērķi (piemēram, Valsts bērnu tiesību</a:t>
            </a:r>
            <a:r>
              <a:rPr lang="en-US" sz="1800" b="0" i="0" u="none" strike="noStrike" baseline="0" dirty="0"/>
              <a:t> </a:t>
            </a:r>
            <a:r>
              <a:rPr lang="en-US" sz="1800" b="0" i="0" u="none" strike="noStrike" baseline="0" dirty="0" err="1"/>
              <a:t>aizsardzības</a:t>
            </a:r>
            <a:r>
              <a:rPr lang="en-US" sz="1800" b="0" i="0" u="none" strike="noStrike" baseline="0" dirty="0"/>
              <a:t> </a:t>
            </a:r>
            <a:r>
              <a:rPr lang="en-US" sz="1800" b="0" i="0" u="none" strike="noStrike" baseline="0" dirty="0" err="1"/>
              <a:t>inspekcijas</a:t>
            </a:r>
            <a:r>
              <a:rPr lang="en-US" sz="1800" b="0" i="0" u="none" strike="noStrike" baseline="0" dirty="0"/>
              <a:t> </a:t>
            </a:r>
            <a:r>
              <a:rPr lang="en-US" sz="1800" b="0" i="0" u="none" strike="noStrike" baseline="0" dirty="0" err="1"/>
              <a:t>Krīzes</a:t>
            </a:r>
            <a:r>
              <a:rPr lang="en-US" sz="1800" b="0" i="0" u="none" strike="noStrike" baseline="0" dirty="0"/>
              <a:t> </a:t>
            </a:r>
            <a:r>
              <a:rPr lang="en-US" sz="1800" b="0" i="0" u="none" strike="noStrike" baseline="0" dirty="0" err="1"/>
              <a:t>komanda</a:t>
            </a:r>
            <a:r>
              <a:rPr lang="en-US" sz="1800" b="0" i="0" u="none" strike="noStrike" baseline="0" dirty="0"/>
              <a:t>).</a:t>
            </a:r>
            <a:endParaRPr lang="en-US" sz="1800" dirty="0"/>
          </a:p>
        </p:txBody>
      </p:sp>
    </p:spTree>
    <p:extLst>
      <p:ext uri="{BB962C8B-B14F-4D97-AF65-F5344CB8AC3E}">
        <p14:creationId xmlns:p14="http://schemas.microsoft.com/office/powerpoint/2010/main" val="23912726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CEAF44-E694-F31A-A501-BF7A4F9E11F5}"/>
              </a:ext>
            </a:extLst>
          </p:cNvPr>
          <p:cNvSpPr>
            <a:spLocks noGrp="1"/>
          </p:cNvSpPr>
          <p:nvPr>
            <p:ph type="title"/>
          </p:nvPr>
        </p:nvSpPr>
        <p:spPr/>
        <p:txBody>
          <a:bodyPr>
            <a:normAutofit fontScale="90000"/>
          </a:bodyPr>
          <a:lstStyle/>
          <a:p>
            <a:pPr algn="ctr"/>
            <a:r>
              <a:rPr lang="lv-LV" b="0" i="0" u="none" strike="noStrike" baseline="0" dirty="0"/>
              <a:t>Bērnu tiesību aizsardzības sistēmas </a:t>
            </a:r>
            <a:r>
              <a:rPr lang="en-US" dirty="0"/>
              <a:t>ES </a:t>
            </a:r>
            <a:r>
              <a:rPr lang="en-US" dirty="0" err="1"/>
              <a:t>valstīs</a:t>
            </a:r>
            <a:endParaRPr lang="en-US" dirty="0"/>
          </a:p>
        </p:txBody>
      </p:sp>
      <p:sp>
        <p:nvSpPr>
          <p:cNvPr id="3" name="Content Placeholder 2">
            <a:extLst>
              <a:ext uri="{FF2B5EF4-FFF2-40B4-BE49-F238E27FC236}">
                <a16:creationId xmlns:a16="http://schemas.microsoft.com/office/drawing/2014/main" id="{BFEE7B1A-5D3A-A146-CE4C-7690896866A0}"/>
              </a:ext>
            </a:extLst>
          </p:cNvPr>
          <p:cNvSpPr>
            <a:spLocks noGrp="1"/>
          </p:cNvSpPr>
          <p:nvPr>
            <p:ph idx="1"/>
          </p:nvPr>
        </p:nvSpPr>
        <p:spPr/>
        <p:txBody>
          <a:bodyPr/>
          <a:lstStyle/>
          <a:p>
            <a:pPr algn="just"/>
            <a:r>
              <a:rPr lang="lv-LV" b="0" i="0" u="none" strike="noStrike" baseline="0" dirty="0"/>
              <a:t>Bērnu tiesību aizsardzības sistēmas </a:t>
            </a:r>
            <a:r>
              <a:rPr lang="en-US" dirty="0"/>
              <a:t>ES </a:t>
            </a:r>
            <a:r>
              <a:rPr lang="en-US" dirty="0" err="1"/>
              <a:t>valstīs</a:t>
            </a:r>
            <a:r>
              <a:rPr lang="en-US" dirty="0"/>
              <a:t> </a:t>
            </a:r>
            <a:r>
              <a:rPr lang="lv-LV" b="0" i="0" u="none" strike="noStrike" baseline="0" dirty="0"/>
              <a:t>uzbūves ziņā ir sarežģītas</a:t>
            </a:r>
            <a:r>
              <a:rPr lang="en-US" b="0" i="0" u="none" strike="noStrike" baseline="0" dirty="0"/>
              <a:t> </a:t>
            </a:r>
            <a:r>
              <a:rPr lang="lv-LV" b="0" i="0" u="none" strike="noStrike" baseline="0" dirty="0"/>
              <a:t>un viena no otras atšķiras, lai gan uz šīm sistēmām attiecas vieni un tie paši bērnu</a:t>
            </a:r>
            <a:r>
              <a:rPr lang="en-US" b="0" i="0" u="none" strike="noStrike" baseline="0" dirty="0"/>
              <a:t> </a:t>
            </a:r>
            <a:r>
              <a:rPr lang="lv-LV" b="0" i="0" u="none" strike="noStrike" baseline="0" dirty="0"/>
              <a:t>tiesību aizsardzības principi.</a:t>
            </a:r>
            <a:endParaRPr lang="en-US" b="0" i="0" u="none" strike="noStrike" baseline="0" dirty="0"/>
          </a:p>
          <a:p>
            <a:pPr algn="just"/>
            <a:endParaRPr lang="en-US" dirty="0"/>
          </a:p>
          <a:p>
            <a:pPr algn="just"/>
            <a:r>
              <a:rPr lang="lv-LV" b="0" i="0" u="none" strike="noStrike" baseline="0" dirty="0"/>
              <a:t> </a:t>
            </a:r>
            <a:r>
              <a:rPr lang="en-US" dirty="0"/>
              <a:t>K</a:t>
            </a:r>
            <a:r>
              <a:rPr lang="lv-LV" b="0" i="0" u="none" strike="noStrike" baseline="0" dirty="0" err="1"/>
              <a:t>atras</a:t>
            </a:r>
            <a:r>
              <a:rPr lang="lv-LV" b="0" i="0" u="none" strike="noStrike" baseline="0" dirty="0"/>
              <a:t> </a:t>
            </a:r>
            <a:r>
              <a:rPr lang="en-US" b="0" i="0" u="none" strike="noStrike" baseline="0" dirty="0"/>
              <a:t>ES </a:t>
            </a:r>
            <a:r>
              <a:rPr lang="lv-LV" b="0" i="0" u="none" strike="noStrike" baseline="0" dirty="0"/>
              <a:t>valsts ziņā</a:t>
            </a:r>
            <a:r>
              <a:rPr lang="en-US" b="0" i="0" u="none" strike="noStrike" baseline="0" dirty="0"/>
              <a:t> </a:t>
            </a:r>
            <a:r>
              <a:rPr lang="en-US" b="0" i="0" u="none" strike="noStrike" baseline="0" dirty="0" err="1"/>
              <a:t>ir</a:t>
            </a:r>
            <a:r>
              <a:rPr lang="en-US" b="0" i="0" u="none" strike="noStrike" baseline="0" dirty="0"/>
              <a:t> </a:t>
            </a:r>
            <a:r>
              <a:rPr lang="en-US" b="0" i="0" u="none" strike="noStrike" baseline="0" dirty="0" err="1"/>
              <a:t>izveidot</a:t>
            </a:r>
            <a:r>
              <a:rPr lang="en-US" b="0" i="0" u="none" strike="noStrike" baseline="0" dirty="0"/>
              <a:t> </a:t>
            </a:r>
            <a:r>
              <a:rPr lang="en-US" b="0" i="0" u="none" strike="noStrike" baseline="0" dirty="0" err="1"/>
              <a:t>efektīvāko</a:t>
            </a:r>
            <a:r>
              <a:rPr lang="en-US" b="0" i="0" u="none" strike="noStrike" baseline="0" dirty="0"/>
              <a:t> </a:t>
            </a:r>
            <a:r>
              <a:rPr lang="en-US" b="0" i="0" u="none" strike="noStrike" baseline="0" dirty="0" err="1"/>
              <a:t>sistēmu</a:t>
            </a:r>
            <a:r>
              <a:rPr lang="en-US" b="0" i="0" u="none" strike="noStrike" baseline="0" dirty="0"/>
              <a:t> </a:t>
            </a:r>
            <a:r>
              <a:rPr lang="en-US" b="0" i="0" u="none" strike="noStrike" baseline="0" dirty="0" err="1"/>
              <a:t>bērnu</a:t>
            </a:r>
            <a:r>
              <a:rPr lang="en-US" b="0" i="0" u="none" strike="noStrike" baseline="0" dirty="0"/>
              <a:t> </a:t>
            </a:r>
            <a:r>
              <a:rPr lang="en-US" b="0" i="0" u="none" strike="noStrike" baseline="0" dirty="0" err="1"/>
              <a:t>tiesību</a:t>
            </a:r>
            <a:r>
              <a:rPr lang="en-US" b="0" i="0" u="none" strike="noStrike" baseline="0" dirty="0"/>
              <a:t> </a:t>
            </a:r>
            <a:r>
              <a:rPr lang="en-US" b="0" i="0" u="none" strike="noStrike" baseline="0" dirty="0" err="1"/>
              <a:t>aizsardzībai</a:t>
            </a:r>
            <a:r>
              <a:rPr lang="en-US" b="0" i="0" u="none" strike="noStrike" baseline="0" dirty="0"/>
              <a:t> </a:t>
            </a:r>
            <a:r>
              <a:rPr lang="en-US" b="0" i="0" u="none" strike="noStrike" baseline="0" dirty="0" err="1"/>
              <a:t>savā</a:t>
            </a:r>
            <a:r>
              <a:rPr lang="en-US" b="0" i="0" u="none" strike="noStrike" baseline="0" dirty="0"/>
              <a:t> </a:t>
            </a:r>
            <a:r>
              <a:rPr lang="en-US" b="0" i="0" u="none" strike="noStrike" baseline="0" dirty="0" err="1"/>
              <a:t>valstī</a:t>
            </a:r>
            <a:r>
              <a:rPr lang="en-US" b="0" i="0" u="none" strike="noStrike" baseline="0" dirty="0"/>
              <a:t>, kas </a:t>
            </a:r>
            <a:r>
              <a:rPr lang="en-US" b="0" i="0" u="none" strike="noStrike" baseline="0" dirty="0" err="1"/>
              <a:t>atbilst</a:t>
            </a:r>
            <a:r>
              <a:rPr lang="en-US" dirty="0"/>
              <a:t> </a:t>
            </a:r>
            <a:r>
              <a:rPr lang="en-US" b="0" i="0" u="none" strike="noStrike" baseline="0" dirty="0" err="1"/>
              <a:t>konkrētās</a:t>
            </a:r>
            <a:r>
              <a:rPr lang="en-US" b="0" i="0" u="none" strike="noStrike" baseline="0" dirty="0"/>
              <a:t> </a:t>
            </a:r>
            <a:r>
              <a:rPr lang="en-US" b="0" i="0" u="none" strike="noStrike" baseline="0" dirty="0" err="1"/>
              <a:t>valsts</a:t>
            </a:r>
            <a:r>
              <a:rPr lang="en-US" b="0" i="0" u="none" strike="noStrike" baseline="0" dirty="0"/>
              <a:t> </a:t>
            </a:r>
            <a:r>
              <a:rPr lang="en-US" b="0" i="0" u="none" strike="noStrike" baseline="0" dirty="0" err="1"/>
              <a:t>vēsturiskai</a:t>
            </a:r>
            <a:r>
              <a:rPr lang="en-US" b="0" i="0" u="none" strike="noStrike" baseline="0" dirty="0"/>
              <a:t> </a:t>
            </a:r>
            <a:r>
              <a:rPr lang="en-US" b="0" i="0" u="none" strike="noStrike" baseline="0" dirty="0" err="1"/>
              <a:t>attīstībai</a:t>
            </a:r>
            <a:r>
              <a:rPr lang="en-US" b="0" i="0" u="none" strike="noStrike" baseline="0" dirty="0"/>
              <a:t>, </a:t>
            </a:r>
            <a:r>
              <a:rPr lang="en-US" b="0" i="0" u="none" strike="noStrike" baseline="0" dirty="0" err="1"/>
              <a:t>vērtībām</a:t>
            </a:r>
            <a:r>
              <a:rPr lang="en-US" b="0" i="0" u="none" strike="noStrike" baseline="0" dirty="0"/>
              <a:t> un </a:t>
            </a:r>
            <a:r>
              <a:rPr lang="en-US" b="0" i="0" u="none" strike="noStrike" baseline="0" dirty="0" err="1"/>
              <a:t>tiesību</a:t>
            </a:r>
            <a:r>
              <a:rPr lang="en-US" b="0" i="0" u="none" strike="noStrike" baseline="0" dirty="0"/>
              <a:t> </a:t>
            </a:r>
            <a:r>
              <a:rPr lang="en-US" b="0" i="0" u="none" strike="noStrike" baseline="0" dirty="0" err="1"/>
              <a:t>normām</a:t>
            </a:r>
            <a:r>
              <a:rPr lang="en-US" b="0" i="0" u="none" strike="noStrike" baseline="0" dirty="0"/>
              <a:t>. </a:t>
            </a:r>
          </a:p>
          <a:p>
            <a:pPr algn="just"/>
            <a:endParaRPr lang="en-US" dirty="0"/>
          </a:p>
          <a:p>
            <a:pPr algn="just"/>
            <a:r>
              <a:rPr lang="en-US" b="0" i="0" u="none" strike="noStrike" baseline="0" dirty="0"/>
              <a:t>D</a:t>
            </a:r>
            <a:r>
              <a:rPr lang="lv-LV" b="0" i="0" u="none" strike="noStrike" baseline="0" dirty="0" err="1"/>
              <a:t>ažādība</a:t>
            </a:r>
            <a:r>
              <a:rPr lang="en-US" b="0" i="0" u="none" strike="noStrike" baseline="0" dirty="0"/>
              <a:t> </a:t>
            </a:r>
            <a:r>
              <a:rPr lang="en-US" b="0" i="0" u="none" strike="noStrike" baseline="0" dirty="0" err="1"/>
              <a:t>bērnu</a:t>
            </a:r>
            <a:r>
              <a:rPr lang="en-US" b="0" i="0" u="none" strike="noStrike" baseline="0" dirty="0"/>
              <a:t> </a:t>
            </a:r>
            <a:r>
              <a:rPr lang="en-US" b="0" i="0" u="none" strike="noStrike" baseline="0" dirty="0" err="1"/>
              <a:t>tiesību</a:t>
            </a:r>
            <a:r>
              <a:rPr lang="en-US" b="0" i="0" u="none" strike="noStrike" baseline="0" dirty="0"/>
              <a:t> </a:t>
            </a:r>
            <a:r>
              <a:rPr lang="en-US" b="0" i="0" u="none" strike="noStrike" baseline="0" dirty="0" err="1"/>
              <a:t>aizsardzības</a:t>
            </a:r>
            <a:r>
              <a:rPr lang="en-US" b="0" i="0" u="none" strike="noStrike" baseline="0" dirty="0"/>
              <a:t> </a:t>
            </a:r>
            <a:r>
              <a:rPr lang="en-US" b="0" i="0" u="none" strike="noStrike" baseline="0" dirty="0" err="1"/>
              <a:t>darba</a:t>
            </a:r>
            <a:r>
              <a:rPr lang="en-US" b="0" i="0" u="none" strike="noStrike" baseline="0" dirty="0"/>
              <a:t> </a:t>
            </a:r>
            <a:r>
              <a:rPr lang="en-US" b="0" i="0" u="none" strike="noStrike" baseline="0" dirty="0" err="1"/>
              <a:t>organizēšanā</a:t>
            </a:r>
            <a:r>
              <a:rPr lang="en-US" b="0" i="0" u="none" strike="noStrike" baseline="0" dirty="0"/>
              <a:t> </a:t>
            </a:r>
            <a:r>
              <a:rPr lang="en-US" b="0" i="0" u="none" strike="noStrike" baseline="0" dirty="0" err="1"/>
              <a:t>vērojama</a:t>
            </a:r>
            <a:r>
              <a:rPr lang="en-US" b="0" i="0" u="none" strike="noStrike" baseline="0" dirty="0"/>
              <a:t> ne </a:t>
            </a:r>
            <a:r>
              <a:rPr lang="en-US" b="0" i="0" u="none" strike="noStrike" baseline="0" dirty="0" err="1"/>
              <a:t>tikai</a:t>
            </a:r>
            <a:r>
              <a:rPr lang="en-US" b="0" i="0" u="none" strike="noStrike" baseline="0" dirty="0"/>
              <a:t> ES </a:t>
            </a:r>
            <a:r>
              <a:rPr lang="en-US" b="0" i="0" u="none" strike="noStrike" baseline="0" dirty="0" err="1"/>
              <a:t>valstu</a:t>
            </a:r>
            <a:r>
              <a:rPr lang="en-US" b="0" i="0" u="none" strike="noStrike" baseline="0" dirty="0"/>
              <a:t> </a:t>
            </a:r>
            <a:r>
              <a:rPr lang="en-US" b="0" i="0" u="none" strike="noStrike" baseline="0" dirty="0" err="1"/>
              <a:t>starpā</a:t>
            </a:r>
            <a:r>
              <a:rPr lang="en-US" b="0" i="0" u="none" strike="noStrike" baseline="0" dirty="0"/>
              <a:t>, bet </a:t>
            </a:r>
            <a:r>
              <a:rPr lang="en-US" b="0" i="0" u="none" strike="noStrike" baseline="0" dirty="0" err="1"/>
              <a:t>arī</a:t>
            </a:r>
            <a:r>
              <a:rPr lang="en-US" b="0" i="0" u="none" strike="noStrike" baseline="0" dirty="0"/>
              <a:t> </a:t>
            </a:r>
            <a:r>
              <a:rPr lang="en-US" b="0" i="0" u="none" strike="noStrike" baseline="0" dirty="0" err="1"/>
              <a:t>katrā</a:t>
            </a:r>
            <a:r>
              <a:rPr lang="en-US" b="0" i="0" u="none" strike="noStrike" baseline="0" dirty="0"/>
              <a:t> </a:t>
            </a:r>
            <a:r>
              <a:rPr lang="en-US" b="0" i="0" u="none" strike="noStrike" baseline="0" dirty="0" err="1"/>
              <a:t>dalībvalstī</a:t>
            </a:r>
            <a:r>
              <a:rPr lang="en-US" b="0" i="0" u="none" strike="noStrike" baseline="0" dirty="0"/>
              <a:t>, </a:t>
            </a:r>
            <a:r>
              <a:rPr lang="en-US" b="0" i="0" u="none" strike="noStrike" baseline="0" dirty="0" err="1"/>
              <a:t>kur</a:t>
            </a:r>
            <a:r>
              <a:rPr lang="en-US" b="0" i="0" u="none" strike="noStrike" baseline="0" dirty="0"/>
              <a:t> </a:t>
            </a:r>
            <a:r>
              <a:rPr lang="en-US" b="0" i="0" u="none" strike="noStrike" baseline="0" dirty="0" err="1"/>
              <a:t>tā</a:t>
            </a:r>
            <a:r>
              <a:rPr lang="en-US" b="0" i="0" u="none" strike="noStrike" baseline="0" dirty="0"/>
              <a:t> </a:t>
            </a:r>
            <a:r>
              <a:rPr lang="en-US" b="0" i="0" u="none" strike="noStrike" baseline="0" dirty="0" err="1"/>
              <a:t>variē</a:t>
            </a:r>
            <a:r>
              <a:rPr lang="en-US" b="0" i="0" u="none" strike="noStrike" baseline="0" dirty="0"/>
              <a:t> </a:t>
            </a:r>
            <a:r>
              <a:rPr lang="en-US" b="0" i="0" u="none" strike="noStrike" baseline="0" dirty="0" err="1"/>
              <a:t>pašvaldību</a:t>
            </a:r>
            <a:r>
              <a:rPr lang="en-US" b="0" i="0" u="none" strike="noStrike" baseline="0" dirty="0"/>
              <a:t> </a:t>
            </a:r>
            <a:r>
              <a:rPr lang="en-US" b="0" i="0" u="none" strike="noStrike" baseline="0" dirty="0" err="1"/>
              <a:t>līmenī</a:t>
            </a:r>
            <a:r>
              <a:rPr lang="en-US" b="0" i="0" u="none" strike="noStrike" baseline="0" dirty="0"/>
              <a:t>.</a:t>
            </a:r>
            <a:endParaRPr lang="lv-LV" dirty="0"/>
          </a:p>
          <a:p>
            <a:endParaRPr lang="en-US" dirty="0"/>
          </a:p>
        </p:txBody>
      </p:sp>
    </p:spTree>
    <p:extLst>
      <p:ext uri="{BB962C8B-B14F-4D97-AF65-F5344CB8AC3E}">
        <p14:creationId xmlns:p14="http://schemas.microsoft.com/office/powerpoint/2010/main" val="16234283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lv-LV" dirty="0"/>
              <a:t>ES valstu prakse</a:t>
            </a:r>
          </a:p>
        </p:txBody>
      </p:sp>
      <p:sp>
        <p:nvSpPr>
          <p:cNvPr id="3" name="Content Placeholder 2"/>
          <p:cNvSpPr>
            <a:spLocks noGrp="1"/>
          </p:cNvSpPr>
          <p:nvPr>
            <p:ph idx="1"/>
          </p:nvPr>
        </p:nvSpPr>
        <p:spPr>
          <a:xfrm>
            <a:off x="457200" y="1412776"/>
            <a:ext cx="8229600" cy="4713387"/>
          </a:xfrm>
        </p:spPr>
        <p:txBody>
          <a:bodyPr>
            <a:noAutofit/>
          </a:bodyPr>
          <a:lstStyle/>
          <a:p>
            <a:pPr marL="0" indent="0" algn="just">
              <a:spcBef>
                <a:spcPts val="0"/>
              </a:spcBef>
              <a:buNone/>
            </a:pPr>
            <a:endParaRPr lang="lv-LV" sz="2200" b="1" dirty="0"/>
          </a:p>
          <a:p>
            <a:pPr marL="0" indent="0" algn="just">
              <a:spcBef>
                <a:spcPts val="0"/>
              </a:spcBef>
              <a:buNone/>
            </a:pPr>
            <a:endParaRPr lang="lv-LV" sz="2200" b="1" dirty="0"/>
          </a:p>
          <a:p>
            <a:pPr marL="0" indent="0" algn="just">
              <a:spcBef>
                <a:spcPts val="0"/>
              </a:spcBef>
              <a:buNone/>
            </a:pPr>
            <a:r>
              <a:rPr lang="lv-LV" sz="2200" b="1" dirty="0"/>
              <a:t>Zviedrijā </a:t>
            </a:r>
            <a:r>
              <a:rPr lang="lv-LV" sz="2200" dirty="0"/>
              <a:t>integrēts, uz bērnu centrēts starpinstitūciju sadarbības modelis, proti, Bērnu māja, kas ir vienas pieturas aģentūras (izvietotas visā valstī), kur speciālisti strādā ar bērniem, kas cietuši no vardarbības, vai tiem nodarīts citāda veida kaitējums bērna tiesību pārkāpuma gadījumā.</a:t>
            </a:r>
          </a:p>
          <a:p>
            <a:pPr marL="0" indent="0" algn="just">
              <a:spcBef>
                <a:spcPts val="0"/>
              </a:spcBef>
              <a:buNone/>
            </a:pPr>
            <a:endParaRPr lang="lv-LV" sz="22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76256" y="476672"/>
            <a:ext cx="2011870" cy="1253877"/>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21945503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lv-LV" dirty="0"/>
              <a:t>ES valstu prakse</a:t>
            </a:r>
          </a:p>
        </p:txBody>
      </p:sp>
      <p:sp>
        <p:nvSpPr>
          <p:cNvPr id="3" name="Content Placeholder 2"/>
          <p:cNvSpPr>
            <a:spLocks noGrp="1"/>
          </p:cNvSpPr>
          <p:nvPr>
            <p:ph idx="1"/>
          </p:nvPr>
        </p:nvSpPr>
        <p:spPr>
          <a:xfrm>
            <a:off x="457200" y="1412776"/>
            <a:ext cx="8229600" cy="4713387"/>
          </a:xfrm>
        </p:spPr>
        <p:txBody>
          <a:bodyPr>
            <a:noAutofit/>
          </a:bodyPr>
          <a:lstStyle/>
          <a:p>
            <a:pPr marL="0" indent="0" algn="just">
              <a:spcBef>
                <a:spcPts val="0"/>
              </a:spcBef>
              <a:buNone/>
            </a:pPr>
            <a:endParaRPr lang="lv-LV" sz="2200" b="1" dirty="0"/>
          </a:p>
          <a:p>
            <a:pPr marL="0" indent="0" algn="just">
              <a:spcBef>
                <a:spcPts val="0"/>
              </a:spcBef>
              <a:buNone/>
            </a:pPr>
            <a:endParaRPr lang="lv-LV" sz="2200" b="1" dirty="0"/>
          </a:p>
          <a:p>
            <a:pPr marL="0" indent="0" algn="just">
              <a:spcBef>
                <a:spcPts val="0"/>
              </a:spcBef>
              <a:buNone/>
            </a:pPr>
            <a:r>
              <a:rPr lang="lv-LV" sz="2200" b="1" dirty="0"/>
              <a:t>Īrijā </a:t>
            </a:r>
            <a:r>
              <a:rPr lang="lv-LV" sz="2200" dirty="0"/>
              <a:t>starpinstitūciju sadarbība tiek koordinēta pašvaldībās divos līmeņos - pirmo līmeni veido konsultāciju vai plānošanas mehānisms, kuru formāli var veidot kā valdi, komiteju vai darba grupu, bet otro līmeni veido operatīvās reaģēšanas grupas, kas strādā ar konkrētiem gadījumiem. </a:t>
            </a:r>
          </a:p>
          <a:p>
            <a:pPr marL="0" indent="0" algn="just">
              <a:spcBef>
                <a:spcPts val="0"/>
              </a:spcBef>
              <a:buNone/>
            </a:pPr>
            <a:endParaRPr lang="lv-LV" sz="2200" dirty="0"/>
          </a:p>
          <a:p>
            <a:pPr marL="0" indent="0" algn="just">
              <a:spcBef>
                <a:spcPts val="0"/>
              </a:spcBef>
              <a:buNone/>
            </a:pPr>
            <a:r>
              <a:rPr lang="lv-LV" sz="2200" dirty="0"/>
              <a:t>Sistēma tiek vadīta ar informācijas apmaiņas (tajā skaitā tiešsaistes tīmekļa vietnēs), tālākizglītības un aktuālu vadlīniju starpniecību, kas palīdz nodrošināt vienotu izpratni par kopīgiem mērķiem un uzdevumiem.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04248" y="620689"/>
            <a:ext cx="2019765" cy="1344062"/>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36813671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lv-LV" dirty="0"/>
              <a:t>ES valstu prakse</a:t>
            </a:r>
          </a:p>
        </p:txBody>
      </p:sp>
      <p:sp>
        <p:nvSpPr>
          <p:cNvPr id="3" name="Content Placeholder 2"/>
          <p:cNvSpPr>
            <a:spLocks noGrp="1"/>
          </p:cNvSpPr>
          <p:nvPr>
            <p:ph idx="1"/>
          </p:nvPr>
        </p:nvSpPr>
        <p:spPr>
          <a:xfrm>
            <a:off x="457200" y="1412776"/>
            <a:ext cx="8229600" cy="4713387"/>
          </a:xfrm>
        </p:spPr>
        <p:txBody>
          <a:bodyPr>
            <a:noAutofit/>
          </a:bodyPr>
          <a:lstStyle/>
          <a:p>
            <a:pPr marL="0" indent="0" algn="just">
              <a:spcBef>
                <a:spcPts val="0"/>
              </a:spcBef>
              <a:buNone/>
            </a:pPr>
            <a:endParaRPr lang="lv-LV" sz="2100" b="1" dirty="0"/>
          </a:p>
          <a:p>
            <a:pPr marL="0" indent="0" algn="just">
              <a:spcBef>
                <a:spcPts val="0"/>
              </a:spcBef>
              <a:buNone/>
            </a:pPr>
            <a:endParaRPr lang="lv-LV" sz="2100" b="1" dirty="0"/>
          </a:p>
          <a:p>
            <a:pPr marL="0" indent="0" algn="just">
              <a:spcBef>
                <a:spcPts val="0"/>
              </a:spcBef>
              <a:buNone/>
            </a:pPr>
            <a:r>
              <a:rPr lang="lv-LV" sz="2100" b="1" dirty="0"/>
              <a:t>Nīderlandē </a:t>
            </a:r>
            <a:r>
              <a:rPr lang="lv-LV" sz="2100" dirty="0"/>
              <a:t>sistēma sastāv no dažādiem pakalpojumu līmeņiem: universālajiem, preventīvajiem un specializētajiem. </a:t>
            </a:r>
          </a:p>
          <a:p>
            <a:pPr marL="0" indent="0" algn="just">
              <a:spcBef>
                <a:spcPts val="0"/>
              </a:spcBef>
              <a:buNone/>
            </a:pPr>
            <a:r>
              <a:rPr lang="lv-LV" sz="2100" dirty="0"/>
              <a:t>Pakalpojumu grozs ir centralizēts valsts reģionu centros. Provinču centros un lielajās pilsētās darbojas Jauniešu aprūpes aģentūras, bet vietējo pašvaldību līmenī šo aģentūru nodaļas. </a:t>
            </a:r>
          </a:p>
          <a:p>
            <a:pPr marL="0" indent="0" algn="just">
              <a:spcBef>
                <a:spcPts val="0"/>
              </a:spcBef>
              <a:buNone/>
            </a:pPr>
            <a:r>
              <a:rPr lang="lv-LV" sz="2100" dirty="0"/>
              <a:t>Aprūpes padomdevēju komandas strādā vietējās pašvaldībās, to mērķis ir atbalstīt skolas, palīdzot pedagogiem atpazīt bērnu uzvedības riskus agrīnā posmā, kā arī izvēlēties atbilstošu atbalsta (pakalpojuma) veidu agrīnās vai citas intervences veikšanai. </a:t>
            </a:r>
          </a:p>
          <a:p>
            <a:pPr marL="0" indent="0" algn="just">
              <a:spcBef>
                <a:spcPts val="0"/>
              </a:spcBef>
              <a:buNone/>
            </a:pPr>
            <a:r>
              <a:rPr lang="lv-LV" sz="2100" dirty="0"/>
              <a:t>Speciālisti darbā pielieto integrētas darba metodes, lai strādātu ar vienu ģimeni, pēc viena plāna un ar vienu lietas vadītāju. </a:t>
            </a:r>
          </a:p>
          <a:p>
            <a:pPr marL="0" indent="0" algn="just">
              <a:spcBef>
                <a:spcPts val="0"/>
              </a:spcBef>
              <a:buNone/>
            </a:pPr>
            <a:r>
              <a:rPr lang="lv-LV" sz="2100" dirty="0"/>
              <a:t>Ikdienas starpinstitūciju darbs tiek veidots izglītības iestādēs.</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07616" y="476672"/>
            <a:ext cx="2272384" cy="1512168"/>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24359469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lv-LV" dirty="0"/>
              <a:t>ES valstu prakse</a:t>
            </a:r>
          </a:p>
        </p:txBody>
      </p:sp>
      <p:sp>
        <p:nvSpPr>
          <p:cNvPr id="3" name="Content Placeholder 2"/>
          <p:cNvSpPr>
            <a:spLocks noGrp="1"/>
          </p:cNvSpPr>
          <p:nvPr>
            <p:ph idx="1"/>
          </p:nvPr>
        </p:nvSpPr>
        <p:spPr>
          <a:xfrm>
            <a:off x="457200" y="1412776"/>
            <a:ext cx="8229600" cy="4713387"/>
          </a:xfrm>
        </p:spPr>
        <p:txBody>
          <a:bodyPr>
            <a:noAutofit/>
          </a:bodyPr>
          <a:lstStyle/>
          <a:p>
            <a:pPr marL="0" indent="0" algn="just">
              <a:spcBef>
                <a:spcPts val="0"/>
              </a:spcBef>
              <a:buNone/>
            </a:pPr>
            <a:endParaRPr lang="lv-LV" sz="2100" b="1" dirty="0"/>
          </a:p>
          <a:p>
            <a:pPr marL="0" indent="0" algn="just">
              <a:spcBef>
                <a:spcPts val="0"/>
              </a:spcBef>
              <a:buNone/>
            </a:pPr>
            <a:endParaRPr lang="lv-LV" sz="2100" b="1" dirty="0"/>
          </a:p>
          <a:p>
            <a:pPr marL="0" indent="0" algn="just">
              <a:spcBef>
                <a:spcPts val="0"/>
              </a:spcBef>
              <a:buNone/>
            </a:pPr>
            <a:r>
              <a:rPr lang="lv-LV" sz="2100" b="1" dirty="0"/>
              <a:t>Apvienotā Karaliste</a:t>
            </a:r>
            <a:r>
              <a:rPr lang="lv-LV" sz="2100" dirty="0"/>
              <a:t>: liela loma tiek atvēlēta prakses pētījumiem, uz kuru pamata regulāri tiek izstrādātas metodiskās vadlīnijas starpinstitūciju sadarbības formu vienveidīgai īstenošanai. </a:t>
            </a:r>
          </a:p>
          <a:p>
            <a:pPr marL="0" indent="0" algn="just">
              <a:spcBef>
                <a:spcPts val="0"/>
              </a:spcBef>
              <a:buNone/>
            </a:pPr>
            <a:r>
              <a:rPr lang="lv-LV" sz="2100" dirty="0"/>
              <a:t>Visu bērnu tiesību pārkāpumu preventīvo darbu plāno ap sociālo dienestu, bet starpinstitūciju sadarbības lokālās grupas pastāv, lai sniegtu sociālajam dienestam divu veidu atbalstu: </a:t>
            </a:r>
          </a:p>
          <a:p>
            <a:pPr lvl="1" indent="-342900" algn="just">
              <a:spcBef>
                <a:spcPts val="0"/>
              </a:spcBef>
              <a:buAutoNum type="alphaLcParenR"/>
            </a:pPr>
            <a:r>
              <a:rPr lang="lv-LV" sz="2100" dirty="0"/>
              <a:t>informāciju par bērniem, kuri, iespējams, atrodas sociālā riska situācijās, un </a:t>
            </a:r>
          </a:p>
          <a:p>
            <a:pPr lvl="1" indent="-342900" algn="just">
              <a:spcBef>
                <a:spcPts val="0"/>
              </a:spcBef>
              <a:buAutoNum type="alphaLcParenR"/>
            </a:pPr>
            <a:r>
              <a:rPr lang="lv-LV" sz="2100" dirty="0"/>
              <a:t>bērnu vajadzībām atbilstošus pakalpojumus. </a:t>
            </a:r>
          </a:p>
          <a:p>
            <a:pPr marL="0" indent="0" algn="just">
              <a:spcBef>
                <a:spcPts val="0"/>
              </a:spcBef>
              <a:buNone/>
            </a:pPr>
            <a:r>
              <a:rPr lang="lv-LV" sz="2100" dirty="0"/>
              <a:t>Starpinstitūciju sadarbība tiek organizēta, lai veiktu piecus uzdevumus: risku un vajadzību identificēšanu bērnam un ģimenei; bērnu nāves sociālo iemeslu noskaidrošanas procesā; pakalpojumu nodrošināšanas procesā; informācijas apmaiņas procesā; sarežģītu lēmumu pieņemšanas gadījumos.</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16216" y="581472"/>
            <a:ext cx="2448272" cy="1224136"/>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9207667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lv-LV" dirty="0"/>
              <a:t>ES valstu prakse</a:t>
            </a:r>
          </a:p>
        </p:txBody>
      </p:sp>
      <p:sp>
        <p:nvSpPr>
          <p:cNvPr id="3" name="Content Placeholder 2"/>
          <p:cNvSpPr>
            <a:spLocks noGrp="1"/>
          </p:cNvSpPr>
          <p:nvPr>
            <p:ph idx="1"/>
          </p:nvPr>
        </p:nvSpPr>
        <p:spPr>
          <a:xfrm>
            <a:off x="457200" y="1412776"/>
            <a:ext cx="8229600" cy="4713387"/>
          </a:xfrm>
        </p:spPr>
        <p:txBody>
          <a:bodyPr>
            <a:noAutofit/>
          </a:bodyPr>
          <a:lstStyle/>
          <a:p>
            <a:pPr marL="0" indent="0" algn="just">
              <a:spcBef>
                <a:spcPts val="0"/>
              </a:spcBef>
              <a:buNone/>
            </a:pPr>
            <a:endParaRPr lang="lv-LV" sz="2100" b="1" dirty="0"/>
          </a:p>
          <a:p>
            <a:pPr marL="0" indent="0" algn="just">
              <a:spcBef>
                <a:spcPts val="0"/>
              </a:spcBef>
              <a:buNone/>
            </a:pPr>
            <a:endParaRPr lang="lv-LV" sz="2100" b="1" dirty="0"/>
          </a:p>
          <a:p>
            <a:pPr marL="0" indent="0" algn="just">
              <a:spcBef>
                <a:spcPts val="0"/>
              </a:spcBef>
              <a:buNone/>
            </a:pPr>
            <a:r>
              <a:rPr lang="lv-LV" sz="2100" b="1" dirty="0"/>
              <a:t>Ziemeļīrija</a:t>
            </a:r>
            <a:r>
              <a:rPr lang="lv-LV" sz="2100" dirty="0"/>
              <a:t>: starpinstitūciju sadarbības formas tiek lietotas ne tikai bērnu tiesību aizsardzības procesos sociālajā jomā, bet arī citās bērnu tiesību pārkāpumu prevencijas jomās, tajā skaitā atbildības piemērošanā par likuma pārkāpumiem. </a:t>
            </a:r>
          </a:p>
          <a:p>
            <a:pPr marL="0" indent="0" algn="just">
              <a:spcBef>
                <a:spcPts val="0"/>
              </a:spcBef>
              <a:buNone/>
            </a:pPr>
            <a:endParaRPr lang="lv-LV" sz="2100" dirty="0"/>
          </a:p>
          <a:p>
            <a:pPr marL="0" indent="0" algn="just">
              <a:spcBef>
                <a:spcPts val="0"/>
              </a:spcBef>
              <a:buNone/>
            </a:pPr>
            <a:r>
              <a:rPr lang="lv-LV" sz="2100" dirty="0"/>
              <a:t>Starpinstitūcijas darbības formā tiek pieņemti lēmumi par rīcību bērna izdarītu likumpārkāpumu gadījumos. Sadarbībai starp dažādu jomu profesionāļiem un iestādēm ir liela loma, īstenojot starpinstitucionālo procesu bērnu antisociālas uzvedības lietās - nepilngadīgo konferenci. Šajā konferencē pašmērķis nav piemērot sodu, bet rast risinājumu bērna uzvedības korekcijai.</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88224" y="548680"/>
            <a:ext cx="2400267" cy="144016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384026597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1423</TotalTime>
  <Words>1971</Words>
  <Application>Microsoft Office PowerPoint</Application>
  <PresentationFormat>Slaidrāde ekrānā (4:3)</PresentationFormat>
  <Paragraphs>128</Paragraphs>
  <Slides>24</Slides>
  <Notes>0</Notes>
  <HiddenSlides>0</HiddenSlides>
  <MMClips>0</MMClips>
  <ScaleCrop>false</ScaleCrop>
  <HeadingPairs>
    <vt:vector size="6" baseType="variant">
      <vt:variant>
        <vt:lpstr>Lietotie fonti</vt:lpstr>
      </vt:variant>
      <vt:variant>
        <vt:i4>2</vt:i4>
      </vt:variant>
      <vt:variant>
        <vt:lpstr>Dizains</vt:lpstr>
      </vt:variant>
      <vt:variant>
        <vt:i4>1</vt:i4>
      </vt:variant>
      <vt:variant>
        <vt:lpstr>Slaidu virsraksti</vt:lpstr>
      </vt:variant>
      <vt:variant>
        <vt:i4>24</vt:i4>
      </vt:variant>
    </vt:vector>
  </HeadingPairs>
  <TitlesOfParts>
    <vt:vector size="27" baseType="lpstr">
      <vt:lpstr>Arial</vt:lpstr>
      <vt:lpstr>Calibri</vt:lpstr>
      <vt:lpstr>Clarity</vt:lpstr>
      <vt:lpstr> STARPINSTITŪCIJU SADARBĪBA bērnu tiesību aizsardzībā</vt:lpstr>
      <vt:lpstr>Bērnu tiesību aizsardzības sistēmas ES valstīs</vt:lpstr>
      <vt:lpstr>Atkinsona modeļu klasifikācija</vt:lpstr>
      <vt:lpstr>Bērnu tiesību aizsardzības sistēmas ES valstīs</vt:lpstr>
      <vt:lpstr>ES valstu prakse</vt:lpstr>
      <vt:lpstr>ES valstu prakse</vt:lpstr>
      <vt:lpstr>ES valstu prakse</vt:lpstr>
      <vt:lpstr>ES valstu prakse</vt:lpstr>
      <vt:lpstr>ES valstu prakse</vt:lpstr>
      <vt:lpstr>Bērnu tiesību aizsardzība Latvijā</vt:lpstr>
      <vt:lpstr>Tiesiskais regulējums</vt:lpstr>
      <vt:lpstr>Multidisciplinārais un starpinstitucionālais raksturs</vt:lpstr>
      <vt:lpstr>Multidisciplinārais un starpinstitucionālais raksturs</vt:lpstr>
      <vt:lpstr>Starpinstitūciju sadarbības līmeņi</vt:lpstr>
      <vt:lpstr>Pašvaldības loma</vt:lpstr>
      <vt:lpstr>Starpinstitucionālais modelis</vt:lpstr>
      <vt:lpstr>Starpinstitucionālās sadarbības virsuzdevumi</vt:lpstr>
      <vt:lpstr>Sadarbības grupa</vt:lpstr>
      <vt:lpstr>Sadarbības grupa</vt:lpstr>
      <vt:lpstr>Sadarbības grupas uzdevumi</vt:lpstr>
      <vt:lpstr>Sadarbības grupu modeļi</vt:lpstr>
      <vt:lpstr>Sadarbības grupu modeļi</vt:lpstr>
      <vt:lpstr>Sadarbības grupu modeļi</vt:lpstr>
      <vt:lpstr>Paldies  par līdzdalību un veltīto uzmanību!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Gatis</dc:creator>
  <cp:lastModifiedBy>Ilona Kronberga</cp:lastModifiedBy>
  <cp:revision>39</cp:revision>
  <dcterms:created xsi:type="dcterms:W3CDTF">2019-09-10T07:18:41Z</dcterms:created>
  <dcterms:modified xsi:type="dcterms:W3CDTF">2022-09-15T12:19:33Z</dcterms:modified>
</cp:coreProperties>
</file>