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44_0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34" r:id="rId3"/>
    <p:sldId id="332" r:id="rId4"/>
    <p:sldId id="319" r:id="rId5"/>
    <p:sldId id="324" r:id="rId6"/>
    <p:sldId id="331" r:id="rId7"/>
    <p:sldId id="327" r:id="rId8"/>
    <p:sldId id="335" r:id="rId9"/>
    <p:sldId id="337" r:id="rId10"/>
    <p:sldId id="338" r:id="rId11"/>
    <p:sldId id="321" r:id="rId12"/>
    <p:sldId id="336" r:id="rId13"/>
    <p:sldId id="312" r:id="rId14"/>
  </p:sldIdLst>
  <p:sldSz cx="9144000" cy="6858000" type="screen4x3"/>
  <p:notesSz cx="6735763" cy="9866313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6EA464-6092-8080-4978-DE573CB55348}" name="Janis Pavulens" initials="JP" userId="c006029894c3ad87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ita Skarnele" initials="" lastIdx="1" clrIdx="0"/>
  <p:cmAuthor id="2" name="Inga Gūlbe" initials="" lastIdx="6" clrIdx="1"/>
  <p:cmAuthor id="3" name="Janis Pavulens" initials="" lastIdx="2" clrIdx="2"/>
  <p:cmAuthor id="4" name="Inga Gulbe" initials="IG" lastIdx="3" clrIdx="3">
    <p:extLst>
      <p:ext uri="{19B8F6BF-5375-455C-9EA6-DF929625EA0E}">
        <p15:presenceInfo xmlns:p15="http://schemas.microsoft.com/office/powerpoint/2012/main" userId="S-1-5-21-738795142-1242532775-405837587-46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5"/>
    <p:restoredTop sz="94633"/>
  </p:normalViewPr>
  <p:slideViewPr>
    <p:cSldViewPr snapToGrid="0" snapToObjects="1">
      <p:cViewPr varScale="1">
        <p:scale>
          <a:sx n="87" d="100"/>
          <a:sy n="87" d="100"/>
        </p:scale>
        <p:origin x="121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modernComment_144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1CC354E-8E2E-4EC3-A9BB-183831A8FE61}" authorId="{F16EA464-6092-8080-4978-DE573CB55348}" created="2023-05-15T09:41:20.939">
    <pc:sldMkLst xmlns:pc="http://schemas.microsoft.com/office/powerpoint/2013/main/command">
      <pc:docMk/>
      <pc:sldMk cId="0" sldId="324"/>
    </pc:sldMkLst>
    <p188:txBody>
      <a:bodyPr/>
      <a:lstStyle/>
      <a:p>
        <a:r>
          <a:rPr lang="lv-LV"/>
          <a:t>Kola loģika - ai kola teikumos nelieto lielos sākumburtus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72FC4E-4910-AA8F-CA88-17E162EF2B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E724E4-290B-05D6-66CC-05EE97F4F0F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07BF6B0-9CB8-48C4-BFC6-CFF1ABA19CD9}" type="datetimeFigureOut">
              <a:rPr lang="lv-LV" altLang="lv-LV"/>
              <a:pPr>
                <a:defRPr/>
              </a:pPr>
              <a:t>17.05.2023</a:t>
            </a:fld>
            <a:endParaRPr lang="lv-LV" altLang="lv-LV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3D17DA6-7C1B-23DC-9429-823C626EF7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E570679-6F2B-6F50-0A9C-A6AC30B59A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lv-LV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A61981-D8FA-C3C5-1D5F-AB0D3A0B1DE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02645-26F7-D044-19E7-06C8E813EC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1F0F6F3-0EB9-45F8-B5B8-2CFCFEE9916D}" type="slidenum">
              <a:rPr lang="lv-LV" altLang="lv-LV"/>
              <a:pPr>
                <a:defRPr/>
              </a:pPr>
              <a:t>‹#›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747587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D471535E-3306-0AD1-87E8-99FB3BC8E51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E20F0B9A-48B8-0A5A-4DC3-FA16F198600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DC553A0A-226D-4554-0BAD-7B338F9A13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93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93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93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93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295B61A-FA7A-488C-8A0B-FCEE7B950715}" type="slidenum">
              <a:rPr lang="lv-LV" altLang="lv-LV" smtClean="0"/>
              <a:pPr>
                <a:spcBef>
                  <a:spcPct val="0"/>
                </a:spcBef>
              </a:pPr>
              <a:t>1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812635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0F6F3-0EB9-45F8-B5B8-2CFCFEE9916D}" type="slidenum">
              <a:rPr lang="lv-LV" altLang="lv-LV" smtClean="0"/>
              <a:pPr>
                <a:defRPr/>
              </a:pPr>
              <a:t>6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394676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0F6F3-0EB9-45F8-B5B8-2CFCFEE9916D}" type="slidenum">
              <a:rPr lang="lv-LV" altLang="lv-LV" smtClean="0"/>
              <a:pPr>
                <a:defRPr/>
              </a:pPr>
              <a:t>7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737842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0F6F3-0EB9-45F8-B5B8-2CFCFEE9916D}" type="slidenum">
              <a:rPr lang="lv-LV" altLang="lv-LV" smtClean="0"/>
              <a:pPr>
                <a:defRPr/>
              </a:pPr>
              <a:t>10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1263263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0F6F3-0EB9-45F8-B5B8-2CFCFEE9916D}" type="slidenum">
              <a:rPr lang="lv-LV" altLang="lv-LV" smtClean="0"/>
              <a:pPr>
                <a:defRPr/>
              </a:pPr>
              <a:t>11</a:t>
            </a:fld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820212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A5DB614A-2206-5DE9-4526-DA31183882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80BF7519-A252-68B9-D2AA-0D9D4C5608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96A3FB-C964-4769-1B01-24608E3B299F}"/>
              </a:ext>
            </a:extLst>
          </p:cNvPr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32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F56E1784-B5E7-287A-7A2B-E7A431A9EE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20212916-D0FF-B473-1155-C3811F2FDA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82B1B1C-D2FE-48DF-BD00-E3897AAF06AE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36031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63FAD07A-507F-3EAC-820E-81C5257F9D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D9AEE08C-49C5-26DD-1149-F5532CF9F6C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05D729C-92B2-4D68-9911-53A17AD330DA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176657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874220-5FC5-5669-0802-3CA5CF2377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CC4525CC-6A16-8396-C833-AF9B712F35C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8E3E6677-D76F-4B7D-BB88-BBA35DF3245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0745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>
            <a:extLst>
              <a:ext uri="{FF2B5EF4-FFF2-40B4-BE49-F238E27FC236}">
                <a16:creationId xmlns:a16="http://schemas.microsoft.com/office/drawing/2014/main" id="{D476510A-6F3D-4D89-3D7E-F9149A16D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2">
            <a:extLst>
              <a:ext uri="{FF2B5EF4-FFF2-40B4-BE49-F238E27FC236}">
                <a16:creationId xmlns:a16="http://schemas.microsoft.com/office/drawing/2014/main" id="{56EA8469-77E7-BD25-98D4-41BEAE3106E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AC5F406-B8A9-411A-AF51-B74F91D39E3F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53613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69FF8329-C924-3406-2A6E-5529474D62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21EEE460-734E-7562-D528-A3F655C004C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9B0886DB-8BDD-46BF-B87E-CAA85CC6B15F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86506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958F2923-C563-C4E0-6888-7690F61D8D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687AD602-5C36-6525-4D8C-9EC064B800E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CD572419-8DFA-4E82-B4ED-0EF9289D960B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23663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96B82F2-19BF-9C3C-C836-97D3B5284B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503ACF98-D259-9F33-85C0-5783EC89E04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AA9BABC0-E3DF-4AA7-92D3-73EF2B5E6883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2373734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0F768C3A-F79C-10C8-040F-ED64ED1F98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02BA6C6A-E609-E0A8-BF14-4F326D5585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047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62AE5B8-DB90-1176-54D3-6EF0279ECD3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C5CBBAA-C014-07FA-4BDB-35B762E25D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text styles</a:t>
            </a:r>
          </a:p>
          <a:p>
            <a:pPr lvl="1"/>
            <a:r>
              <a:rPr lang="en-US" altLang="lv-LV"/>
              <a:t>Second level</a:t>
            </a:r>
          </a:p>
          <a:p>
            <a:pPr lvl="2"/>
            <a:r>
              <a:rPr lang="en-US" altLang="lv-LV"/>
              <a:t>Third level</a:t>
            </a:r>
          </a:p>
          <a:p>
            <a:pPr lvl="3"/>
            <a:r>
              <a:rPr lang="en-US" altLang="lv-LV"/>
              <a:t>Fourth level</a:t>
            </a:r>
          </a:p>
          <a:p>
            <a:pPr lvl="4"/>
            <a:r>
              <a:rPr lang="en-US" altLang="lv-LV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CEB05-9BBB-9E52-6494-48CA18F83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0E2475E-CC3A-4276-B89F-E3FE5DD287AA}" type="datetime1">
              <a:rPr lang="en-US" altLang="lv-LV"/>
              <a:pPr>
                <a:defRPr/>
              </a:pPr>
              <a:t>5/17/2023</a:t>
            </a:fld>
            <a:endParaRPr lang="en-US" alt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D6934-7A01-88B6-4B3A-AACDD5FA5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6DB64-6A70-9553-736C-699EF3B38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441A766-DD4E-4CEE-B028-28B810ED3AE9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</p:sldLayoutIdLst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  <a:ea typeface="MS PGothic" pitchFamily="34" charset="-128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  <a:ea typeface="MS PGothic" pitchFamily="34" charset="-128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  <a:ea typeface="MS PGothic" pitchFamily="34" charset="-128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  <a:ea typeface="MS PGothic" pitchFamily="34" charset="-128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erresilience.lu.lv/materiali/par-programm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44_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>
            <a:extLst>
              <a:ext uri="{FF2B5EF4-FFF2-40B4-BE49-F238E27FC236}">
                <a16:creationId xmlns:a16="http://schemas.microsoft.com/office/drawing/2014/main" id="{9270D518-1B98-C9B5-C545-855B3430F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46" b="29376"/>
          <a:stretch>
            <a:fillRect/>
          </a:stretch>
        </p:blipFill>
        <p:spPr bwMode="auto">
          <a:xfrm>
            <a:off x="2873375" y="5673725"/>
            <a:ext cx="350361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itle 1">
            <a:extLst>
              <a:ext uri="{FF2B5EF4-FFF2-40B4-BE49-F238E27FC236}">
                <a16:creationId xmlns:a16="http://schemas.microsoft.com/office/drawing/2014/main" id="{C186DD21-C7D3-5D72-D402-966A7A74D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25" y="3074988"/>
            <a:ext cx="8637588" cy="1947862"/>
          </a:xfrm>
        </p:spPr>
        <p:txBody>
          <a:bodyPr>
            <a:normAutofit fontScale="90000"/>
          </a:bodyPr>
          <a:lstStyle/>
          <a:p>
            <a:r>
              <a:rPr lang="lv-LV" altLang="lv-LV" b="0" dirty="0">
                <a:ea typeface="MS PGothic" panose="020B0600070205080204" pitchFamily="34" charset="-128"/>
              </a:rPr>
              <a:t>Sadarbības stiprināšana bērna uzvedības grūtību pārvarēšanai</a:t>
            </a:r>
            <a:br>
              <a:rPr lang="lv-LV" altLang="lv-LV" b="0" dirty="0">
                <a:ea typeface="MS PGothic" panose="020B0600070205080204" pitchFamily="34" charset="-128"/>
              </a:rPr>
            </a:br>
            <a:br>
              <a:rPr lang="lv-LV" altLang="lv-LV" b="0" dirty="0">
                <a:ea typeface="MS PGothic" panose="020B0600070205080204" pitchFamily="34" charset="-128"/>
              </a:rPr>
            </a:br>
            <a:r>
              <a:rPr lang="lv-LV" altLang="lv-LV" sz="2000" b="0" dirty="0">
                <a:ea typeface="MS PGothic" panose="020B0600070205080204" pitchFamily="34" charset="-128"/>
              </a:rPr>
              <a:t>Lāsma Lagzdiņa</a:t>
            </a:r>
            <a:br>
              <a:rPr lang="lv-LV" altLang="lv-LV" sz="2000" b="0" dirty="0">
                <a:ea typeface="MS PGothic" panose="020B0600070205080204" pitchFamily="34" charset="-128"/>
              </a:rPr>
            </a:br>
            <a:r>
              <a:rPr lang="lv-LV" altLang="lv-LV" sz="2000" b="0" dirty="0">
                <a:ea typeface="MS PGothic" panose="020B0600070205080204" pitchFamily="34" charset="-128"/>
              </a:rPr>
              <a:t>VBTAI Konsultatīvās nodaļas psihologs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2154D-3C9F-D546-94C0-0D86A808C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Veiksmīga sadarbība – ieguldījums mūsu bērnu nākotnē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90D5D9-8B4D-9B44-9984-30E367E22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684334"/>
            <a:ext cx="7675179" cy="4373573"/>
          </a:xfrm>
        </p:spPr>
        <p:txBody>
          <a:bodyPr/>
          <a:lstStyle/>
          <a:p>
            <a:pPr algn="just"/>
            <a:r>
              <a:rPr lang="lv-LV" dirty="0"/>
              <a:t>Bērna uzvedības grūtības ir signāls pieaugušajiem, ka: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bērns netiek galā ar kādām noteiktām situācijām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bērnam apkārtējā vide rada daudz satraukumus un bailes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bērns nespēj uzvesties citādi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nesniedzot atbalstu visās vidēs, bērns visdrīzāk nespēs uzvesties vēlami un uzvedības grūtības pastiprināsies</a:t>
            </a:r>
          </a:p>
          <a:p>
            <a:endParaRPr lang="lv-LV" dirty="0"/>
          </a:p>
          <a:p>
            <a:pPr algn="ctr"/>
            <a:r>
              <a:rPr lang="lv-LV" dirty="0"/>
              <a:t>Nepaliksim vienaldzīgi, laikus sniegts atbalsts ir ieguldījums bērnu un mūsu kopējā labsajūtā!</a:t>
            </a:r>
          </a:p>
          <a:p>
            <a:endParaRPr lang="lv-LV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08FB52-DE45-CB44-91EE-1A662635CF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D224F6-ED13-1C47-8588-D20A992EE4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6E628C-543A-7D4F-AA9C-3C9257AD421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10</a:t>
            </a:fld>
            <a:endParaRPr lang="en-US" altLang="lv-LV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9BFFB6-3D01-26BA-308A-780FCFD8E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556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D9A9077F-FACA-018F-EE06-7422C012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38"/>
          </a:xfrm>
        </p:spPr>
        <p:txBody>
          <a:bodyPr/>
          <a:lstStyle/>
          <a:p>
            <a:r>
              <a:rPr lang="lv-LV" dirty="0"/>
              <a:t>Atbalsta iespēja pedagogiem</a:t>
            </a:r>
            <a:endParaRPr lang="ru-RU" dirty="0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2CD3425F-A1A2-A14F-87FC-52A5264C2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91" y="1382537"/>
            <a:ext cx="8085909" cy="4373573"/>
          </a:xfrm>
        </p:spPr>
        <p:txBody>
          <a:bodyPr>
            <a:normAutofit fontScale="92500" lnSpcReduction="10000"/>
          </a:bodyPr>
          <a:lstStyle/>
          <a:p>
            <a:endParaRPr lang="lv-L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Jūs neesiet vieni – Ja ir grūtības, tad ziniet, ka variet lūgt palīdzību saviem kolēģiem;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Izmantojiet iespēju apmeklēt regulāras </a:t>
            </a:r>
            <a:r>
              <a:rPr lang="lv-LV" dirty="0" err="1"/>
              <a:t>supervīzijas</a:t>
            </a:r>
            <a:r>
              <a:rPr lang="lv-LV" dirty="0"/>
              <a:t> vai </a:t>
            </a:r>
            <a:r>
              <a:rPr lang="lv-LV" dirty="0" err="1"/>
              <a:t>kovīzijas</a:t>
            </a:r>
            <a:r>
              <a:rPr lang="lv-LV" dirty="0"/>
              <a:t>, ja tās tiek piedāvātas;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Bērnu un pusaudžu uzticības tālrunis 116111 – var vērsties arī izglītības iestāžu pedagogi;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>
                <a:hlinkClick r:id="rId3"/>
              </a:rPr>
              <a:t>https://www.teacherresilience.lu.lv/materiali/par-programmu/</a:t>
            </a:r>
            <a:r>
              <a:rPr lang="lv-LV" dirty="0"/>
              <a:t> - ietver praktiskus pašpalīdzības metodes skolotāju </a:t>
            </a:r>
            <a:r>
              <a:rPr lang="lv-LV" dirty="0" err="1"/>
              <a:t>psihoemocionālās</a:t>
            </a:r>
            <a:r>
              <a:rPr lang="lv-LV" dirty="0"/>
              <a:t> labsajūtas veicināšanai (</a:t>
            </a:r>
            <a:r>
              <a:rPr lang="lv-LV" dirty="0" err="1"/>
              <a:t>apzinātības</a:t>
            </a:r>
            <a:r>
              <a:rPr lang="lv-LV" dirty="0"/>
              <a:t> vingrinājumi, stresa vadības vingrinājumi, </a:t>
            </a:r>
            <a:r>
              <a:rPr lang="lv-LV" dirty="0" err="1"/>
              <a:t>e</a:t>
            </a:r>
            <a:r>
              <a:rPr lang="lv-LV" dirty="0"/>
              <a:t>-grāmata «Skolotāja </a:t>
            </a:r>
            <a:r>
              <a:rPr lang="lv-LV" dirty="0" err="1"/>
              <a:t>dzīvesspēks</a:t>
            </a:r>
            <a:r>
              <a:rPr lang="lv-LV" dirty="0"/>
              <a:t>»);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Nepieciešama regulāra savu resursu atjaunošanas sistēma (piemēram, veltiet laiku saviem vaļaspriekiem un interesēm).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A0E0545-C0B1-B95A-531F-80DF5CB14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2028BBEB-2430-E048-59B8-33B68268F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DA212E00-CDF2-70C1-07B0-42C663593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773227"/>
            <a:ext cx="6096000" cy="4373573"/>
          </a:xfrm>
        </p:spPr>
        <p:txBody>
          <a:bodyPr/>
          <a:lstStyle/>
          <a:p>
            <a:pPr algn="ctr"/>
            <a:endParaRPr lang="lv-LV" dirty="0"/>
          </a:p>
          <a:p>
            <a:pPr algn="ctr"/>
            <a:endParaRPr lang="lv-LV" dirty="0"/>
          </a:p>
          <a:p>
            <a:pPr algn="ctr"/>
            <a:endParaRPr lang="lv-LV" dirty="0"/>
          </a:p>
          <a:p>
            <a:pPr algn="ctr"/>
            <a:endParaRPr lang="lv-LV" dirty="0"/>
          </a:p>
          <a:p>
            <a:pPr algn="ctr"/>
            <a:r>
              <a:rPr lang="lv-LV" dirty="0"/>
              <a:t>«Dalīta bēda ir pusbēda, dalīti prieki – dubulti prieki»</a:t>
            </a:r>
            <a:endParaRPr lang="en-GB" dirty="0"/>
          </a:p>
        </p:txBody>
      </p:sp>
      <p:sp>
        <p:nvSpPr>
          <p:cNvPr id="4" name="Teksta vietturis 3">
            <a:extLst>
              <a:ext uri="{FF2B5EF4-FFF2-40B4-BE49-F238E27FC236}">
                <a16:creationId xmlns:a16="http://schemas.microsoft.com/office/drawing/2014/main" id="{A0D2F59C-5C19-DA5D-AB34-D9975DCBF8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ksta vietturis 4">
            <a:extLst>
              <a:ext uri="{FF2B5EF4-FFF2-40B4-BE49-F238E27FC236}">
                <a16:creationId xmlns:a16="http://schemas.microsoft.com/office/drawing/2014/main" id="{BD3633CD-F380-96BB-29DB-B88379E437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aida numura vietturis 5">
            <a:extLst>
              <a:ext uri="{FF2B5EF4-FFF2-40B4-BE49-F238E27FC236}">
                <a16:creationId xmlns:a16="http://schemas.microsoft.com/office/drawing/2014/main" id="{4C9B2E25-58DD-E7A4-9989-5EE799A5A0C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12</a:t>
            </a:fld>
            <a:endParaRPr lang="en-US" altLang="lv-LV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7523263F-BAF2-A8D3-8F08-069315267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14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atura vietturis 2">
            <a:extLst>
              <a:ext uri="{FF2B5EF4-FFF2-40B4-BE49-F238E27FC236}">
                <a16:creationId xmlns:a16="http://schemas.microsoft.com/office/drawing/2014/main" id="{BDD6428C-61E2-6637-6153-241F7D1DF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725" y="1656806"/>
            <a:ext cx="7467600" cy="4373563"/>
          </a:xfrm>
        </p:spPr>
        <p:txBody>
          <a:bodyPr/>
          <a:lstStyle/>
          <a:p>
            <a:pPr marL="939800" lvl="2" indent="0" algn="ctr">
              <a:buFont typeface="Arial" panose="020B0604020202020204" pitchFamily="34" charset="0"/>
              <a:buNone/>
            </a:pPr>
            <a:endParaRPr lang="lv-LV" altLang="lv-LV" sz="4800" b="1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9800" lvl="2" indent="0" algn="ctr">
              <a:buFont typeface="Arial" panose="020B0604020202020204" pitchFamily="34" charset="0"/>
              <a:buNone/>
            </a:pPr>
            <a:r>
              <a:rPr lang="lv-LV" altLang="lv-LV" sz="4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Paldies par uzmanību!</a:t>
            </a:r>
            <a:endParaRPr lang="en-US" altLang="lv-LV" sz="4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558" name="Slaida numura vietturis 5">
            <a:extLst>
              <a:ext uri="{FF2B5EF4-FFF2-40B4-BE49-F238E27FC236}">
                <a16:creationId xmlns:a16="http://schemas.microsoft.com/office/drawing/2014/main" id="{981BB1B7-4593-AAAD-AD25-AC09FC82F9C4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8249265" y="6324600"/>
            <a:ext cx="589935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9A8563A-3F73-4CBF-9769-44192DBE5863}" type="slidenum">
              <a:rPr lang="en-US" altLang="lv-LV" smtClean="0"/>
              <a:pPr/>
              <a:t>13</a:t>
            </a:fld>
            <a:endParaRPr lang="en-US" altLang="lv-LV" dirty="0"/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A59C567F-47A4-F44A-4D38-355BFF054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Konsultatīvā nodaļa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97" y="1752600"/>
            <a:ext cx="8181703" cy="4373573"/>
          </a:xfrm>
        </p:spPr>
        <p:txBody>
          <a:bodyPr>
            <a:normAutofit/>
          </a:bodyPr>
          <a:lstStyle/>
          <a:p>
            <a:r>
              <a:rPr lang="lv-LV" dirty="0"/>
              <a:t>Konsultē bērnus ar uzvedības traucējumiem un saskarsmes grūtībām kopš 2016.gada novembra. </a:t>
            </a:r>
          </a:p>
          <a:p>
            <a:r>
              <a:rPr lang="lv-LV" dirty="0"/>
              <a:t>Konsultatīvās nodaļas speciālistu komanda:</a:t>
            </a:r>
          </a:p>
          <a:p>
            <a:pPr marL="342900" indent="-342900">
              <a:buFontTx/>
              <a:buChar char="-"/>
            </a:pPr>
            <a:r>
              <a:rPr lang="lv-LV" dirty="0"/>
              <a:t>psihologs</a:t>
            </a:r>
          </a:p>
          <a:p>
            <a:pPr marL="342900" indent="-342900">
              <a:buFontTx/>
              <a:buChar char="-"/>
            </a:pPr>
            <a:r>
              <a:rPr lang="lv-LV" dirty="0"/>
              <a:t>sociālais darbinieks</a:t>
            </a:r>
          </a:p>
          <a:p>
            <a:pPr marL="342900" indent="-342900">
              <a:buFontTx/>
              <a:buChar char="-"/>
            </a:pPr>
            <a:r>
              <a:rPr lang="lv-LV" dirty="0"/>
              <a:t>speciālais pedagogs</a:t>
            </a:r>
          </a:p>
          <a:p>
            <a:pPr marL="342900" indent="-342900">
              <a:buFontTx/>
              <a:buChar char="-"/>
            </a:pPr>
            <a:r>
              <a:rPr lang="lv-LV" dirty="0"/>
              <a:t>p</a:t>
            </a:r>
            <a:r>
              <a:rPr lang="lv-LV"/>
              <a:t>sihoterapijas </a:t>
            </a:r>
            <a:r>
              <a:rPr lang="lv-LV" dirty="0"/>
              <a:t>speciālists</a:t>
            </a:r>
          </a:p>
          <a:p>
            <a:pPr marL="342900" indent="-342900">
              <a:buFontTx/>
              <a:buChar char="-"/>
            </a:pPr>
            <a:r>
              <a:rPr lang="lv-LV" dirty="0"/>
              <a:t>atkarību profilakses speciālists</a:t>
            </a:r>
          </a:p>
          <a:p>
            <a:pPr marL="342900" indent="-342900">
              <a:buFontTx/>
              <a:buChar char="-"/>
            </a:pPr>
            <a:r>
              <a:rPr lang="lv-LV" dirty="0"/>
              <a:t>psihiatrs</a:t>
            </a:r>
          </a:p>
          <a:p>
            <a:r>
              <a:rPr lang="lv-LV" dirty="0"/>
              <a:t>Izstrādātas atbalsta programmas - </a:t>
            </a:r>
            <a:r>
              <a:rPr lang="lv-LV" b="1" dirty="0"/>
              <a:t>1674</a:t>
            </a:r>
            <a:r>
              <a:rPr lang="lv-LV" dirty="0"/>
              <a:t> bērniem un pusaudžiem, kā arī sagatavotas rekomendācijas vecākiem, likumiskajiem pārstāvjiem un speciālistiem – </a:t>
            </a:r>
            <a:r>
              <a:rPr lang="lv-LV" b="1" dirty="0"/>
              <a:t>3775.</a:t>
            </a:r>
          </a:p>
          <a:p>
            <a:endParaRPr lang="lv-LV" dirty="0"/>
          </a:p>
          <a:p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2</a:t>
            </a:fld>
            <a:endParaRPr lang="en-US" alt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C8FBF2-34A3-50F4-A1CB-84FE0A27A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64DD0F-4FEE-5841-96D3-7AFC13BF3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5F58EB-3F70-BE47-BEEF-6E1FA9EC2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KN piedāvātie pakalpojumi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6B9AFA-B941-E647-B422-C4C5476EA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" y="1762711"/>
            <a:ext cx="7593874" cy="43735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Individuālās ģimeņu konsultācijas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Konsultācijas institūciju speciālistiem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Atbalsta sniegšana izglītības iestāžu speciālistiem darbā ar skolēniem (gan individuāli, gan grupā)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5181027-6596-F14F-A4AF-367F137739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63538-BE92-2342-A008-054FB65383F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3</a:t>
            </a:fld>
            <a:endParaRPr lang="en-US" altLang="lv-LV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56E95136-45E3-D13C-5BCF-B2E83BD19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08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DACB0654-DED6-AB30-117F-5725B82B5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38"/>
          </a:xfrm>
        </p:spPr>
        <p:txBody>
          <a:bodyPr>
            <a:normAutofit fontScale="90000"/>
          </a:bodyPr>
          <a:lstStyle/>
          <a:p>
            <a:pPr algn="ctr"/>
            <a:r>
              <a:rPr lang="lv-LV" altLang="lv-LV" dirty="0">
                <a:solidFill>
                  <a:srgbClr val="000000"/>
                </a:solidFill>
                <a:ea typeface="MS PGothic" panose="020B0600070205080204" pitchFamily="34" charset="-128"/>
              </a:rPr>
              <a:t>Jaunās metodikas izstrādāšana, ieviešana, izvērtēšana un nepilnību novēršana</a:t>
            </a:r>
            <a:endParaRPr lang="lv-LV" altLang="lv-LV" dirty="0">
              <a:ea typeface="MS PGothic" panose="020B0600070205080204" pitchFamily="34" charset="-128"/>
            </a:endParaRPr>
          </a:p>
        </p:txBody>
      </p:sp>
      <p:sp>
        <p:nvSpPr>
          <p:cNvPr id="20486" name="Slide Number Placeholder 5">
            <a:extLst>
              <a:ext uri="{FF2B5EF4-FFF2-40B4-BE49-F238E27FC236}">
                <a16:creationId xmlns:a16="http://schemas.microsoft.com/office/drawing/2014/main" id="{5A72944B-77BB-337C-E2AE-FC89E2465551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C409BD6-EEDF-42BB-8F62-FD45D095549D}" type="slidenum">
              <a:rPr lang="en-US" altLang="lv-LV" smtClean="0"/>
              <a:pPr/>
              <a:t>4</a:t>
            </a:fld>
            <a:endParaRPr lang="en-US" altLang="lv-LV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0778574A-3DB1-624D-95A8-772EB5419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314" y="1752600"/>
            <a:ext cx="7859486" cy="4373573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Izvērtēšanas stadija, grūtību apkopošana, attālinātās mācības, bērnu dažādu veidu grūtību pastiprināšanās, pedagogu profesionālā izdegšana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KN speciālistu darbs pie jaunās metodikas izstrādes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Uzsākta sadarbība ar izglītības iestādēm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Kopumā konsultēti </a:t>
            </a:r>
            <a:r>
              <a:rPr lang="lv-LV" b="1" dirty="0"/>
              <a:t>447</a:t>
            </a:r>
            <a:r>
              <a:rPr lang="lv-LV" dirty="0"/>
              <a:t> bērni vecumā no 3-17.g.v.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C2552BE-FE79-C762-AC6B-9EED73D10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67F0E874-FA8D-E226-E46D-AEA114AB1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38"/>
          </a:xfrm>
        </p:spPr>
        <p:txBody>
          <a:bodyPr/>
          <a:lstStyle/>
          <a:p>
            <a:pPr algn="ctr"/>
            <a:r>
              <a:rPr lang="lv-LV" altLang="lv-LV" dirty="0">
                <a:ea typeface="MS PGothic" panose="020B0600070205080204" pitchFamily="34" charset="-128"/>
              </a:rPr>
              <a:t>Ieguvumi</a:t>
            </a:r>
          </a:p>
        </p:txBody>
      </p:sp>
      <p:sp>
        <p:nvSpPr>
          <p:cNvPr id="22534" name="Slide Number Placeholder 5">
            <a:extLst>
              <a:ext uri="{FF2B5EF4-FFF2-40B4-BE49-F238E27FC236}">
                <a16:creationId xmlns:a16="http://schemas.microsoft.com/office/drawing/2014/main" id="{C0940830-A109-50D1-10BC-99AAA99B303D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B8E8967-CDD6-46EF-9F2B-A7F8E29F36CD}" type="slidenum">
              <a:rPr lang="en-US" altLang="lv-LV" smtClean="0"/>
              <a:pPr/>
              <a:t>5</a:t>
            </a:fld>
            <a:endParaRPr lang="en-US" altLang="lv-LV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3D0439F9-58C0-1140-AFF4-ADE1C0EE1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560" y="1752600"/>
            <a:ext cx="8016240" cy="4373573"/>
          </a:xfrm>
        </p:spPr>
        <p:txBody>
          <a:bodyPr/>
          <a:lstStyle/>
          <a:p>
            <a:pPr algn="just"/>
            <a:r>
              <a:rPr lang="lv-LV" dirty="0"/>
              <a:t>Mūsu izstrādātā metodika līdz šim ir sniegusi daudz praktiskus ieguvumus pedagogiem un atbalsta komandai darbā individuāli ar bērnu un klašu kolektīviem: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paplašinās pedagogu skatījums uz bērnu grūtībām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šo instrumentu izmanto visi izglītības iestādes pedagogi darbā ar skolēnu vai klasi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izvērtēšanas posmā tiek stiprinātas pedagogu profesionālās prasmes – paskatīties uz visiem bērniem ne tikai tiem kuriem ir </a:t>
            </a:r>
            <a:r>
              <a:rPr lang="lv-LV" dirty="0" err="1"/>
              <a:t>eksternalizētās</a:t>
            </a:r>
            <a:r>
              <a:rPr lang="lv-LV" dirty="0"/>
              <a:t> uzvedības izpausmes, bet tiem, kuriem ir internalizētās uzvedības izpausmes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iespējams laicīgi uzsākt sadarbību ar bērna vecākiem, sociālo dienestu, atsevišķos gadījumos bāriņtiesu.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A0A1FB2F-8E5E-7D1C-E58D-BF53B751A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74297-4672-E046-BA88-93F23E4CA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K</a:t>
            </a:r>
            <a:r>
              <a:rPr lang="lv-LV" dirty="0" err="1"/>
              <a:t>onsultatīvās</a:t>
            </a:r>
            <a:r>
              <a:rPr lang="lv-LV" dirty="0"/>
              <a:t> nodaļas</a:t>
            </a:r>
            <a:r>
              <a:rPr lang="en-US" dirty="0"/>
              <a:t> </a:t>
            </a:r>
            <a:r>
              <a:rPr lang="en-US" dirty="0" err="1"/>
              <a:t>speciālistu</a:t>
            </a:r>
            <a:r>
              <a:rPr lang="en-US" dirty="0"/>
              <a:t> </a:t>
            </a:r>
            <a:r>
              <a:rPr lang="lv-LV" dirty="0"/>
              <a:t>secinājumi</a:t>
            </a:r>
            <a:r>
              <a:rPr lang="en-US" dirty="0"/>
              <a:t> </a:t>
            </a:r>
            <a:r>
              <a:rPr lang="en-US" dirty="0" err="1"/>
              <a:t>veiksmīgai</a:t>
            </a:r>
            <a:r>
              <a:rPr lang="en-US" dirty="0"/>
              <a:t> </a:t>
            </a:r>
            <a:r>
              <a:rPr lang="en-US" dirty="0" err="1"/>
              <a:t>sadarbībai</a:t>
            </a:r>
            <a:r>
              <a:rPr lang="en-US" dirty="0"/>
              <a:t> </a:t>
            </a:r>
            <a:r>
              <a:rPr lang="lv-LV" dirty="0"/>
              <a:t>ar ģimenēm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85C3A5-3616-7D41-8305-995B28342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763110"/>
            <a:ext cx="8717279" cy="437357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Sadarbība ietver prasmi klausīties, jautāt un runāt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dirty="0"/>
              <a:t>Sadarbību veicina speciālistu:</a:t>
            </a:r>
          </a:p>
          <a:p>
            <a:pPr algn="just"/>
            <a:r>
              <a:rPr lang="lv-LV" dirty="0"/>
              <a:t>	- empātiska komunikācija ar ģimeni</a:t>
            </a:r>
          </a:p>
          <a:p>
            <a:pPr algn="just"/>
            <a:r>
              <a:rPr lang="lv-LV" dirty="0"/>
              <a:t>	- atklāta </a:t>
            </a:r>
            <a:r>
              <a:rPr lang="lv-LV" dirty="0" err="1"/>
              <a:t>problēmsituāciju</a:t>
            </a:r>
            <a:r>
              <a:rPr lang="lv-LV" dirty="0"/>
              <a:t> pārrunāšana</a:t>
            </a:r>
          </a:p>
          <a:p>
            <a:pPr algn="just"/>
            <a:r>
              <a:rPr lang="lv-LV" dirty="0"/>
              <a:t>	- gatavība vecāku pretestībai</a:t>
            </a:r>
          </a:p>
          <a:p>
            <a:pPr algn="just"/>
            <a:r>
              <a:rPr lang="lv-LV" dirty="0"/>
              <a:t>	- spēja piedāvāt resursus, atbalstu un palīdzību</a:t>
            </a:r>
          </a:p>
          <a:p>
            <a:pPr algn="just"/>
            <a:r>
              <a:rPr lang="lv-LV" dirty="0"/>
              <a:t>	-</a:t>
            </a:r>
            <a:r>
              <a:rPr lang="en-US" dirty="0"/>
              <a:t> </a:t>
            </a:r>
            <a:r>
              <a:rPr lang="lv-LV" dirty="0"/>
              <a:t>radīta droša fiziska un emocionāla vide bērniem un vecākiem grūtību risināšanai.</a:t>
            </a:r>
          </a:p>
          <a:p>
            <a:pPr algn="just"/>
            <a:r>
              <a:rPr lang="lv-LV" dirty="0"/>
              <a:t>	 	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47250E-A001-4B43-B2C2-8149F2851B1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6</a:t>
            </a:fld>
            <a:endParaRPr lang="en-US" altLang="lv-LV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B8E7CB3C-4F50-E783-7EAA-DE8AB9311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730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03F9-1F77-4D27-7C84-6D6305540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lv-LV" dirty="0"/>
              <a:t>Priekšnoteikumi v</a:t>
            </a:r>
            <a:r>
              <a:rPr lang="en-US" dirty="0" err="1"/>
              <a:t>eiksmīga</a:t>
            </a:r>
            <a:r>
              <a:rPr lang="lv-LV" dirty="0"/>
              <a:t>i</a:t>
            </a:r>
            <a:r>
              <a:rPr lang="en-US" dirty="0"/>
              <a:t> </a:t>
            </a:r>
            <a:r>
              <a:rPr lang="en-US" dirty="0" err="1"/>
              <a:t>sadarbība</a:t>
            </a:r>
            <a:r>
              <a:rPr lang="lv-LV" dirty="0"/>
              <a:t>i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bērnu</a:t>
            </a:r>
            <a:r>
              <a:rPr lang="lv-LV" dirty="0"/>
              <a:t> izglītības iestādē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76DB2-8575-6767-353E-80DEAC9F6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253" y="1684334"/>
            <a:ext cx="7904285" cy="4373573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Sadarbībā ar bērnu ir svarīgi ņemt vērā vecumposma īpatnības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Izveidot un saglabāt savstarpēji uzticamas attiecības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Cienīt bērna intereses, viedokli, personību un emocijas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Problēmsituācijas apspriest individuāli ar bērnu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Būt vērīgiem, pamanīt grūtības un piedāvāt bērnam palīdzību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Parādīt, ka Jums rūp, kas notiek ar bērnu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Būt empātiskiem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Noteikumu apspriešana ar bērnu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lv-LV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D2063-A706-1B2B-0763-B2BCD6B3A68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7</a:t>
            </a:fld>
            <a:endParaRPr lang="en-US" altLang="lv-LV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ECCF5E83-2087-36D9-B8D8-BB368DA7F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580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2622"/>
            <a:ext cx="6096000" cy="1587138"/>
          </a:xfrm>
        </p:spPr>
        <p:txBody>
          <a:bodyPr>
            <a:normAutofit/>
          </a:bodyPr>
          <a:lstStyle/>
          <a:p>
            <a:pPr algn="ctr"/>
            <a:r>
              <a:rPr lang="lv-LV" dirty="0"/>
              <a:t>Priekšnoteikumi v</a:t>
            </a:r>
            <a:r>
              <a:rPr lang="en-US" dirty="0" err="1"/>
              <a:t>eiksmīga</a:t>
            </a:r>
            <a:r>
              <a:rPr lang="lv-LV" dirty="0"/>
              <a:t>i</a:t>
            </a:r>
            <a:r>
              <a:rPr lang="en-US" dirty="0"/>
              <a:t> </a:t>
            </a:r>
            <a:r>
              <a:rPr lang="en-US" dirty="0" err="1"/>
              <a:t>sadarbība</a:t>
            </a:r>
            <a:r>
              <a:rPr lang="lv-LV" dirty="0"/>
              <a:t>i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bērn</a:t>
            </a:r>
            <a:r>
              <a:rPr lang="lv-LV" dirty="0"/>
              <a:t>a vecākiem vai citiem likumiskajiem pārstāvjiem izglītības iestādē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6" y="2351314"/>
            <a:ext cx="8294914" cy="3774859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Konfidencialitātes nodrošināšana!!!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Uz uzticību balstītas attiecības ar bērnu, veicina konstruktīvāku sadarbību ar vecākiem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Individuāli izvērtēt izglītības iestādes prasības un bērna, ģimenes iespējas tās īstenot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v-LV" dirty="0"/>
              <a:t>Ņemt vērā ģimenes izglītības, izpratnes un kultūras aspektus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dirty="0"/>
          </a:p>
          <a:p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82B1B1C-D2FE-48DF-BD00-E3897AAF06AE}" type="slidenum">
              <a:rPr lang="en-US" altLang="lv-LV" smtClean="0"/>
              <a:pPr>
                <a:defRPr/>
              </a:pPr>
              <a:t>8</a:t>
            </a:fld>
            <a:endParaRPr lang="en-US" alt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9BFFB6-3D01-26BA-308A-780FCFD8E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53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3A182A-39CB-F549-9FD8-740A4951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Pedagogu atbildības un ietekmes jomas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C99DA0-E6B9-2E49-85C7-37D45352D9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771" y="1760491"/>
            <a:ext cx="4595143" cy="43735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lv-LV" b="1" dirty="0"/>
              <a:t>Pedagogs var ietekmēt:</a:t>
            </a:r>
          </a:p>
          <a:p>
            <a:pPr algn="just"/>
            <a:r>
              <a:rPr lang="lv-LV" dirty="0"/>
              <a:t>Attiecības ar izglītojamo un viņa vecākiem</a:t>
            </a:r>
          </a:p>
          <a:p>
            <a:pPr algn="just"/>
            <a:r>
              <a:rPr lang="lv-LV" dirty="0"/>
              <a:t>Palīdzības sniegšanu bērnam un iesaistīt atbildīgās institūcijas palīdzības sniegšanai ģimenei</a:t>
            </a:r>
          </a:p>
          <a:p>
            <a:pPr algn="just"/>
            <a:r>
              <a:rPr lang="lv-LV" dirty="0"/>
              <a:t>Strukturēt un kontrolēt skolēnu mācīšanos</a:t>
            </a:r>
          </a:p>
          <a:p>
            <a:pPr algn="just"/>
            <a:r>
              <a:rPr lang="lv-LV" dirty="0"/>
              <a:t>Izveidojot labas attiecības ar skolēniem pārvaldīt uzvedību</a:t>
            </a:r>
          </a:p>
          <a:p>
            <a:pPr algn="just"/>
            <a:r>
              <a:rPr lang="lv-LV" dirty="0"/>
              <a:t>Pozitīvi pastiprināt skolēnu vēlamās uzvedības izpausmes</a:t>
            </a:r>
          </a:p>
          <a:p>
            <a:pPr algn="just"/>
            <a:r>
              <a:rPr lang="lv-LV" dirty="0"/>
              <a:t>Izveidot noteikumus un pārraudzīt to ievērošanu</a:t>
            </a:r>
          </a:p>
          <a:p>
            <a:pPr algn="just"/>
            <a:r>
              <a:rPr lang="lv-LV" dirty="0"/>
              <a:t>Rūpes par savu veselību un izglītošanos</a:t>
            </a:r>
          </a:p>
          <a:p>
            <a:endParaRPr lang="lv-LV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A36FB6-003D-CD4B-A8DA-F913A50E3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10554" y="1661313"/>
            <a:ext cx="3376245" cy="4373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1700" b="1" dirty="0"/>
              <a:t>Pedagogs nevar ietekmēt:</a:t>
            </a:r>
          </a:p>
          <a:p>
            <a:pPr algn="just"/>
            <a:r>
              <a:rPr lang="lv-LV" sz="1700" dirty="0"/>
              <a:t>Bērna veselības stāvokli</a:t>
            </a:r>
          </a:p>
          <a:p>
            <a:pPr algn="just"/>
            <a:r>
              <a:rPr lang="lv-LV" sz="1700" dirty="0"/>
              <a:t>Vecāku audzināšanas pieejas (zināšanas, problēmu risināšanas prasmes)</a:t>
            </a:r>
          </a:p>
          <a:p>
            <a:pPr algn="just"/>
            <a:r>
              <a:rPr lang="lv-LV" sz="1700" dirty="0"/>
              <a:t>Ģimenes sistēmas grūtības</a:t>
            </a:r>
          </a:p>
          <a:p>
            <a:pPr algn="just"/>
            <a:r>
              <a:rPr lang="lv-LV" sz="1700" dirty="0"/>
              <a:t>Speciālistu sniegtos atzinumus par bērna veselības stāvokli</a:t>
            </a:r>
          </a:p>
          <a:p>
            <a:pPr algn="just"/>
            <a:r>
              <a:rPr lang="lv-LV" sz="1700" dirty="0"/>
              <a:t>Citu atbildīgo institūciju darbību</a:t>
            </a:r>
          </a:p>
          <a:p>
            <a:endParaRPr lang="lv-LV" dirty="0"/>
          </a:p>
          <a:p>
            <a:endParaRPr lang="lv-LV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5E2235-A9F2-3546-B4FC-B15C1A5D28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55130B0-5099-904D-AC50-780141A902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698B7A-517F-3042-A500-DCCDD7BAA84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E3E6677-D76F-4B7D-BB88-BBA35DF32457}" type="slidenum">
              <a:rPr lang="en-US" altLang="lv-LV" smtClean="0"/>
              <a:pPr>
                <a:defRPr/>
              </a:pPr>
              <a:t>9</a:t>
            </a:fld>
            <a:endParaRPr lang="en-US" altLang="lv-LV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9BFFB6-3D01-26BA-308A-780FCFD8E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969000"/>
            <a:ext cx="35052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196412"/>
      </p:ext>
    </p:extLst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5692</TotalTime>
  <Words>690</Words>
  <Application>Microsoft Office PowerPoint</Application>
  <PresentationFormat>On-screen Show (4:3)</PresentationFormat>
  <Paragraphs>110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89_Prezentacija_templateLV</vt:lpstr>
      <vt:lpstr>Sadarbības stiprināšana bērna uzvedības grūtību pārvarēšanai  Lāsma Lagzdiņa VBTAI Konsultatīvās nodaļas psihologs</vt:lpstr>
      <vt:lpstr>Konsultatīvā nodaļa</vt:lpstr>
      <vt:lpstr>KN piedāvātie pakalpojumi</vt:lpstr>
      <vt:lpstr>Jaunās metodikas izstrādāšana, ieviešana, izvērtēšana un nepilnību novēršana</vt:lpstr>
      <vt:lpstr>Ieguvumi</vt:lpstr>
      <vt:lpstr>Konsultatīvās nodaļas speciālistu secinājumi veiksmīgai sadarbībai ar ģimenēm</vt:lpstr>
      <vt:lpstr>Priekšnoteikumi veiksmīgai sadarbībai ar bērnu izglītības iestādē</vt:lpstr>
      <vt:lpstr>Priekšnoteikumi veiksmīgai sadarbībai ar bērna vecākiem vai citiem likumiskajiem pārstāvjiem izglītības iestādē</vt:lpstr>
      <vt:lpstr>Pedagogu atbildības un ietekmes jomas</vt:lpstr>
      <vt:lpstr>Veiksmīga sadarbība – ieguldījums mūsu bērnu nākotnē</vt:lpstr>
      <vt:lpstr>Atbalsta iespēja pedagogiem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Arita</cp:lastModifiedBy>
  <cp:revision>661</cp:revision>
  <cp:lastPrinted>2018-11-27T13:58:59Z</cp:lastPrinted>
  <dcterms:created xsi:type="dcterms:W3CDTF">2014-11-20T14:46:47Z</dcterms:created>
  <dcterms:modified xsi:type="dcterms:W3CDTF">2023-05-17T17:28:33Z</dcterms:modified>
</cp:coreProperties>
</file>