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60" r:id="rId3"/>
    <p:sldId id="262" r:id="rId4"/>
    <p:sldId id="261" r:id="rId5"/>
    <p:sldId id="264" r:id="rId6"/>
    <p:sldId id="257" r:id="rId7"/>
    <p:sldId id="258" r:id="rId8"/>
    <p:sldId id="263" r:id="rId9"/>
    <p:sldId id="275" r:id="rId10"/>
    <p:sldId id="266" r:id="rId11"/>
    <p:sldId id="267" r:id="rId12"/>
    <p:sldId id="268" r:id="rId13"/>
    <p:sldId id="269" r:id="rId14"/>
    <p:sldId id="270" r:id="rId15"/>
    <p:sldId id="276" r:id="rId16"/>
    <p:sldId id="271" r:id="rId17"/>
    <p:sldId id="272"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8F77FF0-C60B-4024-B8EE-A7225A2C1934}" type="datetimeFigureOut">
              <a:rPr lang="en-US" smtClean="0"/>
              <a:t>11/23/2017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419256-8556-40D7-82DD-B70989326EA4}"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77FF0-C60B-4024-B8EE-A7225A2C1934}"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19256-8556-40D7-82DD-B70989326EA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8419256-8556-40D7-82DD-B70989326EA4}"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77FF0-C60B-4024-B8EE-A7225A2C1934}"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8F77FF0-C60B-4024-B8EE-A7225A2C1934}"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8419256-8556-40D7-82DD-B70989326EA4}"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8F77FF0-C60B-4024-B8EE-A7225A2C1934}" type="datetimeFigureOut">
              <a:rPr lang="en-US" smtClean="0"/>
              <a:t>11/23/2017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419256-8556-40D7-82DD-B70989326EA4}"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8F77FF0-C60B-4024-B8EE-A7225A2C1934}" type="datetimeFigureOut">
              <a:rPr lang="en-US" smtClean="0"/>
              <a:t>11/23/2017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19256-8556-40D7-82DD-B70989326EA4}"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8F77FF0-C60B-4024-B8EE-A7225A2C1934}" type="datetimeFigureOut">
              <a:rPr lang="en-US" smtClean="0"/>
              <a:t>11/23/2017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8419256-8556-40D7-82DD-B70989326EA4}"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8F77FF0-C60B-4024-B8EE-A7225A2C1934}" type="datetimeFigureOut">
              <a:rPr lang="en-US" smtClean="0"/>
              <a:t>11/23/2017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8419256-8556-40D7-82DD-B70989326EA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8F77FF0-C60B-4024-B8EE-A7225A2C1934}" type="datetimeFigureOut">
              <a:rPr lang="en-US" smtClean="0"/>
              <a:t>11/23/2017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8419256-8556-40D7-82DD-B70989326EA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8419256-8556-40D7-82DD-B70989326EA4}"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8F77FF0-C60B-4024-B8EE-A7225A2C1934}" type="datetimeFigureOut">
              <a:rPr lang="en-US" smtClean="0"/>
              <a:t>11/23/2017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8419256-8556-40D7-82DD-B70989326EA4}"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8F77FF0-C60B-4024-B8EE-A7225A2C1934}" type="datetimeFigureOut">
              <a:rPr lang="en-US" smtClean="0"/>
              <a:t>11/23/2017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8F77FF0-C60B-4024-B8EE-A7225A2C1934}" type="datetimeFigureOut">
              <a:rPr lang="en-US" smtClean="0"/>
              <a:t>11/23/2017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8419256-8556-40D7-82DD-B70989326EA4}"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895600"/>
            <a:ext cx="7924800" cy="3428999"/>
          </a:xfrm>
        </p:spPr>
        <p:txBody>
          <a:bodyPr>
            <a:normAutofit fontScale="85000" lnSpcReduction="20000"/>
          </a:bodyPr>
          <a:lstStyle/>
          <a:p>
            <a:r>
              <a:rPr lang="lv-LV" sz="2400" dirty="0"/>
              <a:t>DEINSTITUONALIZĀCIJAS </a:t>
            </a:r>
            <a:br>
              <a:rPr lang="lv-LV" sz="2400" dirty="0"/>
            </a:br>
            <a:r>
              <a:rPr lang="lv-LV" sz="2400" dirty="0"/>
              <a:t/>
            </a:r>
            <a:br>
              <a:rPr lang="lv-LV" sz="2400" dirty="0"/>
            </a:br>
            <a:r>
              <a:rPr lang="lv-LV" sz="2400" dirty="0"/>
              <a:t>PASĀKUMU </a:t>
            </a:r>
            <a:r>
              <a:rPr lang="lv-LV" sz="2400" dirty="0" smtClean="0"/>
              <a:t>un citu atbalsta pasākumu </a:t>
            </a:r>
          </a:p>
          <a:p>
            <a:endParaRPr lang="lv-LV" sz="2400" dirty="0"/>
          </a:p>
          <a:p>
            <a:r>
              <a:rPr lang="lv-LV" sz="2400" dirty="0" smtClean="0"/>
              <a:t>ĪSTENOŠANA </a:t>
            </a:r>
            <a:r>
              <a:rPr lang="lv-LV" sz="2400" dirty="0"/>
              <a:t/>
            </a:r>
            <a:br>
              <a:rPr lang="lv-LV" sz="2400" dirty="0"/>
            </a:br>
            <a:r>
              <a:rPr lang="lv-LV" sz="2400" dirty="0"/>
              <a:t/>
            </a:r>
            <a:br>
              <a:rPr lang="lv-LV" sz="2400" dirty="0"/>
            </a:br>
            <a:r>
              <a:rPr lang="lv-LV" sz="2400" dirty="0"/>
              <a:t>DAUGAVPILS PILSĒTAS </a:t>
            </a:r>
            <a:r>
              <a:rPr lang="lv-LV" sz="2400" dirty="0" smtClean="0"/>
              <a:t>PAŠVALDĪBĀ </a:t>
            </a:r>
            <a:r>
              <a:rPr lang="lv-LV" sz="2400" dirty="0"/>
              <a:t/>
            </a:r>
            <a:br>
              <a:rPr lang="lv-LV" sz="2400" dirty="0"/>
            </a:br>
            <a:endParaRPr lang="lv-LV" sz="2400" dirty="0" smtClean="0"/>
          </a:p>
          <a:p>
            <a:endParaRPr lang="lv-LV" sz="2400" dirty="0"/>
          </a:p>
          <a:p>
            <a:pPr algn="r"/>
            <a:endParaRPr lang="lv-LV" dirty="0" smtClean="0"/>
          </a:p>
          <a:p>
            <a:pPr algn="r"/>
            <a:endParaRPr lang="lv-LV" dirty="0" smtClean="0"/>
          </a:p>
          <a:p>
            <a:pPr algn="r"/>
            <a:r>
              <a:rPr lang="lv-LV" sz="1300" dirty="0" smtClean="0"/>
              <a:t>Daugavpils pilsētas bāriņtiesas</a:t>
            </a:r>
          </a:p>
          <a:p>
            <a:pPr algn="r"/>
            <a:r>
              <a:rPr lang="lv-LV" sz="1300" dirty="0" smtClean="0"/>
              <a:t>Priekšsēdētājas vietniece</a:t>
            </a:r>
          </a:p>
          <a:p>
            <a:pPr algn="r"/>
            <a:r>
              <a:rPr lang="lv-LV" sz="1300" dirty="0" err="1" smtClean="0"/>
              <a:t>Mg.iur</a:t>
            </a:r>
            <a:r>
              <a:rPr lang="lv-LV" sz="1300" dirty="0" smtClean="0"/>
              <a:t>. Elita </a:t>
            </a:r>
            <a:r>
              <a:rPr lang="lv-LV" sz="1300" dirty="0" err="1" smtClean="0"/>
              <a:t>Praņevska</a:t>
            </a:r>
            <a:endParaRPr lang="en-US" sz="1300"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7672" y="457200"/>
            <a:ext cx="1295400" cy="1571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9189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4724400"/>
            <a:ext cx="6512511" cy="790768"/>
          </a:xfrm>
        </p:spPr>
        <p:txBody>
          <a:bodyPr>
            <a:normAutofit/>
          </a:bodyPr>
          <a:lstStyle/>
          <a:p>
            <a:endParaRPr lang="en-US" dirty="0"/>
          </a:p>
        </p:txBody>
      </p:sp>
      <p:sp>
        <p:nvSpPr>
          <p:cNvPr id="3" name="Content Placeholder 2"/>
          <p:cNvSpPr>
            <a:spLocks noGrp="1"/>
          </p:cNvSpPr>
          <p:nvPr>
            <p:ph sz="quarter" idx="1"/>
          </p:nvPr>
        </p:nvSpPr>
        <p:spPr>
          <a:xfrm>
            <a:off x="647700" y="1600200"/>
            <a:ext cx="7658100" cy="4495800"/>
          </a:xfrm>
        </p:spPr>
        <p:txBody>
          <a:bodyPr>
            <a:noAutofit/>
          </a:bodyPr>
          <a:lstStyle/>
          <a:p>
            <a:pPr marL="0" lvl="0" indent="0">
              <a:buNone/>
            </a:pPr>
            <a:r>
              <a:rPr lang="lv-LV" sz="1800" dirty="0" smtClean="0">
                <a:solidFill>
                  <a:schemeClr val="bg2">
                    <a:lumMod val="50000"/>
                  </a:schemeClr>
                </a:solidFill>
                <a:latin typeface="Arial Narrow" pitchFamily="34" charset="0"/>
              </a:rPr>
              <a:t>Daugavpils </a:t>
            </a:r>
            <a:r>
              <a:rPr lang="lv-LV" sz="1800" dirty="0">
                <a:solidFill>
                  <a:schemeClr val="bg2">
                    <a:lumMod val="50000"/>
                  </a:schemeClr>
                </a:solidFill>
                <a:latin typeface="Arial Narrow" pitchFamily="34" charset="0"/>
              </a:rPr>
              <a:t>ģimenes ar augstu sociālo risku un ģimenes krīzes </a:t>
            </a:r>
            <a:r>
              <a:rPr lang="lv-LV" sz="1800" dirty="0" smtClean="0">
                <a:solidFill>
                  <a:schemeClr val="bg2">
                    <a:lumMod val="50000"/>
                  </a:schemeClr>
                </a:solidFill>
                <a:latin typeface="Arial Narrow" pitchFamily="34" charset="0"/>
              </a:rPr>
              <a:t>situācijā</a:t>
            </a:r>
            <a:endParaRPr lang="en-US" sz="1800" dirty="0">
              <a:solidFill>
                <a:schemeClr val="bg2">
                  <a:lumMod val="50000"/>
                </a:schemeClr>
              </a:solidFill>
              <a:latin typeface="Arial Narrow" pitchFamily="34" charset="0"/>
            </a:endParaRPr>
          </a:p>
          <a:p>
            <a:pPr marL="0" lvl="0" indent="0">
              <a:buNone/>
            </a:pPr>
            <a:endParaRPr lang="lv-LV" sz="1800" dirty="0" smtClean="0">
              <a:solidFill>
                <a:schemeClr val="bg2">
                  <a:lumMod val="50000"/>
                </a:schemeClr>
              </a:solidFill>
              <a:latin typeface="Arial Narrow" pitchFamily="34" charset="0"/>
            </a:endParaRPr>
          </a:p>
          <a:p>
            <a:pPr marL="0" lvl="0" indent="0">
              <a:buNone/>
            </a:pPr>
            <a:r>
              <a:rPr lang="lv-LV" sz="1800" dirty="0" smtClean="0">
                <a:solidFill>
                  <a:schemeClr val="bg2">
                    <a:lumMod val="50000"/>
                  </a:schemeClr>
                </a:solidFill>
                <a:latin typeface="Arial Narrow" pitchFamily="34" charset="0"/>
              </a:rPr>
              <a:t>Bērni</a:t>
            </a:r>
            <a:r>
              <a:rPr lang="lv-LV" sz="1800" dirty="0">
                <a:solidFill>
                  <a:schemeClr val="bg2">
                    <a:lumMod val="50000"/>
                  </a:schemeClr>
                </a:solidFill>
                <a:latin typeface="Arial Narrow" pitchFamily="34" charset="0"/>
              </a:rPr>
              <a:t>, kuri palikuši bez vecāku </a:t>
            </a:r>
            <a:r>
              <a:rPr lang="lv-LV" sz="1800" dirty="0" smtClean="0">
                <a:solidFill>
                  <a:schemeClr val="bg2">
                    <a:lumMod val="50000"/>
                  </a:schemeClr>
                </a:solidFill>
                <a:latin typeface="Arial Narrow" pitchFamily="34" charset="0"/>
              </a:rPr>
              <a:t>apgādības</a:t>
            </a:r>
            <a:endParaRPr lang="en-US" sz="1800" dirty="0">
              <a:solidFill>
                <a:schemeClr val="bg2">
                  <a:lumMod val="50000"/>
                </a:schemeClr>
              </a:solidFill>
              <a:latin typeface="Arial Narrow" pitchFamily="34" charset="0"/>
            </a:endParaRPr>
          </a:p>
          <a:p>
            <a:pPr marL="0" indent="0" algn="just">
              <a:buNone/>
            </a:pPr>
            <a:endParaRPr lang="lv-LV" sz="1800" dirty="0" smtClean="0">
              <a:solidFill>
                <a:schemeClr val="bg2">
                  <a:lumMod val="50000"/>
                </a:schemeClr>
              </a:solidFill>
              <a:latin typeface="Arial Narrow" pitchFamily="34" charset="0"/>
            </a:endParaRPr>
          </a:p>
          <a:p>
            <a:pPr marL="0" indent="0" algn="just">
              <a:buNone/>
            </a:pPr>
            <a:r>
              <a:rPr lang="lv-LV" sz="1800" dirty="0" smtClean="0">
                <a:solidFill>
                  <a:schemeClr val="bg2">
                    <a:lumMod val="50000"/>
                  </a:schemeClr>
                </a:solidFill>
                <a:latin typeface="Arial Narrow" pitchFamily="34" charset="0"/>
              </a:rPr>
              <a:t>Audžuģimenes </a:t>
            </a:r>
            <a:r>
              <a:rPr lang="lv-LV" sz="1800" dirty="0">
                <a:solidFill>
                  <a:schemeClr val="bg2">
                    <a:lumMod val="50000"/>
                  </a:schemeClr>
                </a:solidFill>
                <a:latin typeface="Arial Narrow" pitchFamily="34" charset="0"/>
              </a:rPr>
              <a:t>(potenciālās audžuģimenes, </a:t>
            </a:r>
            <a:r>
              <a:rPr lang="lv-LV" sz="1800" dirty="0" smtClean="0">
                <a:solidFill>
                  <a:schemeClr val="bg2">
                    <a:lumMod val="50000"/>
                  </a:schemeClr>
                </a:solidFill>
                <a:latin typeface="Arial Narrow" pitchFamily="34" charset="0"/>
              </a:rPr>
              <a:t>aktīvās audžuģimenes</a:t>
            </a:r>
            <a:r>
              <a:rPr lang="lv-LV" sz="1800" dirty="0">
                <a:solidFill>
                  <a:schemeClr val="bg2">
                    <a:lumMod val="50000"/>
                  </a:schemeClr>
                </a:solidFill>
                <a:latin typeface="Arial Narrow" pitchFamily="34" charset="0"/>
              </a:rPr>
              <a:t>, audžuģimenes, kuras ir sagatavotas, </a:t>
            </a:r>
            <a:r>
              <a:rPr lang="lv-LV" sz="1800" dirty="0" smtClean="0">
                <a:solidFill>
                  <a:schemeClr val="bg2">
                    <a:lumMod val="50000"/>
                  </a:schemeClr>
                </a:solidFill>
                <a:latin typeface="Arial Narrow" pitchFamily="34" charset="0"/>
              </a:rPr>
              <a:t>bet nefunkcionē </a:t>
            </a:r>
            <a:r>
              <a:rPr lang="lv-LV" sz="1800" dirty="0">
                <a:solidFill>
                  <a:schemeClr val="bg2">
                    <a:lumMod val="50000"/>
                  </a:schemeClr>
                </a:solidFill>
                <a:latin typeface="Arial Narrow" pitchFamily="34" charset="0"/>
              </a:rPr>
              <a:t>vai funkcionē pasīvi</a:t>
            </a:r>
            <a:r>
              <a:rPr lang="lv-LV" sz="1800" dirty="0" smtClean="0">
                <a:solidFill>
                  <a:schemeClr val="bg2">
                    <a:lumMod val="50000"/>
                  </a:schemeClr>
                </a:solidFill>
                <a:latin typeface="Arial Narrow" pitchFamily="34" charset="0"/>
              </a:rPr>
              <a:t>)</a:t>
            </a:r>
            <a:endParaRPr lang="en-US" sz="1800" dirty="0">
              <a:solidFill>
                <a:schemeClr val="bg2">
                  <a:lumMod val="50000"/>
                </a:schemeClr>
              </a:solidFill>
              <a:latin typeface="Arial Narrow" pitchFamily="34" charset="0"/>
            </a:endParaRPr>
          </a:p>
          <a:p>
            <a:pPr marL="0" indent="0">
              <a:buNone/>
            </a:pPr>
            <a:endParaRPr lang="lv-LV" sz="1800" dirty="0" smtClean="0">
              <a:solidFill>
                <a:schemeClr val="bg2">
                  <a:lumMod val="50000"/>
                </a:schemeClr>
              </a:solidFill>
              <a:latin typeface="Arial Narrow" pitchFamily="34" charset="0"/>
            </a:endParaRPr>
          </a:p>
          <a:p>
            <a:pPr marL="0" indent="0">
              <a:buNone/>
            </a:pPr>
            <a:r>
              <a:rPr lang="lv-LV" sz="1800" dirty="0" smtClean="0">
                <a:solidFill>
                  <a:schemeClr val="bg2">
                    <a:lumMod val="50000"/>
                  </a:schemeClr>
                </a:solidFill>
                <a:latin typeface="Arial Narrow" pitchFamily="34" charset="0"/>
              </a:rPr>
              <a:t>Aizbildņi, Adoptētāji, </a:t>
            </a:r>
            <a:r>
              <a:rPr lang="lv-LV" sz="1800" dirty="0" err="1" smtClean="0">
                <a:solidFill>
                  <a:schemeClr val="bg2">
                    <a:lumMod val="50000"/>
                  </a:schemeClr>
                </a:solidFill>
                <a:latin typeface="Arial Narrow" pitchFamily="34" charset="0"/>
              </a:rPr>
              <a:t>Viesģimenes</a:t>
            </a:r>
            <a:endParaRPr lang="en-US" sz="1800" dirty="0">
              <a:solidFill>
                <a:schemeClr val="bg2">
                  <a:lumMod val="50000"/>
                </a:schemeClr>
              </a:solidFill>
              <a:latin typeface="Arial Narrow" pitchFamily="34" charset="0"/>
            </a:endParaRPr>
          </a:p>
          <a:p>
            <a:pPr marL="0" indent="0">
              <a:buNone/>
            </a:pPr>
            <a:endParaRPr lang="lv-LV" sz="1800" dirty="0">
              <a:solidFill>
                <a:schemeClr val="bg2">
                  <a:lumMod val="50000"/>
                </a:schemeClr>
              </a:solidFill>
              <a:latin typeface="Arial Narrow" pitchFamily="34" charset="0"/>
            </a:endParaRPr>
          </a:p>
          <a:p>
            <a:pPr marL="0" indent="0">
              <a:buNone/>
            </a:pPr>
            <a:r>
              <a:rPr lang="lv-LV" sz="1800" dirty="0" smtClean="0">
                <a:solidFill>
                  <a:schemeClr val="bg2">
                    <a:lumMod val="50000"/>
                  </a:schemeClr>
                </a:solidFill>
                <a:latin typeface="Arial Narrow" pitchFamily="34" charset="0"/>
              </a:rPr>
              <a:t>Bioloģiskā </a:t>
            </a:r>
            <a:r>
              <a:rPr lang="lv-LV" sz="1800" dirty="0">
                <a:solidFill>
                  <a:schemeClr val="bg2">
                    <a:lumMod val="50000"/>
                  </a:schemeClr>
                </a:solidFill>
                <a:latin typeface="Arial Narrow" pitchFamily="34" charset="0"/>
              </a:rPr>
              <a:t>ģimene, </a:t>
            </a:r>
            <a:r>
              <a:rPr lang="lv-LV" sz="1800" dirty="0" smtClean="0">
                <a:solidFill>
                  <a:schemeClr val="bg2">
                    <a:lumMod val="50000"/>
                  </a:schemeClr>
                </a:solidFill>
                <a:latin typeface="Arial Narrow" pitchFamily="34" charset="0"/>
              </a:rPr>
              <a:t>kur </a:t>
            </a:r>
            <a:r>
              <a:rPr lang="lv-LV" sz="1800" dirty="0">
                <a:solidFill>
                  <a:schemeClr val="bg2">
                    <a:lumMod val="50000"/>
                  </a:schemeClr>
                </a:solidFill>
                <a:latin typeface="Arial Narrow" pitchFamily="34" charset="0"/>
              </a:rPr>
              <a:t>bērni ir ievietoti </a:t>
            </a:r>
            <a:r>
              <a:rPr lang="lv-LV" sz="1800" dirty="0" smtClean="0">
                <a:solidFill>
                  <a:schemeClr val="bg2">
                    <a:lumMod val="50000"/>
                  </a:schemeClr>
                </a:solidFill>
                <a:latin typeface="Arial Narrow" pitchFamily="34" charset="0"/>
              </a:rPr>
              <a:t>audžuģimenēs</a:t>
            </a:r>
          </a:p>
          <a:p>
            <a:pPr marL="0" indent="0">
              <a:buNone/>
            </a:pPr>
            <a:endParaRPr lang="lv-LV" sz="1800" dirty="0" smtClean="0">
              <a:solidFill>
                <a:schemeClr val="bg2">
                  <a:lumMod val="50000"/>
                </a:schemeClr>
              </a:solidFill>
              <a:latin typeface="Arial Narrow" pitchFamily="34" charset="0"/>
            </a:endParaRPr>
          </a:p>
          <a:p>
            <a:pPr marL="0" indent="0">
              <a:buNone/>
            </a:pPr>
            <a:r>
              <a:rPr lang="lv-LV" sz="1800" dirty="0" smtClean="0">
                <a:solidFill>
                  <a:schemeClr val="bg2">
                    <a:lumMod val="50000"/>
                  </a:schemeClr>
                </a:solidFill>
                <a:latin typeface="Arial Narrow" pitchFamily="34" charset="0"/>
              </a:rPr>
              <a:t>Profesiju speciālisti, kuru darbs ir saistīts ar bērna ārpusģimenes aprūpi</a:t>
            </a:r>
            <a:endParaRPr lang="en-US" sz="1800" dirty="0">
              <a:solidFill>
                <a:schemeClr val="bg2">
                  <a:lumMod val="50000"/>
                </a:schemeClr>
              </a:solidFill>
              <a:latin typeface="Arial Narrow" pitchFamily="34" charset="0"/>
            </a:endParaRPr>
          </a:p>
        </p:txBody>
      </p:sp>
      <p:sp>
        <p:nvSpPr>
          <p:cNvPr id="4" name="Rectangle 3"/>
          <p:cNvSpPr/>
          <p:nvPr/>
        </p:nvSpPr>
        <p:spPr>
          <a:xfrm>
            <a:off x="762000" y="609600"/>
            <a:ext cx="7924800" cy="1031051"/>
          </a:xfrm>
          <a:prstGeom prst="rect">
            <a:avLst/>
          </a:prstGeom>
        </p:spPr>
        <p:txBody>
          <a:bodyPr wrap="square">
            <a:spAutoFit/>
          </a:bodyPr>
          <a:lstStyle/>
          <a:p>
            <a:pPr lvl="0" algn="ctr">
              <a:spcBef>
                <a:spcPct val="0"/>
              </a:spcBef>
            </a:pPr>
            <a:r>
              <a:rPr lang="lv-LV" sz="3300" b="1" dirty="0" smtClean="0">
                <a:solidFill>
                  <a:srgbClr val="8CADAE">
                    <a:shade val="75000"/>
                  </a:srgbClr>
                </a:solidFill>
                <a:ea typeface="+mj-ea"/>
                <a:cs typeface="+mj-cs"/>
              </a:rPr>
              <a:t>  </a:t>
            </a:r>
            <a:r>
              <a:rPr lang="lv-LV" sz="2800" b="1" dirty="0" smtClean="0">
                <a:solidFill>
                  <a:srgbClr val="8CADAE">
                    <a:shade val="75000"/>
                  </a:srgbClr>
                </a:solidFill>
                <a:latin typeface="Arial Narrow" pitchFamily="34" charset="0"/>
                <a:ea typeface="+mj-ea"/>
                <a:cs typeface="+mj-cs"/>
              </a:rPr>
              <a:t>Plānoto pakalpojumu </a:t>
            </a:r>
            <a:r>
              <a:rPr lang="lv-LV" sz="2800" b="1" dirty="0">
                <a:solidFill>
                  <a:srgbClr val="8CADAE">
                    <a:shade val="75000"/>
                  </a:srgbClr>
                </a:solidFill>
                <a:latin typeface="Arial Narrow" pitchFamily="34" charset="0"/>
                <a:ea typeface="+mj-ea"/>
                <a:cs typeface="+mj-cs"/>
              </a:rPr>
              <a:t>mērķa auditorijas</a:t>
            </a:r>
            <a:r>
              <a:rPr lang="en-US" sz="2800" dirty="0">
                <a:solidFill>
                  <a:srgbClr val="8CADAE">
                    <a:shade val="75000"/>
                  </a:srgbClr>
                </a:solidFill>
                <a:latin typeface="Arial Narrow" pitchFamily="34" charset="0"/>
                <a:ea typeface="+mj-ea"/>
                <a:cs typeface="+mj-cs"/>
              </a:rPr>
              <a:t/>
            </a:r>
            <a:br>
              <a:rPr lang="en-US" sz="2800" dirty="0">
                <a:solidFill>
                  <a:srgbClr val="8CADAE">
                    <a:shade val="75000"/>
                  </a:srgbClr>
                </a:solidFill>
                <a:latin typeface="Arial Narrow" pitchFamily="34" charset="0"/>
                <a:ea typeface="+mj-ea"/>
                <a:cs typeface="+mj-cs"/>
              </a:rPr>
            </a:br>
            <a:endParaRPr lang="en-US" sz="2800" dirty="0">
              <a:solidFill>
                <a:srgbClr val="8CADAE">
                  <a:shade val="75000"/>
                </a:srgbClr>
              </a:solidFill>
              <a:latin typeface="Arial Narrow" pitchFamily="34" charset="0"/>
              <a:ea typeface="+mj-ea"/>
              <a:cs typeface="+mj-cs"/>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4"/>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5306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4572000"/>
            <a:ext cx="6512511" cy="943168"/>
          </a:xfrm>
        </p:spPr>
        <p:txBody>
          <a:bodyPr>
            <a:normAutofit fontScale="90000"/>
          </a:bodyPr>
          <a:lstStyle/>
          <a:p>
            <a:r>
              <a:rPr lang="en-US" dirty="0"/>
              <a:t/>
            </a:r>
            <a:br>
              <a:rPr lang="en-US" dirty="0"/>
            </a:br>
            <a:endParaRPr lang="en-US" dirty="0"/>
          </a:p>
        </p:txBody>
      </p:sp>
      <p:sp>
        <p:nvSpPr>
          <p:cNvPr id="3" name="Content Placeholder 2"/>
          <p:cNvSpPr>
            <a:spLocks noGrp="1"/>
          </p:cNvSpPr>
          <p:nvPr>
            <p:ph sz="quarter" idx="1"/>
          </p:nvPr>
        </p:nvSpPr>
        <p:spPr>
          <a:xfrm>
            <a:off x="838200" y="1752600"/>
            <a:ext cx="7010400" cy="1295400"/>
          </a:xfrm>
        </p:spPr>
        <p:txBody>
          <a:bodyPr>
            <a:normAutofit fontScale="25000" lnSpcReduction="20000"/>
          </a:bodyPr>
          <a:lstStyle/>
          <a:p>
            <a:pPr marL="0" indent="0">
              <a:buNone/>
            </a:pPr>
            <a:r>
              <a:rPr lang="lv-LV" sz="8000" dirty="0" smtClean="0">
                <a:solidFill>
                  <a:schemeClr val="bg2">
                    <a:lumMod val="50000"/>
                  </a:schemeClr>
                </a:solidFill>
                <a:latin typeface="Arial Narrow" pitchFamily="34" charset="0"/>
              </a:rPr>
              <a:t>Konsultatīvais un atbalsta darbs ar ģimeni (ģimene krīzē, audžuģimene, aizbildņa gimene, adoptētāju ģimene)</a:t>
            </a:r>
            <a:endParaRPr lang="en-US" sz="8000" dirty="0" smtClean="0">
              <a:solidFill>
                <a:schemeClr val="bg2">
                  <a:lumMod val="50000"/>
                </a:schemeClr>
              </a:solidFill>
              <a:latin typeface="Arial Narrow" pitchFamily="34" charset="0"/>
            </a:endParaRPr>
          </a:p>
          <a:p>
            <a:pPr marL="0" indent="0">
              <a:buNone/>
            </a:pPr>
            <a:endParaRPr lang="lv-LV" sz="8000" dirty="0" smtClean="0">
              <a:solidFill>
                <a:schemeClr val="bg2">
                  <a:lumMod val="50000"/>
                </a:schemeClr>
              </a:solidFill>
              <a:latin typeface="Arial Narrow" pitchFamily="34" charset="0"/>
            </a:endParaRPr>
          </a:p>
          <a:p>
            <a:pPr marL="0" indent="0">
              <a:buNone/>
            </a:pPr>
            <a:r>
              <a:rPr lang="lv-LV" sz="8000" dirty="0" smtClean="0">
                <a:solidFill>
                  <a:schemeClr val="bg2">
                    <a:lumMod val="50000"/>
                  </a:schemeClr>
                </a:solidFill>
                <a:latin typeface="Arial Narrow" pitchFamily="34" charset="0"/>
              </a:rPr>
              <a:t>Sociālā darbinieka atbalsts, uzraudzība, konsultācija, Krīzes konsultācijas a/ģ, aizbildņa dzīves vietā, Starpinsticionālās tikšanās organizēšana</a:t>
            </a:r>
          </a:p>
          <a:p>
            <a:pPr marL="45720" indent="0">
              <a:buNone/>
            </a:pPr>
            <a:endParaRPr lang="lv-LV" sz="8000" dirty="0" smtClean="0">
              <a:solidFill>
                <a:schemeClr val="bg2">
                  <a:lumMod val="50000"/>
                </a:schemeClr>
              </a:solidFill>
              <a:latin typeface="Arial Narrow" pitchFamily="34" charset="0"/>
            </a:endParaRPr>
          </a:p>
          <a:p>
            <a:pPr marL="0" indent="0">
              <a:buNone/>
            </a:pPr>
            <a:r>
              <a:rPr lang="lv-LV" sz="8000" dirty="0" smtClean="0">
                <a:solidFill>
                  <a:schemeClr val="bg2">
                    <a:lumMod val="50000"/>
                  </a:schemeClr>
                </a:solidFill>
                <a:latin typeface="Arial Narrow" pitchFamily="34" charset="0"/>
              </a:rPr>
              <a:t>Psihoterapeita </a:t>
            </a:r>
            <a:r>
              <a:rPr lang="lv-LV" sz="8000" dirty="0">
                <a:solidFill>
                  <a:schemeClr val="bg2">
                    <a:lumMod val="50000"/>
                  </a:schemeClr>
                </a:solidFill>
                <a:latin typeface="Arial Narrow" pitchFamily="34" charset="0"/>
              </a:rPr>
              <a:t>konsultācija (smilšu terapija, Marta meo u.c</a:t>
            </a:r>
            <a:r>
              <a:rPr lang="lv-LV" sz="8000" dirty="0" smtClean="0">
                <a:solidFill>
                  <a:schemeClr val="bg2">
                    <a:lumMod val="50000"/>
                  </a:schemeClr>
                </a:solidFill>
                <a:latin typeface="Arial Narrow" pitchFamily="34" charset="0"/>
              </a:rPr>
              <a:t>.)</a:t>
            </a:r>
          </a:p>
          <a:p>
            <a:pPr marL="45720" indent="0">
              <a:buNone/>
            </a:pPr>
            <a:endParaRPr lang="lv-LV" sz="8000" dirty="0" smtClean="0">
              <a:solidFill>
                <a:schemeClr val="bg2">
                  <a:lumMod val="50000"/>
                </a:schemeClr>
              </a:solidFill>
              <a:latin typeface="Arial Narrow" pitchFamily="34" charset="0"/>
            </a:endParaRPr>
          </a:p>
          <a:p>
            <a:pPr marL="0" indent="0">
              <a:buNone/>
            </a:pPr>
            <a:r>
              <a:rPr lang="lv-LV" sz="8000" dirty="0">
                <a:solidFill>
                  <a:schemeClr val="bg2">
                    <a:lumMod val="50000"/>
                  </a:schemeClr>
                </a:solidFill>
                <a:latin typeface="Arial Narrow" pitchFamily="34" charset="0"/>
              </a:rPr>
              <a:t>Speciālā pedagoga attīstošās </a:t>
            </a:r>
            <a:r>
              <a:rPr lang="lv-LV" sz="8000" dirty="0" smtClean="0">
                <a:solidFill>
                  <a:schemeClr val="bg2">
                    <a:lumMod val="50000"/>
                  </a:schemeClr>
                </a:solidFill>
                <a:latin typeface="Arial Narrow" pitchFamily="34" charset="0"/>
              </a:rPr>
              <a:t>konsultācijas</a:t>
            </a:r>
          </a:p>
          <a:p>
            <a:pPr marL="45720" indent="0">
              <a:buNone/>
            </a:pPr>
            <a:endParaRPr lang="lv-LV" sz="8000" dirty="0" smtClean="0">
              <a:solidFill>
                <a:schemeClr val="bg2">
                  <a:lumMod val="50000"/>
                </a:schemeClr>
              </a:solidFill>
              <a:latin typeface="Arial Narrow" pitchFamily="34" charset="0"/>
            </a:endParaRPr>
          </a:p>
          <a:p>
            <a:pPr marL="0" indent="0">
              <a:buNone/>
            </a:pPr>
            <a:r>
              <a:rPr lang="lv-LV" sz="8000" dirty="0" smtClean="0">
                <a:solidFill>
                  <a:schemeClr val="bg2">
                    <a:lumMod val="50000"/>
                  </a:schemeClr>
                </a:solidFill>
                <a:latin typeface="Arial Narrow" pitchFamily="34" charset="0"/>
              </a:rPr>
              <a:t>Atzinumu sagatavošana - </a:t>
            </a:r>
            <a:r>
              <a:rPr lang="lv-LV" sz="8000" dirty="0">
                <a:solidFill>
                  <a:schemeClr val="bg2">
                    <a:lumMod val="50000"/>
                  </a:schemeClr>
                </a:solidFill>
                <a:latin typeface="Arial Narrow" pitchFamily="34" charset="0"/>
              </a:rPr>
              <a:t>pēc </a:t>
            </a:r>
            <a:r>
              <a:rPr lang="lv-LV" sz="8000" dirty="0" smtClean="0">
                <a:solidFill>
                  <a:schemeClr val="bg2">
                    <a:lumMod val="50000"/>
                  </a:schemeClr>
                </a:solidFill>
                <a:latin typeface="Arial Narrow" pitchFamily="34" charset="0"/>
              </a:rPr>
              <a:t>nepieciešamības</a:t>
            </a:r>
          </a:p>
          <a:p>
            <a:endParaRPr lang="lv-LV" sz="8000" dirty="0" smtClean="0">
              <a:solidFill>
                <a:schemeClr val="bg2">
                  <a:lumMod val="50000"/>
                </a:schemeClr>
              </a:solidFill>
              <a:latin typeface="Arial Narrow" pitchFamily="34" charset="0"/>
            </a:endParaRPr>
          </a:p>
          <a:p>
            <a:endParaRPr lang="lv-LV" sz="8000" dirty="0">
              <a:solidFill>
                <a:schemeClr val="bg2">
                  <a:lumMod val="50000"/>
                </a:schemeClr>
              </a:solidFill>
              <a:latin typeface="Arial Narrow" pitchFamily="34" charset="0"/>
            </a:endParaRPr>
          </a:p>
          <a:p>
            <a:endParaRPr lang="lv-LV" sz="8000" dirty="0" smtClean="0">
              <a:solidFill>
                <a:schemeClr val="bg2">
                  <a:lumMod val="50000"/>
                </a:schemeClr>
              </a:solidFill>
              <a:latin typeface="Arial Narrow" pitchFamily="34" charset="0"/>
            </a:endParaRPr>
          </a:p>
          <a:p>
            <a:endParaRPr lang="lv-LV" sz="3600" dirty="0"/>
          </a:p>
          <a:p>
            <a:endParaRPr lang="lv-LV" sz="3600" dirty="0" smtClean="0"/>
          </a:p>
          <a:p>
            <a:endParaRPr lang="lv-LV" sz="3600" dirty="0" smtClean="0"/>
          </a:p>
          <a:p>
            <a:endParaRPr lang="lv-LV" sz="5500" b="1" dirty="0" smtClean="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3"/>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371600" y="75519"/>
            <a:ext cx="7391400" cy="954107"/>
          </a:xfrm>
          <a:prstGeom prst="rect">
            <a:avLst/>
          </a:prstGeom>
        </p:spPr>
        <p:txBody>
          <a:bodyPr wrap="square">
            <a:spAutoFit/>
          </a:bodyPr>
          <a:lstStyle/>
          <a:p>
            <a:pPr algn="ctr"/>
            <a:r>
              <a:rPr lang="lv-LV" sz="2800" b="1" dirty="0" smtClean="0">
                <a:solidFill>
                  <a:srgbClr val="8CADAE">
                    <a:shade val="75000"/>
                  </a:srgbClr>
                </a:solidFill>
                <a:latin typeface="Arial Narrow" pitchFamily="34" charset="0"/>
                <a:ea typeface="+mj-ea"/>
                <a:cs typeface="+mj-cs"/>
              </a:rPr>
              <a:t>Latgales </a:t>
            </a:r>
            <a:r>
              <a:rPr lang="lv-LV" sz="2800" b="1" dirty="0">
                <a:solidFill>
                  <a:srgbClr val="8CADAE">
                    <a:shade val="75000"/>
                  </a:srgbClr>
                </a:solidFill>
                <a:latin typeface="Arial Narrow" pitchFamily="34" charset="0"/>
                <a:ea typeface="+mj-ea"/>
                <a:cs typeface="+mj-cs"/>
              </a:rPr>
              <a:t>reģiona Ģimeņu atbalsta centra </a:t>
            </a:r>
            <a:r>
              <a:rPr lang="lv-LV" sz="2800" b="1" dirty="0" smtClean="0">
                <a:solidFill>
                  <a:srgbClr val="8CADAE">
                    <a:shade val="75000"/>
                  </a:srgbClr>
                </a:solidFill>
                <a:latin typeface="Arial Narrow" pitchFamily="34" charset="0"/>
                <a:ea typeface="+mj-ea"/>
                <a:cs typeface="+mj-cs"/>
              </a:rPr>
              <a:t>pakalpojumu</a:t>
            </a:r>
            <a:r>
              <a:rPr lang="lv-LV" sz="2800" dirty="0" smtClean="0">
                <a:solidFill>
                  <a:srgbClr val="8CADAE">
                    <a:shade val="75000"/>
                  </a:srgbClr>
                </a:solidFill>
                <a:latin typeface="Arial Narrow" pitchFamily="34" charset="0"/>
                <a:ea typeface="+mj-ea"/>
                <a:cs typeface="+mj-cs"/>
              </a:rPr>
              <a:t> </a:t>
            </a:r>
            <a:r>
              <a:rPr lang="lv-LV" sz="2800" b="1" dirty="0" smtClean="0">
                <a:solidFill>
                  <a:srgbClr val="8CADAE">
                    <a:shade val="75000"/>
                  </a:srgbClr>
                </a:solidFill>
                <a:latin typeface="Arial Narrow" pitchFamily="34" charset="0"/>
                <a:ea typeface="+mj-ea"/>
                <a:cs typeface="+mj-cs"/>
              </a:rPr>
              <a:t>struktūra</a:t>
            </a:r>
            <a:endParaRPr lang="en-US" sz="2800" dirty="0">
              <a:latin typeface="Arial Narrow" pitchFamily="34" charset="0"/>
            </a:endParaRPr>
          </a:p>
        </p:txBody>
      </p:sp>
    </p:spTree>
    <p:extLst>
      <p:ext uri="{BB962C8B-B14F-4D97-AF65-F5344CB8AC3E}">
        <p14:creationId xmlns:p14="http://schemas.microsoft.com/office/powerpoint/2010/main" val="1516722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533400"/>
            <a:ext cx="7467600" cy="2209800"/>
          </a:xfrm>
        </p:spPr>
        <p:txBody>
          <a:bodyPr>
            <a:normAutofit fontScale="90000"/>
          </a:bodyPr>
          <a:lstStyle/>
          <a:p>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a:t/>
            </a:r>
            <a:br>
              <a:rPr lang="lv-LV" sz="3100" b="1" dirty="0"/>
            </a:br>
            <a:r>
              <a:rPr lang="lv-LV" sz="3100" b="1" dirty="0" smtClean="0"/>
              <a:t/>
            </a:r>
            <a:br>
              <a:rPr lang="lv-LV" sz="3100" b="1" dirty="0" smtClean="0"/>
            </a:br>
            <a:r>
              <a:rPr lang="lv-LV" sz="3100" b="1" dirty="0" smtClean="0">
                <a:latin typeface="Arial Narrow" pitchFamily="34" charset="0"/>
              </a:rPr>
              <a:t>Ģimenes asistenta pakalpojumi ģimenēm ar bērniem, jauniešiem:</a:t>
            </a:r>
            <a:r>
              <a:rPr lang="en-US" sz="3100" dirty="0" smtClean="0">
                <a:latin typeface="Arial Narrow" pitchFamily="34" charset="0"/>
              </a:rPr>
              <a:t/>
            </a:r>
            <a:br>
              <a:rPr lang="en-US" sz="3100" dirty="0" smtClean="0">
                <a:latin typeface="Arial Narrow" pitchFamily="34" charset="0"/>
              </a:rPr>
            </a:br>
            <a:endParaRPr lang="en-US" sz="3100" dirty="0">
              <a:latin typeface="Arial Narrow" pitchFamily="34" charset="0"/>
            </a:endParaRPr>
          </a:p>
        </p:txBody>
      </p:sp>
      <p:sp>
        <p:nvSpPr>
          <p:cNvPr id="3" name="Content Placeholder 2"/>
          <p:cNvSpPr>
            <a:spLocks noGrp="1"/>
          </p:cNvSpPr>
          <p:nvPr>
            <p:ph sz="quarter" idx="1"/>
          </p:nvPr>
        </p:nvSpPr>
        <p:spPr>
          <a:xfrm>
            <a:off x="762000" y="1752600"/>
            <a:ext cx="7543800" cy="3962400"/>
          </a:xfrm>
        </p:spPr>
        <p:txBody>
          <a:bodyPr>
            <a:normAutofit/>
          </a:bodyPr>
          <a:lstStyle/>
          <a:p>
            <a:pPr marL="0" indent="0" algn="just">
              <a:buNone/>
            </a:pPr>
            <a:r>
              <a:rPr lang="lv-LV" sz="2400" dirty="0" smtClean="0">
                <a:solidFill>
                  <a:schemeClr val="bg2">
                    <a:lumMod val="50000"/>
                  </a:schemeClr>
                </a:solidFill>
                <a:latin typeface="Arial Narrow" pitchFamily="34" charset="0"/>
              </a:rPr>
              <a:t>Mērķis nodrošināt </a:t>
            </a:r>
            <a:r>
              <a:rPr lang="lv-LV" sz="2400" dirty="0">
                <a:solidFill>
                  <a:schemeClr val="bg2">
                    <a:lumMod val="50000"/>
                  </a:schemeClr>
                </a:solidFill>
                <a:latin typeface="Arial Narrow" pitchFamily="34" charset="0"/>
              </a:rPr>
              <a:t>personai (ģimenei) atbalstu un palīdzību mājokļa, nodarbinātības, izglītības, atkarības, veselības problēmu risināšanā, sociālo un sadzīves prasmju attīstīšanā, kā arī bērnu aprūpē un </a:t>
            </a:r>
            <a:r>
              <a:rPr lang="lv-LV" sz="2400" dirty="0" smtClean="0">
                <a:solidFill>
                  <a:schemeClr val="bg2">
                    <a:lumMod val="50000"/>
                  </a:schemeClr>
                </a:solidFill>
                <a:latin typeface="Arial Narrow" pitchFamily="34" charset="0"/>
              </a:rPr>
              <a:t>audzināšanā (</a:t>
            </a:r>
            <a:r>
              <a:rPr lang="lv-LV" sz="2400" dirty="0">
                <a:solidFill>
                  <a:schemeClr val="bg2">
                    <a:lumMod val="50000"/>
                  </a:schemeClr>
                </a:solidFill>
                <a:latin typeface="Arial Narrow" pitchFamily="34" charset="0"/>
              </a:rPr>
              <a:t>vienai ģimenei līdz 45 stundām mēnesī, pakalpojuma laiks 6 mēneši) </a:t>
            </a:r>
            <a:endParaRPr lang="lv-LV" sz="2400" dirty="0" smtClean="0">
              <a:solidFill>
                <a:schemeClr val="bg2">
                  <a:lumMod val="50000"/>
                </a:schemeClr>
              </a:solidFill>
              <a:latin typeface="Arial Narrow" pitchFamily="34" charset="0"/>
            </a:endParaRPr>
          </a:p>
          <a:p>
            <a:pPr marL="4572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Jauniešiem pēc </a:t>
            </a:r>
            <a:r>
              <a:rPr lang="lv-LV" sz="2400" dirty="0">
                <a:solidFill>
                  <a:schemeClr val="bg2">
                    <a:lumMod val="50000"/>
                  </a:schemeClr>
                </a:solidFill>
                <a:latin typeface="Arial Narrow" pitchFamily="34" charset="0"/>
              </a:rPr>
              <a:t>ārpusģimenes aprūpes izbeigšanās  (no 18 līdz 24 </a:t>
            </a:r>
            <a:r>
              <a:rPr lang="lv-LV" sz="2400" dirty="0" smtClean="0">
                <a:solidFill>
                  <a:schemeClr val="bg2">
                    <a:lumMod val="50000"/>
                  </a:schemeClr>
                </a:solidFill>
                <a:latin typeface="Arial Narrow" pitchFamily="34" charset="0"/>
              </a:rPr>
              <a:t>gadiem) </a:t>
            </a:r>
            <a:endParaRPr lang="en-US" sz="2400" dirty="0">
              <a:solidFill>
                <a:schemeClr val="bg2">
                  <a:lumMod val="50000"/>
                </a:schemeClr>
              </a:solidFill>
              <a:latin typeface="Arial Narrow" pitchFamily="34" charset="0"/>
            </a:endParaRPr>
          </a:p>
          <a:p>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4" y="228600"/>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27671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997952" cy="2133600"/>
          </a:xfrm>
        </p:spPr>
        <p:txBody>
          <a:bodyPr>
            <a:normAutofit fontScale="90000"/>
          </a:bodyPr>
          <a:lstStyle/>
          <a:p>
            <a:r>
              <a:rPr lang="lv-LV" b="1" dirty="0" smtClean="0"/>
              <a:t/>
            </a:r>
            <a:br>
              <a:rPr lang="lv-LV" b="1" dirty="0" smtClean="0"/>
            </a:br>
            <a:r>
              <a:rPr lang="lv-LV" b="1" dirty="0"/>
              <a:t/>
            </a:r>
            <a:br>
              <a:rPr lang="lv-LV" b="1" dirty="0"/>
            </a:br>
            <a:r>
              <a:rPr lang="lv-LV" b="1" dirty="0" smtClean="0"/>
              <a:t/>
            </a:r>
            <a:br>
              <a:rPr lang="lv-LV" b="1" dirty="0" smtClean="0"/>
            </a:br>
            <a:r>
              <a:rPr lang="lv-LV" b="1" dirty="0" smtClean="0">
                <a:latin typeface="Arial Narrow" pitchFamily="34" charset="0"/>
              </a:rPr>
              <a:t>Krīzes intervences pakalpojums</a:t>
            </a:r>
            <a:r>
              <a:rPr lang="en-US" dirty="0" smtClean="0">
                <a:latin typeface="Arial Narrow" pitchFamily="34" charset="0"/>
              </a:rPr>
              <a:t/>
            </a:r>
            <a:br>
              <a:rPr lang="en-US" dirty="0" smtClean="0">
                <a:latin typeface="Arial Narrow" pitchFamily="34" charset="0"/>
              </a:rPr>
            </a:br>
            <a:endParaRPr lang="en-US" dirty="0">
              <a:latin typeface="Arial Narrow" pitchFamily="34" charset="0"/>
            </a:endParaRPr>
          </a:p>
        </p:txBody>
      </p:sp>
      <p:sp>
        <p:nvSpPr>
          <p:cNvPr id="3" name="Content Placeholder 2"/>
          <p:cNvSpPr>
            <a:spLocks noGrp="1"/>
          </p:cNvSpPr>
          <p:nvPr>
            <p:ph sz="quarter" idx="1"/>
          </p:nvPr>
        </p:nvSpPr>
        <p:spPr>
          <a:xfrm>
            <a:off x="1143000" y="1905000"/>
            <a:ext cx="7162800" cy="4267200"/>
          </a:xfrm>
        </p:spPr>
        <p:txBody>
          <a:bodyPr>
            <a:normAutofit/>
          </a:bodyPr>
          <a:lstStyle/>
          <a:p>
            <a:pPr marL="0" indent="0">
              <a:buNone/>
            </a:pPr>
            <a:r>
              <a:rPr lang="lv-LV" sz="2800" dirty="0" smtClean="0">
                <a:solidFill>
                  <a:schemeClr val="bg2">
                    <a:lumMod val="50000"/>
                  </a:schemeClr>
                </a:solidFill>
                <a:latin typeface="Arial Narrow" pitchFamily="34" charset="0"/>
              </a:rPr>
              <a:t>Krīzes situācijās tiks piesaistīti speciālisti:</a:t>
            </a:r>
          </a:p>
          <a:p>
            <a:pPr marL="0" indent="0">
              <a:buNone/>
            </a:pPr>
            <a:endParaRPr lang="lv-LV" sz="2800" dirty="0" smtClean="0">
              <a:solidFill>
                <a:schemeClr val="bg2">
                  <a:lumMod val="50000"/>
                </a:schemeClr>
              </a:solidFill>
              <a:latin typeface="Arial Narrow" pitchFamily="34" charset="0"/>
            </a:endParaRPr>
          </a:p>
          <a:p>
            <a:pPr marL="0" indent="0">
              <a:buNone/>
            </a:pPr>
            <a:r>
              <a:rPr lang="lv-LV" sz="2800" dirty="0" smtClean="0">
                <a:solidFill>
                  <a:schemeClr val="bg2">
                    <a:lumMod val="50000"/>
                  </a:schemeClr>
                </a:solidFill>
                <a:latin typeface="Arial Narrow" pitchFamily="34" charset="0"/>
              </a:rPr>
              <a:t>Sociālais </a:t>
            </a:r>
            <a:r>
              <a:rPr lang="lv-LV" sz="2800" dirty="0">
                <a:solidFill>
                  <a:schemeClr val="bg2">
                    <a:lumMod val="50000"/>
                  </a:schemeClr>
                </a:solidFill>
                <a:latin typeface="Arial Narrow" pitchFamily="34" charset="0"/>
              </a:rPr>
              <a:t>darbinieks</a:t>
            </a:r>
          </a:p>
          <a:p>
            <a:pPr marL="0" indent="0">
              <a:buNone/>
            </a:pPr>
            <a:r>
              <a:rPr lang="lv-LV" sz="2800" dirty="0">
                <a:solidFill>
                  <a:schemeClr val="bg2">
                    <a:lumMod val="50000"/>
                  </a:schemeClr>
                </a:solidFill>
                <a:latin typeface="Arial Narrow" pitchFamily="34" charset="0"/>
              </a:rPr>
              <a:t>Psihologs vai psihoterapeits</a:t>
            </a:r>
          </a:p>
          <a:p>
            <a:pPr marL="0" indent="0">
              <a:buNone/>
            </a:pPr>
            <a:r>
              <a:rPr lang="lv-LV" sz="2800" dirty="0">
                <a:solidFill>
                  <a:schemeClr val="bg2">
                    <a:lumMod val="50000"/>
                  </a:schemeClr>
                </a:solidFill>
                <a:latin typeface="Arial Narrow" pitchFamily="34" charset="0"/>
              </a:rPr>
              <a:t>Narkologs</a:t>
            </a:r>
          </a:p>
          <a:p>
            <a:pPr marL="0" indent="0">
              <a:buNone/>
            </a:pPr>
            <a:r>
              <a:rPr lang="lv-LV" sz="2800" dirty="0">
                <a:solidFill>
                  <a:schemeClr val="bg2">
                    <a:lumMod val="50000"/>
                  </a:schemeClr>
                </a:solidFill>
                <a:latin typeface="Arial Narrow" pitchFamily="34" charset="0"/>
              </a:rPr>
              <a:t>Supervīzors</a:t>
            </a:r>
          </a:p>
          <a:p>
            <a:pPr marL="0" indent="0">
              <a:buNone/>
            </a:pPr>
            <a:r>
              <a:rPr lang="lv-LV" sz="2800" dirty="0">
                <a:solidFill>
                  <a:schemeClr val="bg2">
                    <a:lumMod val="50000"/>
                  </a:schemeClr>
                </a:solidFill>
                <a:latin typeface="Arial Narrow" pitchFamily="34" charset="0"/>
              </a:rPr>
              <a:t>Citi speciālisti</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6470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4372168"/>
            <a:ext cx="7467600" cy="1143000"/>
          </a:xfrm>
        </p:spPr>
        <p:txBody>
          <a:bodyPr>
            <a:noAutofit/>
          </a:bodyPr>
          <a:lstStyle/>
          <a:p>
            <a:endParaRPr lang="en-US" sz="3600" dirty="0"/>
          </a:p>
        </p:txBody>
      </p:sp>
      <p:sp>
        <p:nvSpPr>
          <p:cNvPr id="3" name="Content Placeholder 2"/>
          <p:cNvSpPr>
            <a:spLocks noGrp="1"/>
          </p:cNvSpPr>
          <p:nvPr>
            <p:ph sz="quarter" idx="1"/>
          </p:nvPr>
        </p:nvSpPr>
        <p:spPr>
          <a:xfrm>
            <a:off x="609600" y="1981200"/>
            <a:ext cx="8153400" cy="3581400"/>
          </a:xfrm>
        </p:spPr>
        <p:txBody>
          <a:bodyPr>
            <a:normAutofit/>
          </a:bodyPr>
          <a:lstStyle/>
          <a:p>
            <a:pPr marL="0" indent="0">
              <a:buNone/>
            </a:pPr>
            <a:r>
              <a:rPr lang="lv-LV" sz="2400" dirty="0" smtClean="0">
                <a:solidFill>
                  <a:schemeClr val="bg2">
                    <a:lumMod val="50000"/>
                  </a:schemeClr>
                </a:solidFill>
                <a:latin typeface="Arial Narrow" pitchFamily="34" charset="0"/>
              </a:rPr>
              <a:t>Mērķis: pilnveidot </a:t>
            </a:r>
            <a:r>
              <a:rPr lang="lv-LV" sz="2400" dirty="0">
                <a:solidFill>
                  <a:schemeClr val="bg2">
                    <a:lumMod val="50000"/>
                  </a:schemeClr>
                </a:solidFill>
                <a:latin typeface="Arial Narrow" pitchFamily="34" charset="0"/>
              </a:rPr>
              <a:t>vecāku prasmes bērnu emocionālajā audzināšanā un </a:t>
            </a:r>
            <a:r>
              <a:rPr lang="lv-LV" sz="2400" dirty="0" smtClean="0">
                <a:solidFill>
                  <a:schemeClr val="bg2">
                    <a:lumMod val="50000"/>
                  </a:schemeClr>
                </a:solidFill>
                <a:latin typeface="Arial Narrow" pitchFamily="34" charset="0"/>
              </a:rPr>
              <a:t>attīstībā</a:t>
            </a:r>
          </a:p>
          <a:p>
            <a:pPr marL="0" indent="0">
              <a:buNone/>
            </a:pPr>
            <a:r>
              <a:rPr lang="lv-LV" sz="2400" dirty="0" smtClean="0">
                <a:solidFill>
                  <a:schemeClr val="bg2">
                    <a:lumMod val="50000"/>
                  </a:schemeClr>
                </a:solidFill>
                <a:latin typeface="Arial Narrow" pitchFamily="34" charset="0"/>
              </a:rPr>
              <a:t>BEA apmācības</a:t>
            </a:r>
          </a:p>
          <a:p>
            <a:pPr marL="0" indent="0">
              <a:buNone/>
            </a:pPr>
            <a:r>
              <a:rPr lang="lv-LV" sz="2400" dirty="0" err="1" smtClean="0">
                <a:solidFill>
                  <a:schemeClr val="bg2">
                    <a:lumMod val="50000"/>
                  </a:schemeClr>
                </a:solidFill>
                <a:latin typeface="Arial Narrow" pitchFamily="34" charset="0"/>
              </a:rPr>
              <a:t>CAPs</a:t>
            </a:r>
            <a:r>
              <a:rPr lang="lv-LV" sz="2400" dirty="0" smtClean="0">
                <a:solidFill>
                  <a:schemeClr val="bg2">
                    <a:lumMod val="50000"/>
                  </a:schemeClr>
                </a:solidFill>
                <a:latin typeface="Arial Narrow" pitchFamily="34" charset="0"/>
              </a:rPr>
              <a:t> apmācības</a:t>
            </a:r>
          </a:p>
          <a:p>
            <a:pPr marL="0" indent="0">
              <a:buNone/>
            </a:pPr>
            <a:endParaRPr lang="lv-LV" sz="2400" dirty="0" smtClean="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Tiks nodrošināta </a:t>
            </a:r>
            <a:r>
              <a:rPr lang="lv-LV" sz="2400" dirty="0">
                <a:solidFill>
                  <a:schemeClr val="bg2">
                    <a:lumMod val="50000"/>
                  </a:schemeClr>
                </a:solidFill>
                <a:latin typeface="Arial Narrow" pitchFamily="34" charset="0"/>
              </a:rPr>
              <a:t>b</a:t>
            </a:r>
            <a:r>
              <a:rPr lang="lv-LV" sz="2400" dirty="0" smtClean="0">
                <a:solidFill>
                  <a:schemeClr val="bg2">
                    <a:lumMod val="50000"/>
                  </a:schemeClr>
                </a:solidFill>
                <a:latin typeface="Arial Narrow" pitchFamily="34" charset="0"/>
              </a:rPr>
              <a:t>ērnu </a:t>
            </a:r>
            <a:r>
              <a:rPr lang="lv-LV" sz="2400" dirty="0">
                <a:solidFill>
                  <a:schemeClr val="bg2">
                    <a:lumMod val="50000"/>
                  </a:schemeClr>
                </a:solidFill>
                <a:latin typeface="Arial Narrow" pitchFamily="34" charset="0"/>
              </a:rPr>
              <a:t>uzraudzība semināru laikā </a:t>
            </a:r>
            <a:endParaRPr lang="en-US" sz="2400" dirty="0">
              <a:solidFill>
                <a:schemeClr val="bg2">
                  <a:lumMod val="50000"/>
                </a:schemeClr>
              </a:solidFill>
              <a:latin typeface="Arial Narrow" pitchFamily="34" charset="0"/>
            </a:endParaRPr>
          </a:p>
        </p:txBody>
      </p:sp>
      <p:sp>
        <p:nvSpPr>
          <p:cNvPr id="4" name="Rectangle 3"/>
          <p:cNvSpPr/>
          <p:nvPr/>
        </p:nvSpPr>
        <p:spPr>
          <a:xfrm>
            <a:off x="914400" y="-1642973"/>
            <a:ext cx="8382000" cy="2616101"/>
          </a:xfrm>
          <a:prstGeom prst="rect">
            <a:avLst/>
          </a:prstGeom>
        </p:spPr>
        <p:txBody>
          <a:bodyPr wrap="square">
            <a:spAutoFit/>
          </a:bodyPr>
          <a:lstStyle/>
          <a:p>
            <a:pPr lvl="0" algn="ctr">
              <a:spcBef>
                <a:spcPct val="0"/>
              </a:spcBef>
            </a:pPr>
            <a:endParaRPr lang="lv-LV" sz="3600" dirty="0" smtClean="0">
              <a:solidFill>
                <a:srgbClr val="8CADAE">
                  <a:shade val="75000"/>
                </a:srgbClr>
              </a:solidFill>
              <a:ea typeface="+mj-ea"/>
              <a:cs typeface="+mj-cs"/>
            </a:endParaRPr>
          </a:p>
          <a:p>
            <a:pPr lvl="0" algn="ctr">
              <a:spcBef>
                <a:spcPct val="0"/>
              </a:spcBef>
            </a:pPr>
            <a:endParaRPr lang="lv-LV" sz="3600" dirty="0">
              <a:solidFill>
                <a:srgbClr val="8CADAE">
                  <a:shade val="75000"/>
                </a:srgbClr>
              </a:solidFill>
              <a:ea typeface="+mj-ea"/>
              <a:cs typeface="+mj-cs"/>
            </a:endParaRPr>
          </a:p>
          <a:p>
            <a:pPr lvl="0" algn="ctr">
              <a:spcBef>
                <a:spcPct val="0"/>
              </a:spcBef>
            </a:pPr>
            <a:endParaRPr lang="lv-LV" sz="3600" dirty="0" smtClean="0">
              <a:solidFill>
                <a:srgbClr val="8CADAE">
                  <a:shade val="75000"/>
                </a:srgbClr>
              </a:solidFill>
              <a:ea typeface="+mj-ea"/>
              <a:cs typeface="+mj-cs"/>
            </a:endParaRPr>
          </a:p>
          <a:p>
            <a:pPr lvl="0" algn="ctr">
              <a:spcBef>
                <a:spcPct val="0"/>
              </a:spcBef>
            </a:pPr>
            <a:endParaRPr lang="lv-LV" sz="2800" dirty="0" smtClean="0">
              <a:solidFill>
                <a:srgbClr val="8CADAE">
                  <a:shade val="75000"/>
                </a:srgbClr>
              </a:solidFill>
              <a:ea typeface="+mj-ea"/>
              <a:cs typeface="+mj-cs"/>
            </a:endParaRPr>
          </a:p>
          <a:p>
            <a:pPr lvl="0" algn="ctr">
              <a:spcBef>
                <a:spcPct val="0"/>
              </a:spcBef>
            </a:pPr>
            <a:r>
              <a:rPr lang="lv-LV" sz="2800" dirty="0" smtClean="0">
                <a:solidFill>
                  <a:srgbClr val="8CADAE">
                    <a:shade val="75000"/>
                  </a:srgbClr>
                </a:solidFill>
                <a:latin typeface="Arial Narrow" pitchFamily="34" charset="0"/>
                <a:ea typeface="+mj-ea"/>
                <a:cs typeface="+mj-cs"/>
              </a:rPr>
              <a:t>Izglītojošie </a:t>
            </a:r>
            <a:r>
              <a:rPr lang="lv-LV" sz="2800" dirty="0">
                <a:solidFill>
                  <a:srgbClr val="8CADAE">
                    <a:shade val="75000"/>
                  </a:srgbClr>
                </a:solidFill>
                <a:latin typeface="Arial Narrow" pitchFamily="34" charset="0"/>
                <a:ea typeface="+mj-ea"/>
                <a:cs typeface="+mj-cs"/>
              </a:rPr>
              <a:t>pasākumi ģimenēm un prasmju treniņi, semināri</a:t>
            </a:r>
            <a:endParaRPr lang="en-US" sz="2800" dirty="0">
              <a:solidFill>
                <a:srgbClr val="8CADAE">
                  <a:shade val="75000"/>
                </a:srgbClr>
              </a:solidFill>
              <a:latin typeface="Arial Narrow" pitchFamily="34" charset="0"/>
              <a:ea typeface="+mj-ea"/>
              <a:cs typeface="+mj-cs"/>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82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800600"/>
            <a:ext cx="7391400" cy="838200"/>
          </a:xfrm>
        </p:spPr>
        <p:txBody>
          <a:bodyPr/>
          <a:lstStyle/>
          <a:p>
            <a:endParaRPr lang="en-US" sz="3200" dirty="0"/>
          </a:p>
        </p:txBody>
      </p:sp>
      <p:sp>
        <p:nvSpPr>
          <p:cNvPr id="3" name="Content Placeholder 2"/>
          <p:cNvSpPr>
            <a:spLocks noGrp="1"/>
          </p:cNvSpPr>
          <p:nvPr>
            <p:ph sz="quarter" idx="1"/>
          </p:nvPr>
        </p:nvSpPr>
        <p:spPr>
          <a:xfrm>
            <a:off x="647700" y="1752600"/>
            <a:ext cx="8039100" cy="3200400"/>
          </a:xfrm>
        </p:spPr>
        <p:txBody>
          <a:bodyPr>
            <a:noAutofit/>
          </a:bodyPr>
          <a:lstStyle/>
          <a:p>
            <a:pPr marL="0" indent="0">
              <a:buNone/>
            </a:pPr>
            <a:r>
              <a:rPr lang="lv-LV" sz="2800" dirty="0">
                <a:solidFill>
                  <a:schemeClr val="bg2">
                    <a:lumMod val="50000"/>
                  </a:schemeClr>
                </a:solidFill>
                <a:latin typeface="Arial Narrow" pitchFamily="34" charset="0"/>
              </a:rPr>
              <a:t>Grupas-pusaudžiem ar uzvedības grūtībām, līdz </a:t>
            </a:r>
            <a:r>
              <a:rPr lang="lv-LV" sz="2800" dirty="0" smtClean="0">
                <a:solidFill>
                  <a:schemeClr val="bg2">
                    <a:lumMod val="50000"/>
                  </a:schemeClr>
                </a:solidFill>
                <a:latin typeface="Arial Narrow" pitchFamily="34" charset="0"/>
              </a:rPr>
              <a:t>2x mēnesī</a:t>
            </a:r>
          </a:p>
          <a:p>
            <a:pPr marL="45720" indent="0">
              <a:buNone/>
            </a:pPr>
            <a:endParaRPr lang="lv-LV" sz="2800" dirty="0" smtClean="0">
              <a:solidFill>
                <a:schemeClr val="bg2">
                  <a:lumMod val="50000"/>
                </a:schemeClr>
              </a:solidFill>
              <a:latin typeface="Arial Narrow" pitchFamily="34" charset="0"/>
            </a:endParaRPr>
          </a:p>
          <a:p>
            <a:pPr marL="0" indent="0">
              <a:buNone/>
            </a:pPr>
            <a:r>
              <a:rPr lang="lv-LV" sz="2800" dirty="0" smtClean="0">
                <a:solidFill>
                  <a:schemeClr val="bg2">
                    <a:lumMod val="50000"/>
                  </a:schemeClr>
                </a:solidFill>
                <a:latin typeface="Arial Narrow" pitchFamily="34" charset="0"/>
              </a:rPr>
              <a:t>Vasaras diennakts nometne «riska» </a:t>
            </a:r>
            <a:r>
              <a:rPr lang="lv-LV" sz="2800" dirty="0">
                <a:solidFill>
                  <a:schemeClr val="bg2">
                    <a:lumMod val="50000"/>
                  </a:schemeClr>
                </a:solidFill>
                <a:latin typeface="Arial Narrow" pitchFamily="34" charset="0"/>
              </a:rPr>
              <a:t>jauniešiem vecumā no 7-18 </a:t>
            </a:r>
            <a:r>
              <a:rPr lang="lv-LV" sz="2800" dirty="0" smtClean="0">
                <a:solidFill>
                  <a:schemeClr val="bg2">
                    <a:lumMod val="50000"/>
                  </a:schemeClr>
                </a:solidFill>
                <a:latin typeface="Arial Narrow" pitchFamily="34" charset="0"/>
              </a:rPr>
              <a:t>gadi</a:t>
            </a:r>
          </a:p>
          <a:p>
            <a:pPr marL="45720" indent="0">
              <a:buNone/>
            </a:pPr>
            <a:endParaRPr lang="lv-LV" sz="2800" dirty="0" smtClean="0">
              <a:solidFill>
                <a:schemeClr val="bg2">
                  <a:lumMod val="50000"/>
                </a:schemeClr>
              </a:solidFill>
              <a:latin typeface="Arial Narrow" pitchFamily="34" charset="0"/>
            </a:endParaRPr>
          </a:p>
          <a:p>
            <a:pPr marL="0" indent="0">
              <a:buNone/>
            </a:pPr>
            <a:r>
              <a:rPr lang="lv-LV" sz="2800" dirty="0">
                <a:solidFill>
                  <a:schemeClr val="bg2">
                    <a:lumMod val="50000"/>
                  </a:schemeClr>
                </a:solidFill>
                <a:latin typeface="Arial Narrow" pitchFamily="34" charset="0"/>
              </a:rPr>
              <a:t>Ziemassvētku pasākums </a:t>
            </a:r>
            <a:r>
              <a:rPr lang="lv-LV" sz="2800" dirty="0" smtClean="0">
                <a:solidFill>
                  <a:schemeClr val="bg2">
                    <a:lumMod val="50000"/>
                  </a:schemeClr>
                </a:solidFill>
                <a:latin typeface="Arial Narrow" pitchFamily="34" charset="0"/>
              </a:rPr>
              <a:t>ģimenēm</a:t>
            </a:r>
            <a:endParaRPr lang="en-US" sz="2800" dirty="0">
              <a:solidFill>
                <a:schemeClr val="bg2">
                  <a:lumMod val="50000"/>
                </a:schemeClr>
              </a:solidFill>
              <a:latin typeface="Arial Narrow" pitchFamily="34" charset="0"/>
            </a:endParaRPr>
          </a:p>
        </p:txBody>
      </p:sp>
      <p:sp>
        <p:nvSpPr>
          <p:cNvPr id="4" name="Rectangle 3"/>
          <p:cNvSpPr/>
          <p:nvPr/>
        </p:nvSpPr>
        <p:spPr>
          <a:xfrm>
            <a:off x="1752600" y="61467"/>
            <a:ext cx="6934200" cy="1077218"/>
          </a:xfrm>
          <a:prstGeom prst="rect">
            <a:avLst/>
          </a:prstGeom>
        </p:spPr>
        <p:txBody>
          <a:bodyPr wrap="square">
            <a:spAutoFit/>
          </a:bodyPr>
          <a:lstStyle/>
          <a:p>
            <a:pPr lvl="0" algn="ctr">
              <a:spcBef>
                <a:spcPct val="0"/>
              </a:spcBef>
            </a:pPr>
            <a:endParaRPr lang="lv-LV" sz="3200" dirty="0" smtClean="0">
              <a:solidFill>
                <a:srgbClr val="8CADAE">
                  <a:shade val="75000"/>
                </a:srgbClr>
              </a:solidFill>
              <a:ea typeface="+mj-ea"/>
              <a:cs typeface="+mj-cs"/>
            </a:endParaRPr>
          </a:p>
          <a:p>
            <a:pPr lvl="0" algn="ctr">
              <a:spcBef>
                <a:spcPct val="0"/>
              </a:spcBef>
            </a:pPr>
            <a:r>
              <a:rPr lang="lv-LV" sz="3200" dirty="0" smtClean="0">
                <a:solidFill>
                  <a:srgbClr val="8CADAE">
                    <a:shade val="75000"/>
                  </a:srgbClr>
                </a:solidFill>
                <a:latin typeface="Arial Narrow" pitchFamily="34" charset="0"/>
                <a:ea typeface="+mj-ea"/>
                <a:cs typeface="+mj-cs"/>
              </a:rPr>
              <a:t>Pasākumi: «sapratne </a:t>
            </a:r>
            <a:r>
              <a:rPr lang="lv-LV" sz="3200" dirty="0">
                <a:solidFill>
                  <a:srgbClr val="8CADAE">
                    <a:shade val="75000"/>
                  </a:srgbClr>
                </a:solidFill>
                <a:latin typeface="Arial Narrow" pitchFamily="34" charset="0"/>
                <a:ea typeface="+mj-ea"/>
                <a:cs typeface="+mj-cs"/>
              </a:rPr>
              <a:t>un </a:t>
            </a:r>
            <a:r>
              <a:rPr lang="lv-LV" sz="3200" dirty="0" smtClean="0">
                <a:solidFill>
                  <a:srgbClr val="8CADAE">
                    <a:shade val="75000"/>
                  </a:srgbClr>
                </a:solidFill>
                <a:latin typeface="Arial Narrow" pitchFamily="34" charset="0"/>
                <a:ea typeface="+mj-ea"/>
                <a:cs typeface="+mj-cs"/>
              </a:rPr>
              <a:t>atbalsts»</a:t>
            </a:r>
            <a:endParaRPr lang="en-US" sz="3200" dirty="0">
              <a:solidFill>
                <a:srgbClr val="8CADAE">
                  <a:shade val="75000"/>
                </a:srgbClr>
              </a:solidFill>
              <a:latin typeface="Arial Narrow" pitchFamily="34" charset="0"/>
              <a:ea typeface="+mj-ea"/>
              <a:cs typeface="+mj-cs"/>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073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1" y="5105400"/>
            <a:ext cx="7086600" cy="838200"/>
          </a:xfrm>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sz="quarter" idx="1"/>
          </p:nvPr>
        </p:nvSpPr>
        <p:spPr>
          <a:xfrm>
            <a:off x="1143000" y="1676400"/>
            <a:ext cx="7239000" cy="4191000"/>
          </a:xfrm>
        </p:spPr>
        <p:txBody>
          <a:bodyPr>
            <a:normAutofit fontScale="62500" lnSpcReduction="20000"/>
          </a:bodyPr>
          <a:lstStyle/>
          <a:p>
            <a:pPr marL="0" indent="0">
              <a:buNone/>
            </a:pPr>
            <a:r>
              <a:rPr lang="lv-LV" sz="3200" dirty="0" smtClean="0">
                <a:solidFill>
                  <a:schemeClr val="bg2">
                    <a:lumMod val="50000"/>
                  </a:schemeClr>
                </a:solidFill>
                <a:latin typeface="Arial Narrow" pitchFamily="34" charset="0"/>
              </a:rPr>
              <a:t>Sadarbība </a:t>
            </a:r>
            <a:r>
              <a:rPr lang="lv-LV" sz="3200" dirty="0">
                <a:solidFill>
                  <a:schemeClr val="bg2">
                    <a:lumMod val="50000"/>
                  </a:schemeClr>
                </a:solidFill>
                <a:latin typeface="Arial Narrow" pitchFamily="34" charset="0"/>
              </a:rPr>
              <a:t>ar partnerinstitūcijām (Latvijā un </a:t>
            </a:r>
            <a:r>
              <a:rPr lang="lv-LV" sz="3200" dirty="0" smtClean="0">
                <a:solidFill>
                  <a:schemeClr val="bg2">
                    <a:lumMod val="50000"/>
                  </a:schemeClr>
                </a:solidFill>
                <a:latin typeface="Arial Narrow" pitchFamily="34" charset="0"/>
              </a:rPr>
              <a:t>ārvalstīs) </a:t>
            </a:r>
            <a:r>
              <a:rPr lang="lv-LV" sz="3200" dirty="0">
                <a:solidFill>
                  <a:schemeClr val="bg2">
                    <a:lumMod val="50000"/>
                  </a:schemeClr>
                </a:solidFill>
                <a:latin typeface="Arial Narrow" pitchFamily="34" charset="0"/>
              </a:rPr>
              <a:t>un </a:t>
            </a:r>
            <a:r>
              <a:rPr lang="lv-LV" sz="3200" dirty="0" smtClean="0">
                <a:solidFill>
                  <a:schemeClr val="bg2">
                    <a:lumMod val="50000"/>
                  </a:schemeClr>
                </a:solidFill>
                <a:latin typeface="Arial Narrow" pitchFamily="34" charset="0"/>
              </a:rPr>
              <a:t>mēdijiem</a:t>
            </a:r>
            <a:endParaRPr lang="en-US" sz="3200" dirty="0">
              <a:solidFill>
                <a:schemeClr val="bg2">
                  <a:lumMod val="50000"/>
                </a:schemeClr>
              </a:solidFill>
              <a:latin typeface="Arial Narrow" pitchFamily="34" charset="0"/>
            </a:endParaRPr>
          </a:p>
          <a:p>
            <a:pPr marL="0" indent="0">
              <a:buNone/>
            </a:pPr>
            <a:endParaRPr lang="en-US" sz="3200" dirty="0">
              <a:solidFill>
                <a:schemeClr val="bg2">
                  <a:lumMod val="50000"/>
                </a:schemeClr>
              </a:solidFill>
              <a:latin typeface="Arial Narrow" pitchFamily="34" charset="0"/>
            </a:endParaRPr>
          </a:p>
          <a:p>
            <a:pPr marL="0" indent="0">
              <a:buNone/>
            </a:pPr>
            <a:r>
              <a:rPr lang="lv-LV" sz="3200" dirty="0">
                <a:solidFill>
                  <a:schemeClr val="bg2">
                    <a:lumMod val="50000"/>
                  </a:schemeClr>
                </a:solidFill>
                <a:latin typeface="Arial Narrow" pitchFamily="34" charset="0"/>
              </a:rPr>
              <a:t>P</a:t>
            </a:r>
            <a:r>
              <a:rPr lang="lv-LV" sz="3200" dirty="0" smtClean="0">
                <a:solidFill>
                  <a:schemeClr val="bg2">
                    <a:lumMod val="50000"/>
                  </a:schemeClr>
                </a:solidFill>
                <a:latin typeface="Arial Narrow" pitchFamily="34" charset="0"/>
              </a:rPr>
              <a:t>iedalīšanās </a:t>
            </a:r>
            <a:r>
              <a:rPr lang="lv-LV" sz="3200" dirty="0">
                <a:solidFill>
                  <a:schemeClr val="bg2">
                    <a:lumMod val="50000"/>
                  </a:schemeClr>
                </a:solidFill>
                <a:latin typeface="Arial Narrow" pitchFamily="34" charset="0"/>
              </a:rPr>
              <a:t>valsts politikas veidošanā bērna situācijas </a:t>
            </a:r>
            <a:r>
              <a:rPr lang="lv-LV" sz="3200" dirty="0" smtClean="0">
                <a:solidFill>
                  <a:schemeClr val="bg2">
                    <a:lumMod val="50000"/>
                  </a:schemeClr>
                </a:solidFill>
                <a:latin typeface="Arial Narrow" pitchFamily="34" charset="0"/>
              </a:rPr>
              <a:t>uzlabošanai</a:t>
            </a:r>
            <a:endParaRPr lang="lv-LV" sz="3200" dirty="0">
              <a:solidFill>
                <a:schemeClr val="bg2">
                  <a:lumMod val="50000"/>
                </a:schemeClr>
              </a:solidFill>
              <a:latin typeface="Arial Narrow" pitchFamily="34" charset="0"/>
            </a:endParaRPr>
          </a:p>
          <a:p>
            <a:endParaRPr lang="en-US" sz="3200" dirty="0">
              <a:solidFill>
                <a:schemeClr val="bg2">
                  <a:lumMod val="50000"/>
                </a:schemeClr>
              </a:solidFill>
              <a:latin typeface="Arial Narrow" pitchFamily="34" charset="0"/>
            </a:endParaRPr>
          </a:p>
          <a:p>
            <a:pPr marL="0" indent="0">
              <a:buNone/>
            </a:pPr>
            <a:r>
              <a:rPr lang="lv-LV" sz="3200" dirty="0">
                <a:solidFill>
                  <a:schemeClr val="bg2">
                    <a:lumMod val="50000"/>
                  </a:schemeClr>
                </a:solidFill>
                <a:latin typeface="Arial Narrow" pitchFamily="34" charset="0"/>
              </a:rPr>
              <a:t>Audžuģimeņu darba popularizēšana sabiedrībā, t. </a:t>
            </a:r>
            <a:r>
              <a:rPr lang="lv-LV" sz="3200" dirty="0" err="1" smtClean="0">
                <a:solidFill>
                  <a:schemeClr val="bg2">
                    <a:lumMod val="50000"/>
                  </a:schemeClr>
                </a:solidFill>
                <a:latin typeface="Arial Narrow" pitchFamily="34" charset="0"/>
              </a:rPr>
              <a:t>sk</a:t>
            </a:r>
            <a:r>
              <a:rPr lang="lv-LV" sz="3200" dirty="0" smtClean="0">
                <a:solidFill>
                  <a:schemeClr val="bg2">
                    <a:lumMod val="50000"/>
                  </a:schemeClr>
                </a:solidFill>
                <a:latin typeface="Arial Narrow" pitchFamily="34" charset="0"/>
              </a:rPr>
              <a:t>. informatīvo </a:t>
            </a:r>
            <a:r>
              <a:rPr lang="lv-LV" sz="3200" dirty="0">
                <a:solidFill>
                  <a:schemeClr val="bg2">
                    <a:lumMod val="50000"/>
                  </a:schemeClr>
                </a:solidFill>
                <a:latin typeface="Arial Narrow" pitchFamily="34" charset="0"/>
              </a:rPr>
              <a:t>kampaņu </a:t>
            </a:r>
            <a:r>
              <a:rPr lang="lv-LV" sz="3200" dirty="0" smtClean="0">
                <a:solidFill>
                  <a:schemeClr val="bg2">
                    <a:lumMod val="50000"/>
                  </a:schemeClr>
                </a:solidFill>
                <a:latin typeface="Arial Narrow" pitchFamily="34" charset="0"/>
              </a:rPr>
              <a:t>organizēšana</a:t>
            </a:r>
          </a:p>
          <a:p>
            <a:pPr marL="45720" indent="0">
              <a:buNone/>
            </a:pPr>
            <a:endParaRPr lang="lv-LV" sz="3200" dirty="0" smtClean="0">
              <a:solidFill>
                <a:schemeClr val="bg2">
                  <a:lumMod val="50000"/>
                </a:schemeClr>
              </a:solidFill>
              <a:latin typeface="Arial Narrow" pitchFamily="34" charset="0"/>
            </a:endParaRPr>
          </a:p>
          <a:p>
            <a:pPr marL="0" indent="0">
              <a:buNone/>
            </a:pPr>
            <a:r>
              <a:rPr lang="lv-LV" sz="3200" dirty="0" smtClean="0">
                <a:solidFill>
                  <a:schemeClr val="bg2">
                    <a:lumMod val="50000"/>
                  </a:schemeClr>
                </a:solidFill>
                <a:latin typeface="Arial Narrow" pitchFamily="34" charset="0"/>
              </a:rPr>
              <a:t>Informatīvo </a:t>
            </a:r>
            <a:r>
              <a:rPr lang="lv-LV" sz="3200" dirty="0">
                <a:solidFill>
                  <a:schemeClr val="bg2">
                    <a:lumMod val="50000"/>
                  </a:schemeClr>
                </a:solidFill>
                <a:latin typeface="Arial Narrow" pitchFamily="34" charset="0"/>
              </a:rPr>
              <a:t>materiālu izveide (bukleti, </a:t>
            </a:r>
            <a:r>
              <a:rPr lang="lv-LV" sz="3200" dirty="0" smtClean="0">
                <a:solidFill>
                  <a:schemeClr val="bg2">
                    <a:lumMod val="50000"/>
                  </a:schemeClr>
                </a:solidFill>
                <a:latin typeface="Arial Narrow" pitchFamily="34" charset="0"/>
              </a:rPr>
              <a:t>plakāti, baneri, sociālās reklāmas izvietošana uz sabiedriskā transporta)</a:t>
            </a:r>
          </a:p>
          <a:p>
            <a:pPr marL="45720" indent="0">
              <a:buNone/>
            </a:pPr>
            <a:endParaRPr lang="lv-LV" sz="3200" dirty="0" smtClean="0">
              <a:solidFill>
                <a:schemeClr val="bg2">
                  <a:lumMod val="50000"/>
                </a:schemeClr>
              </a:solidFill>
              <a:latin typeface="Arial Narrow" pitchFamily="34" charset="0"/>
            </a:endParaRPr>
          </a:p>
          <a:p>
            <a:pPr marL="0" indent="0">
              <a:buNone/>
            </a:pPr>
            <a:r>
              <a:rPr lang="lv-LV" sz="3200" dirty="0">
                <a:solidFill>
                  <a:schemeClr val="bg2">
                    <a:lumMod val="50000"/>
                  </a:schemeClr>
                </a:solidFill>
                <a:latin typeface="Arial Narrow" pitchFamily="34" charset="0"/>
              </a:rPr>
              <a:t>Potenciālo ģimeņu intresējošie un izglītojošie tējas vakari „Atver durvis</a:t>
            </a:r>
            <a:r>
              <a:rPr lang="lv-LV" sz="3200" dirty="0" smtClean="0">
                <a:solidFill>
                  <a:schemeClr val="bg2">
                    <a:lumMod val="50000"/>
                  </a:schemeClr>
                </a:solidFill>
                <a:latin typeface="Arial Narrow" pitchFamily="34" charset="0"/>
              </a:rPr>
              <a:t>”</a:t>
            </a:r>
          </a:p>
          <a:p>
            <a:pPr marL="45720" indent="0">
              <a:buNone/>
            </a:pPr>
            <a:endParaRPr lang="lv-LV" sz="3200" dirty="0" smtClean="0">
              <a:solidFill>
                <a:schemeClr val="bg2">
                  <a:lumMod val="50000"/>
                </a:schemeClr>
              </a:solidFill>
              <a:latin typeface="Arial Narrow" pitchFamily="34" charset="0"/>
            </a:endParaRPr>
          </a:p>
          <a:p>
            <a:pPr marL="0" indent="0">
              <a:buNone/>
            </a:pPr>
            <a:r>
              <a:rPr lang="lv-LV" sz="3200" dirty="0" smtClean="0">
                <a:solidFill>
                  <a:schemeClr val="bg2">
                    <a:lumMod val="50000"/>
                  </a:schemeClr>
                </a:solidFill>
                <a:latin typeface="Arial Narrow" pitchFamily="34" charset="0"/>
              </a:rPr>
              <a:t>Kampaņas </a:t>
            </a:r>
            <a:r>
              <a:rPr lang="lv-LV" sz="3200" dirty="0">
                <a:solidFill>
                  <a:schemeClr val="bg2">
                    <a:lumMod val="50000"/>
                  </a:schemeClr>
                </a:solidFill>
                <a:latin typeface="Arial Narrow" pitchFamily="34" charset="0"/>
              </a:rPr>
              <a:t>ietvaros </a:t>
            </a:r>
            <a:r>
              <a:rPr lang="lv-LV" sz="3200" dirty="0" smtClean="0">
                <a:solidFill>
                  <a:schemeClr val="bg2">
                    <a:lumMod val="50000"/>
                  </a:schemeClr>
                </a:solidFill>
                <a:latin typeface="Arial Narrow" pitchFamily="34" charset="0"/>
              </a:rPr>
              <a:t>regulāri tiks organizēti semināri</a:t>
            </a:r>
          </a:p>
          <a:p>
            <a:pPr marL="0" indent="0">
              <a:buNone/>
            </a:pPr>
            <a:endParaRPr lang="en-US" dirty="0"/>
          </a:p>
          <a:p>
            <a:endParaRPr lang="en-US" dirty="0"/>
          </a:p>
        </p:txBody>
      </p:sp>
      <p:sp>
        <p:nvSpPr>
          <p:cNvPr id="4" name="Rectangle 3"/>
          <p:cNvSpPr/>
          <p:nvPr/>
        </p:nvSpPr>
        <p:spPr>
          <a:xfrm>
            <a:off x="1524000" y="-1358910"/>
            <a:ext cx="7391400" cy="2677656"/>
          </a:xfrm>
          <a:prstGeom prst="rect">
            <a:avLst/>
          </a:prstGeom>
        </p:spPr>
        <p:txBody>
          <a:bodyPr wrap="square">
            <a:spAutoFit/>
          </a:bodyPr>
          <a:lstStyle/>
          <a:p>
            <a:endParaRPr lang="lv-LV" sz="3600" b="1" dirty="0" smtClean="0">
              <a:solidFill>
                <a:srgbClr val="8CADAE">
                  <a:shade val="75000"/>
                </a:srgbClr>
              </a:solidFill>
              <a:ea typeface="+mj-ea"/>
              <a:cs typeface="+mj-cs"/>
            </a:endParaRPr>
          </a:p>
          <a:p>
            <a:endParaRPr lang="lv-LV" sz="3600" b="1" dirty="0">
              <a:solidFill>
                <a:srgbClr val="8CADAE">
                  <a:shade val="75000"/>
                </a:srgbClr>
              </a:solidFill>
              <a:ea typeface="+mj-ea"/>
              <a:cs typeface="+mj-cs"/>
            </a:endParaRPr>
          </a:p>
          <a:p>
            <a:endParaRPr lang="lv-LV" sz="3600" b="1" dirty="0" smtClean="0">
              <a:solidFill>
                <a:srgbClr val="8CADAE">
                  <a:shade val="75000"/>
                </a:srgbClr>
              </a:solidFill>
              <a:ea typeface="+mj-ea"/>
              <a:cs typeface="+mj-cs"/>
            </a:endParaRPr>
          </a:p>
          <a:p>
            <a:endParaRPr lang="lv-LV" sz="2800" b="1" dirty="0" smtClean="0">
              <a:solidFill>
                <a:srgbClr val="8CADAE">
                  <a:shade val="75000"/>
                </a:srgbClr>
              </a:solidFill>
              <a:ea typeface="+mj-ea"/>
              <a:cs typeface="+mj-cs"/>
            </a:endParaRPr>
          </a:p>
          <a:p>
            <a:r>
              <a:rPr lang="lv-LV" sz="3200" b="1" dirty="0" smtClean="0">
                <a:solidFill>
                  <a:srgbClr val="8CADAE">
                    <a:shade val="75000"/>
                  </a:srgbClr>
                </a:solidFill>
                <a:latin typeface="Arial Narrow" pitchFamily="34" charset="0"/>
                <a:ea typeface="+mj-ea"/>
                <a:cs typeface="+mj-cs"/>
              </a:rPr>
              <a:t>      Sabiedriskās </a:t>
            </a:r>
            <a:r>
              <a:rPr lang="lv-LV" sz="3200" b="1" dirty="0">
                <a:solidFill>
                  <a:srgbClr val="8CADAE">
                    <a:shade val="75000"/>
                  </a:srgbClr>
                </a:solidFill>
                <a:latin typeface="Arial Narrow" pitchFamily="34" charset="0"/>
                <a:ea typeface="+mj-ea"/>
                <a:cs typeface="+mj-cs"/>
              </a:rPr>
              <a:t>attiecības, kampaņas</a:t>
            </a:r>
            <a:endParaRPr lang="en-US" sz="3200" dirty="0">
              <a:latin typeface="Arial Narrow"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1198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09600" y="1676400"/>
            <a:ext cx="8153400" cy="2377440"/>
          </a:xfrm>
        </p:spPr>
        <p:txBody>
          <a:bodyPr/>
          <a:lstStyle/>
          <a:p>
            <a:pPr marL="0" indent="0" algn="ctr">
              <a:buNone/>
            </a:pPr>
            <a:endParaRPr lang="lv-LV" dirty="0" smtClean="0">
              <a:solidFill>
                <a:schemeClr val="bg2">
                  <a:lumMod val="50000"/>
                </a:schemeClr>
              </a:solidFill>
              <a:latin typeface="Arial Narrow" pitchFamily="34" charset="0"/>
            </a:endParaRPr>
          </a:p>
          <a:p>
            <a:pPr marL="0" indent="0" algn="ctr">
              <a:buNone/>
            </a:pPr>
            <a:endParaRPr lang="lv-LV" dirty="0">
              <a:solidFill>
                <a:schemeClr val="bg2">
                  <a:lumMod val="50000"/>
                </a:schemeClr>
              </a:solidFill>
              <a:latin typeface="Arial Narrow" pitchFamily="34" charset="0"/>
            </a:endParaRPr>
          </a:p>
          <a:p>
            <a:pPr marL="0" indent="0" algn="ctr">
              <a:buNone/>
            </a:pPr>
            <a:r>
              <a:rPr lang="lv-LV" dirty="0" smtClean="0">
                <a:solidFill>
                  <a:schemeClr val="bg2">
                    <a:lumMod val="50000"/>
                  </a:schemeClr>
                </a:solidFill>
                <a:latin typeface="Arial Narrow" pitchFamily="34" charset="0"/>
              </a:rPr>
              <a:t>Plānotās izmaksas minēto pasākumu īstenošanai Daugavpils pilsētas pašvaldībai gadā sastādīs aptuveni EUR 50 000.00 </a:t>
            </a:r>
            <a:endParaRPr lang="en-US" dirty="0">
              <a:solidFill>
                <a:schemeClr val="bg2">
                  <a:lumMod val="50000"/>
                </a:schemeClr>
              </a:solidFill>
              <a:latin typeface="Arial Narrow"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599"/>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87153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758952"/>
          </a:xfrm>
        </p:spPr>
        <p:txBody>
          <a:bodyPr/>
          <a:lstStyle/>
          <a:p>
            <a:endParaRPr lang="en-US" dirty="0"/>
          </a:p>
        </p:txBody>
      </p:sp>
      <p:sp>
        <p:nvSpPr>
          <p:cNvPr id="3" name="Content Placeholder 2"/>
          <p:cNvSpPr>
            <a:spLocks noGrp="1"/>
          </p:cNvSpPr>
          <p:nvPr>
            <p:ph sz="quarter" idx="1"/>
          </p:nvPr>
        </p:nvSpPr>
        <p:spPr/>
        <p:txBody>
          <a:bodyPr>
            <a:normAutofit/>
          </a:bodyPr>
          <a:lstStyle/>
          <a:p>
            <a:pPr marL="45720" indent="0" algn="ctr">
              <a:buNone/>
            </a:pPr>
            <a:endParaRPr lang="lv-LV" dirty="0" smtClean="0"/>
          </a:p>
          <a:p>
            <a:pPr marL="45720" indent="0" algn="ctr">
              <a:buNone/>
            </a:pPr>
            <a:r>
              <a:rPr lang="lv-LV" sz="4000" dirty="0" smtClean="0">
                <a:solidFill>
                  <a:schemeClr val="bg2">
                    <a:lumMod val="50000"/>
                  </a:schemeClr>
                </a:solidFill>
                <a:latin typeface="Arial Narrow" pitchFamily="34" charset="0"/>
              </a:rPr>
              <a:t>Paldies par uzmanību! </a:t>
            </a:r>
            <a:endParaRPr lang="lv-LV" sz="4000" dirty="0">
              <a:solidFill>
                <a:schemeClr val="bg2">
                  <a:lumMod val="50000"/>
                </a:schemeClr>
              </a:solidFill>
              <a:latin typeface="Arial Narrow"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711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latin typeface="Arial Narrow" pitchFamily="34" charset="0"/>
              </a:rPr>
              <a:t>DI Projekts</a:t>
            </a:r>
            <a:endParaRPr lang="en-US" dirty="0">
              <a:latin typeface="Arial Narrow" pitchFamily="34" charset="0"/>
            </a:endParaRPr>
          </a:p>
        </p:txBody>
      </p:sp>
      <p:sp>
        <p:nvSpPr>
          <p:cNvPr id="3" name="Content Placeholder 2"/>
          <p:cNvSpPr>
            <a:spLocks noGrp="1"/>
          </p:cNvSpPr>
          <p:nvPr>
            <p:ph sz="quarter" idx="1"/>
          </p:nvPr>
        </p:nvSpPr>
        <p:spPr>
          <a:xfrm>
            <a:off x="457200" y="1600200"/>
            <a:ext cx="8001000" cy="4267200"/>
          </a:xfrm>
        </p:spPr>
        <p:txBody>
          <a:bodyPr>
            <a:noAutofit/>
          </a:bodyPr>
          <a:lstStyle/>
          <a:p>
            <a:pPr marL="0" indent="0" algn="just">
              <a:buNone/>
            </a:pPr>
            <a:endParaRPr lang="lv-LV" sz="2800" dirty="0" smtClean="0"/>
          </a:p>
          <a:p>
            <a:pPr marL="0" indent="0" algn="just">
              <a:buNone/>
            </a:pPr>
            <a:endParaRPr lang="lv-LV" sz="2800" dirty="0" smtClean="0"/>
          </a:p>
          <a:p>
            <a:pPr marL="0" indent="0" algn="just">
              <a:buNone/>
            </a:pPr>
            <a:r>
              <a:rPr lang="lv-LV" sz="2800" dirty="0" smtClean="0">
                <a:solidFill>
                  <a:schemeClr val="bg2">
                    <a:lumMod val="50000"/>
                  </a:schemeClr>
                </a:solidFill>
                <a:latin typeface="Arial Narrow" pitchFamily="34" charset="0"/>
              </a:rPr>
              <a:t>Labklājības ministrija kopā ar Latvijas plānošanas reģioniem un pašvaldībām visā Latvijā īsteno projektu, kura ietvaros ar ES fondu finansējuma atbalstu pašvaldības varēs radīt plašu pakalpojumu klāstu.</a:t>
            </a:r>
            <a:endParaRPr lang="en-US" sz="2800" dirty="0">
              <a:solidFill>
                <a:schemeClr val="bg2">
                  <a:lumMod val="50000"/>
                </a:schemeClr>
              </a:solidFill>
              <a:latin typeface="Arial Narrow"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8929"/>
            <a:ext cx="914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8809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latin typeface="Arial Narrow" pitchFamily="34" charset="0"/>
              </a:rPr>
              <a:t>Projekta finansējums </a:t>
            </a:r>
            <a:endParaRPr lang="en-US" dirty="0">
              <a:latin typeface="Arial Narrow" pitchFamily="34" charset="0"/>
            </a:endParaRPr>
          </a:p>
        </p:txBody>
      </p:sp>
      <p:sp>
        <p:nvSpPr>
          <p:cNvPr id="3" name="Content Placeholder 2"/>
          <p:cNvSpPr>
            <a:spLocks noGrp="1"/>
          </p:cNvSpPr>
          <p:nvPr>
            <p:ph sz="quarter" idx="1"/>
          </p:nvPr>
        </p:nvSpPr>
        <p:spPr>
          <a:xfrm>
            <a:off x="1143000" y="731520"/>
            <a:ext cx="7010400" cy="3474720"/>
          </a:xfrm>
        </p:spPr>
        <p:txBody>
          <a:bodyPr>
            <a:noAutofit/>
          </a:bodyPr>
          <a:lstStyle/>
          <a:p>
            <a:pPr marL="0" indent="0">
              <a:buNone/>
            </a:pPr>
            <a:endParaRPr lang="lv-LV" sz="2400" dirty="0" smtClean="0"/>
          </a:p>
          <a:p>
            <a:pPr marL="0" indent="0">
              <a:buNone/>
            </a:pPr>
            <a:endParaRPr lang="lv-LV" sz="2400" dirty="0"/>
          </a:p>
          <a:p>
            <a:pPr marL="0" indent="0">
              <a:buNone/>
            </a:pPr>
            <a:endParaRPr lang="lv-LV" sz="2400" dirty="0" smtClean="0"/>
          </a:p>
          <a:p>
            <a:pPr marL="0" indent="0">
              <a:buNone/>
            </a:pPr>
            <a:r>
              <a:rPr lang="lv-LV" sz="2400" dirty="0" smtClean="0">
                <a:solidFill>
                  <a:schemeClr val="bg2">
                    <a:lumMod val="50000"/>
                  </a:schemeClr>
                </a:solidFill>
                <a:latin typeface="Arial Narrow" pitchFamily="34" charset="0"/>
              </a:rPr>
              <a:t>ERAF finansējums 85%, sastāda EUR</a:t>
            </a:r>
            <a:r>
              <a:rPr lang="lv-LV" sz="2400" i="1" dirty="0" smtClean="0">
                <a:solidFill>
                  <a:schemeClr val="bg2">
                    <a:lumMod val="50000"/>
                  </a:schemeClr>
                </a:solidFill>
                <a:latin typeface="Arial Narrow" pitchFamily="34" charset="0"/>
              </a:rPr>
              <a:t> </a:t>
            </a:r>
            <a:r>
              <a:rPr lang="lv-LV" sz="2400" dirty="0" smtClean="0">
                <a:solidFill>
                  <a:schemeClr val="bg2">
                    <a:lumMod val="50000"/>
                  </a:schemeClr>
                </a:solidFill>
                <a:latin typeface="Arial Narrow" pitchFamily="34" charset="0"/>
              </a:rPr>
              <a:t>893 350.00</a:t>
            </a:r>
          </a:p>
          <a:p>
            <a:pPr marL="0" indent="0">
              <a:buNone/>
            </a:pPr>
            <a:endParaRPr lang="lv-LV" sz="2400" dirty="0" smtClean="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Daugavpils pilsētas pašvaldības finansējums 15%</a:t>
            </a:r>
            <a:r>
              <a:rPr lang="lv-LV" sz="2400" i="1" dirty="0" smtClean="0">
                <a:solidFill>
                  <a:schemeClr val="bg2">
                    <a:lumMod val="50000"/>
                  </a:schemeClr>
                </a:solidFill>
                <a:latin typeface="Arial Narrow" pitchFamily="34" charset="0"/>
              </a:rPr>
              <a:t>, </a:t>
            </a:r>
            <a:r>
              <a:rPr lang="lv-LV" sz="2400" dirty="0" smtClean="0">
                <a:solidFill>
                  <a:schemeClr val="bg2">
                    <a:lumMod val="50000"/>
                  </a:schemeClr>
                </a:solidFill>
                <a:latin typeface="Arial Narrow" pitchFamily="34" charset="0"/>
              </a:rPr>
              <a:t>sastāda EUR 157 650.00 </a:t>
            </a:r>
          </a:p>
          <a:p>
            <a:pPr marL="0" indent="0">
              <a:buNone/>
            </a:pPr>
            <a:endParaRPr lang="lv-LV" sz="2400" dirty="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Kopā EUR  1 051 000.00</a:t>
            </a:r>
            <a:endParaRPr lang="en-US" sz="2400" dirty="0">
              <a:solidFill>
                <a:schemeClr val="bg2">
                  <a:lumMod val="50000"/>
                </a:schemeClr>
              </a:solidFill>
              <a:latin typeface="Arial Narrow"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38200" cy="101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6753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914400"/>
          </a:xfrm>
        </p:spPr>
        <p:txBody>
          <a:bodyPr/>
          <a:lstStyle/>
          <a:p>
            <a:r>
              <a:rPr lang="lv-LV" dirty="0" smtClean="0">
                <a:latin typeface="Arial Narrow" pitchFamily="34" charset="0"/>
              </a:rPr>
              <a:t>Projekta īstenošanas rezultātā</a:t>
            </a:r>
            <a:endParaRPr lang="en-US" dirty="0">
              <a:latin typeface="Arial Narrow" pitchFamily="34" charset="0"/>
            </a:endParaRPr>
          </a:p>
        </p:txBody>
      </p:sp>
      <p:sp>
        <p:nvSpPr>
          <p:cNvPr id="3" name="Content Placeholder 2"/>
          <p:cNvSpPr>
            <a:spLocks noGrp="1"/>
          </p:cNvSpPr>
          <p:nvPr>
            <p:ph sz="quarter" idx="1"/>
          </p:nvPr>
        </p:nvSpPr>
        <p:spPr>
          <a:xfrm>
            <a:off x="457200" y="1828800"/>
            <a:ext cx="8153400" cy="3886200"/>
          </a:xfrm>
        </p:spPr>
        <p:txBody>
          <a:bodyPr>
            <a:normAutofit/>
          </a:bodyPr>
          <a:lstStyle/>
          <a:p>
            <a:pPr marL="0" indent="0" algn="just">
              <a:buNone/>
            </a:pPr>
            <a:r>
              <a:rPr lang="lv-LV" sz="2400" dirty="0" smtClean="0">
                <a:solidFill>
                  <a:schemeClr val="bg2">
                    <a:lumMod val="50000"/>
                  </a:schemeClr>
                </a:solidFill>
                <a:latin typeface="Arial Narrow" pitchFamily="34" charset="0"/>
              </a:rPr>
              <a:t>Bērni, kuri šobrīd dzīvo sociālās aprūpes centros, iegūs iespēju augt ģimeniskā vidē</a:t>
            </a:r>
          </a:p>
          <a:p>
            <a:pPr marL="4572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Bērni ar funkcionāliem traucējumiem saņems sociālo aprūpi un rehabilitāciju mūsu pašvaldībā</a:t>
            </a:r>
          </a:p>
          <a:p>
            <a:pPr marL="4572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Pilngadīgas personas ar garīga rakstura traucējumiem atbilstoši savām vēlmēm un iespējām, un ar speciālistu atbalstu varēs izvēlēties dzīvot patstāvīgi  </a:t>
            </a:r>
            <a:endParaRPr lang="en-US" sz="2400" dirty="0" smtClean="0">
              <a:solidFill>
                <a:schemeClr val="bg2">
                  <a:lumMod val="50000"/>
                </a:schemeClr>
              </a:solidFill>
              <a:latin typeface="Arial Narrow" pitchFamily="34" charset="0"/>
            </a:endParaRPr>
          </a:p>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234" y="228600"/>
            <a:ext cx="838199" cy="101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94871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105400"/>
            <a:ext cx="6741111" cy="409768"/>
          </a:xfrm>
        </p:spPr>
        <p:txBody>
          <a:bodyPr>
            <a:normAutofit fontScale="90000"/>
          </a:bodyPr>
          <a:lstStyle/>
          <a:p>
            <a:endParaRPr lang="en-US" sz="2800" dirty="0"/>
          </a:p>
        </p:txBody>
      </p:sp>
      <p:sp>
        <p:nvSpPr>
          <p:cNvPr id="3" name="Content Placeholder 2"/>
          <p:cNvSpPr>
            <a:spLocks noGrp="1"/>
          </p:cNvSpPr>
          <p:nvPr>
            <p:ph sz="quarter" idx="1"/>
          </p:nvPr>
        </p:nvSpPr>
        <p:spPr>
          <a:xfrm>
            <a:off x="381000" y="1905000"/>
            <a:ext cx="8229600" cy="4419600"/>
          </a:xfrm>
        </p:spPr>
        <p:txBody>
          <a:bodyPr>
            <a:normAutofit/>
          </a:bodyPr>
          <a:lstStyle/>
          <a:p>
            <a:pPr marL="0" indent="0" algn="just">
              <a:buNone/>
            </a:pPr>
            <a:endParaRPr lang="lv-LV" sz="20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Jauniešu mājas (trīs dzīvokļi) līdz 10 bērni, vecumā no 15-18 gadiem</a:t>
            </a:r>
          </a:p>
          <a:p>
            <a:pPr marL="4572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3x8 ģimeniskai videi pietuvināts pakalpojums (trīs grupas par astoņi bērni) plānots ievietot līdz 20 bērniem, vecumā līdz 15 gadiem</a:t>
            </a:r>
          </a:p>
          <a:p>
            <a:pPr marL="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Īslaicīgas aprūpes centrs «Krīzes centrs bērniem» tiks veidots par pašvaldības līzekļiem. Plānots ievietot līdz 10 bērniem (izmaksas EUR 2404.00) </a:t>
            </a:r>
          </a:p>
          <a:p>
            <a:pPr marL="45720" indent="0" algn="just">
              <a:buNone/>
            </a:pPr>
            <a:endParaRPr lang="lv-LV" sz="2400" dirty="0" smtClean="0"/>
          </a:p>
        </p:txBody>
      </p:sp>
      <p:sp>
        <p:nvSpPr>
          <p:cNvPr id="4" name="Rectangle 3"/>
          <p:cNvSpPr/>
          <p:nvPr/>
        </p:nvSpPr>
        <p:spPr>
          <a:xfrm>
            <a:off x="369536" y="-1219200"/>
            <a:ext cx="8088664" cy="2492990"/>
          </a:xfrm>
          <a:prstGeom prst="rect">
            <a:avLst/>
          </a:prstGeom>
        </p:spPr>
        <p:txBody>
          <a:bodyPr wrap="square">
            <a:spAutoFit/>
          </a:bodyPr>
          <a:lstStyle/>
          <a:p>
            <a:pPr lvl="0" algn="ctr">
              <a:spcBef>
                <a:spcPct val="0"/>
              </a:spcBef>
            </a:pPr>
            <a:endParaRPr lang="lv-LV" sz="2800" dirty="0" smtClean="0">
              <a:solidFill>
                <a:srgbClr val="8CADAE">
                  <a:shade val="75000"/>
                </a:srgbClr>
              </a:solidFill>
              <a:ea typeface="+mj-ea"/>
              <a:cs typeface="+mj-cs"/>
            </a:endParaRPr>
          </a:p>
          <a:p>
            <a:pPr lvl="0" algn="ctr">
              <a:spcBef>
                <a:spcPct val="0"/>
              </a:spcBef>
            </a:pPr>
            <a:endParaRPr lang="lv-LV" sz="2800" dirty="0" smtClean="0">
              <a:solidFill>
                <a:srgbClr val="8CADAE">
                  <a:shade val="75000"/>
                </a:srgbClr>
              </a:solidFill>
              <a:ea typeface="+mj-ea"/>
              <a:cs typeface="+mj-cs"/>
            </a:endParaRPr>
          </a:p>
          <a:p>
            <a:pPr lvl="0" algn="ctr">
              <a:spcBef>
                <a:spcPct val="0"/>
              </a:spcBef>
            </a:pPr>
            <a:endParaRPr lang="lv-LV" sz="2800" dirty="0">
              <a:solidFill>
                <a:srgbClr val="8CADAE">
                  <a:shade val="75000"/>
                </a:srgbClr>
              </a:solidFill>
              <a:ea typeface="+mj-ea"/>
              <a:cs typeface="+mj-cs"/>
            </a:endParaRPr>
          </a:p>
          <a:p>
            <a:pPr lvl="0" algn="ctr">
              <a:spcBef>
                <a:spcPct val="0"/>
              </a:spcBef>
            </a:pPr>
            <a:endParaRPr lang="lv-LV" sz="2400" dirty="0" smtClean="0">
              <a:solidFill>
                <a:srgbClr val="8CADAE">
                  <a:shade val="75000"/>
                </a:srgbClr>
              </a:solidFill>
              <a:ea typeface="+mj-ea"/>
              <a:cs typeface="+mj-cs"/>
            </a:endParaRPr>
          </a:p>
          <a:p>
            <a:pPr lvl="0" algn="ctr">
              <a:spcBef>
                <a:spcPct val="0"/>
              </a:spcBef>
            </a:pPr>
            <a:r>
              <a:rPr lang="lv-LV" sz="2400" dirty="0">
                <a:solidFill>
                  <a:srgbClr val="8CADAE">
                    <a:shade val="75000"/>
                  </a:srgbClr>
                </a:solidFill>
                <a:ea typeface="+mj-ea"/>
                <a:cs typeface="+mj-cs"/>
              </a:rPr>
              <a:t> </a:t>
            </a:r>
            <a:r>
              <a:rPr lang="lv-LV" sz="2400" dirty="0" smtClean="0">
                <a:solidFill>
                  <a:srgbClr val="8CADAE">
                    <a:shade val="75000"/>
                  </a:srgbClr>
                </a:solidFill>
                <a:ea typeface="+mj-ea"/>
                <a:cs typeface="+mj-cs"/>
              </a:rPr>
              <a:t>    </a:t>
            </a:r>
            <a:r>
              <a:rPr lang="lv-LV" sz="2400" dirty="0" smtClean="0">
                <a:solidFill>
                  <a:srgbClr val="8CADAE">
                    <a:shade val="75000"/>
                  </a:srgbClr>
                </a:solidFill>
                <a:latin typeface="Arial Narrow" pitchFamily="34" charset="0"/>
                <a:ea typeface="+mj-ea"/>
                <a:cs typeface="+mj-cs"/>
              </a:rPr>
              <a:t>Ģimeniskas </a:t>
            </a:r>
            <a:r>
              <a:rPr lang="lv-LV" sz="2400" dirty="0">
                <a:solidFill>
                  <a:srgbClr val="8CADAE">
                    <a:shade val="75000"/>
                  </a:srgbClr>
                </a:solidFill>
                <a:latin typeface="Arial Narrow" pitchFamily="34" charset="0"/>
                <a:ea typeface="+mj-ea"/>
                <a:cs typeface="+mj-cs"/>
              </a:rPr>
              <a:t>vides nodrošināšana bērnu </a:t>
            </a:r>
            <a:r>
              <a:rPr lang="lv-LV" sz="2400" dirty="0" smtClean="0">
                <a:solidFill>
                  <a:srgbClr val="8CADAE">
                    <a:shade val="75000"/>
                  </a:srgbClr>
                </a:solidFill>
                <a:latin typeface="Arial Narrow" pitchFamily="34" charset="0"/>
                <a:ea typeface="+mj-ea"/>
                <a:cs typeface="+mj-cs"/>
              </a:rPr>
              <a:t>namā-patversmē </a:t>
            </a:r>
            <a:r>
              <a:rPr lang="lv-LV" sz="2400" dirty="0">
                <a:solidFill>
                  <a:srgbClr val="8CADAE">
                    <a:shade val="75000"/>
                  </a:srgbClr>
                </a:solidFill>
                <a:latin typeface="Arial Narrow" pitchFamily="34" charset="0"/>
                <a:ea typeface="+mj-ea"/>
                <a:cs typeface="+mj-cs"/>
              </a:rPr>
              <a:t>«Priedīte» </a:t>
            </a:r>
            <a:r>
              <a:rPr lang="lv-LV" sz="2400" dirty="0" smtClean="0">
                <a:solidFill>
                  <a:srgbClr val="8CADAE">
                    <a:shade val="75000"/>
                  </a:srgbClr>
                </a:solidFill>
                <a:latin typeface="Arial Narrow" pitchFamily="34" charset="0"/>
                <a:ea typeface="+mj-ea"/>
                <a:cs typeface="+mj-cs"/>
              </a:rPr>
              <a:t>  ievietotajiem bērniem DI projekta ietvaros</a:t>
            </a:r>
            <a:endParaRPr lang="en-US" sz="2400" dirty="0">
              <a:solidFill>
                <a:srgbClr val="8CADAE">
                  <a:shade val="75000"/>
                </a:srgbClr>
              </a:solidFill>
              <a:latin typeface="Arial Narrow" pitchFamily="34" charset="0"/>
              <a:ea typeface="+mj-ea"/>
              <a:cs typeface="+mj-cs"/>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1256"/>
            <a:ext cx="862012" cy="1045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0973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13648" cy="758952"/>
          </a:xfrm>
        </p:spPr>
        <p:txBody>
          <a:bodyPr>
            <a:noAutofit/>
          </a:bodyPr>
          <a:lstStyle/>
          <a:p>
            <a:r>
              <a:rPr lang="lv-LV" sz="3600" dirty="0" smtClean="0"/>
              <a:t/>
            </a:r>
            <a:br>
              <a:rPr lang="lv-LV" sz="3600" dirty="0" smtClean="0"/>
            </a:br>
            <a:r>
              <a:rPr lang="lv-LV" sz="3600" dirty="0"/>
              <a:t/>
            </a:r>
            <a:br>
              <a:rPr lang="lv-LV" sz="3600" dirty="0"/>
            </a:br>
            <a:r>
              <a:rPr lang="lv-LV" sz="3600" dirty="0" smtClean="0"/>
              <a:t/>
            </a:r>
            <a:br>
              <a:rPr lang="lv-LV" sz="3600" dirty="0" smtClean="0"/>
            </a:br>
            <a:r>
              <a:rPr lang="lv-LV" sz="3600" dirty="0" smtClean="0"/>
              <a:t>        </a:t>
            </a:r>
            <a:r>
              <a:rPr lang="lv-LV" sz="2800" dirty="0" smtClean="0">
                <a:latin typeface="Arial Narrow" pitchFamily="34" charset="0"/>
              </a:rPr>
              <a:t>Tiek īstenota virkne atbalsta pasākumu audžuģimenēm   </a:t>
            </a:r>
            <a:endParaRPr lang="en-US" sz="2800" dirty="0">
              <a:latin typeface="Arial Narrow" pitchFamily="34" charset="0"/>
            </a:endParaRPr>
          </a:p>
        </p:txBody>
      </p:sp>
      <p:sp>
        <p:nvSpPr>
          <p:cNvPr id="3" name="Content Placeholder 2"/>
          <p:cNvSpPr>
            <a:spLocks noGrp="1"/>
          </p:cNvSpPr>
          <p:nvPr>
            <p:ph sz="quarter" idx="1"/>
          </p:nvPr>
        </p:nvSpPr>
        <p:spPr>
          <a:xfrm>
            <a:off x="533400" y="1524000"/>
            <a:ext cx="8229600" cy="4602163"/>
          </a:xfrm>
        </p:spPr>
        <p:txBody>
          <a:bodyPr>
            <a:normAutofit lnSpcReduction="10000"/>
          </a:bodyPr>
          <a:lstStyle/>
          <a:p>
            <a:pPr marL="0" indent="0">
              <a:buNone/>
            </a:pPr>
            <a:endParaRPr lang="lv-LV" sz="2400" dirty="0" smtClean="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Ir palielināti un ieviesti sekojoši pabalsti audžuģimenēm:</a:t>
            </a:r>
          </a:p>
          <a:p>
            <a:pPr marL="0" indent="0">
              <a:buNone/>
            </a:pPr>
            <a:endParaRPr lang="lv-LV" sz="2400" dirty="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Palielināts pabalsts bērna uzturam EUR 170.00</a:t>
            </a:r>
          </a:p>
          <a:p>
            <a:pPr marL="0" indent="0">
              <a:buNone/>
            </a:pPr>
            <a:r>
              <a:rPr lang="lv-LV" sz="2400" dirty="0" smtClean="0">
                <a:solidFill>
                  <a:schemeClr val="bg2">
                    <a:lumMod val="50000"/>
                  </a:schemeClr>
                </a:solidFill>
                <a:latin typeface="Arial Narrow" pitchFamily="34" charset="0"/>
              </a:rPr>
              <a:t>Palielināts pabalsts apģērba un mīsktā inventāra iegādei sastāda EUR 130.00</a:t>
            </a:r>
          </a:p>
          <a:p>
            <a:pPr marL="0" indent="0">
              <a:buNone/>
            </a:pPr>
            <a:endParaRPr lang="lv-LV" sz="2400" dirty="0" smtClean="0">
              <a:solidFill>
                <a:schemeClr val="bg2">
                  <a:lumMod val="50000"/>
                </a:schemeClr>
              </a:solidFill>
              <a:latin typeface="Arial Narrow" pitchFamily="34" charset="0"/>
            </a:endParaRPr>
          </a:p>
          <a:p>
            <a:pPr marL="0" indent="0">
              <a:buNone/>
            </a:pPr>
            <a:r>
              <a:rPr lang="lv-LV" sz="2400" dirty="0" smtClean="0">
                <a:solidFill>
                  <a:schemeClr val="bg2">
                    <a:lumMod val="50000"/>
                  </a:schemeClr>
                </a:solidFill>
                <a:latin typeface="Arial Narrow" pitchFamily="34" charset="0"/>
              </a:rPr>
              <a:t>Ieviests pabalsts mācību piederumu iegādei reizi kalendārajā gadā: </a:t>
            </a:r>
          </a:p>
          <a:p>
            <a:pPr marL="0" indent="0">
              <a:buNone/>
            </a:pPr>
            <a:r>
              <a:rPr lang="lv-LV" sz="2400" dirty="0" smtClean="0">
                <a:solidFill>
                  <a:schemeClr val="bg2">
                    <a:lumMod val="50000"/>
                  </a:schemeClr>
                </a:solidFill>
                <a:latin typeface="Arial Narrow" pitchFamily="34" charset="0"/>
              </a:rPr>
              <a:t>Pirmsskola EUR 25.00</a:t>
            </a:r>
          </a:p>
          <a:p>
            <a:pPr marL="0" indent="0">
              <a:buNone/>
            </a:pPr>
            <a:r>
              <a:rPr lang="lv-LV" sz="2400" dirty="0" smtClean="0">
                <a:solidFill>
                  <a:schemeClr val="bg2">
                    <a:lumMod val="50000"/>
                  </a:schemeClr>
                </a:solidFill>
                <a:latin typeface="Arial Narrow" pitchFamily="34" charset="0"/>
              </a:rPr>
              <a:t>1. klase EUR 50.00</a:t>
            </a:r>
          </a:p>
          <a:p>
            <a:pPr marL="0" indent="0">
              <a:buNone/>
            </a:pPr>
            <a:r>
              <a:rPr lang="lv-LV" sz="2400" dirty="0" smtClean="0">
                <a:solidFill>
                  <a:schemeClr val="bg2">
                    <a:lumMod val="50000"/>
                  </a:schemeClr>
                </a:solidFill>
                <a:latin typeface="Arial Narrow" pitchFamily="34" charset="0"/>
              </a:rPr>
              <a:t>Pamatskola, vidusskola, profesionālā izglītība EUR 35.00</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228600"/>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4423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533400" y="1371600"/>
            <a:ext cx="7952939" cy="4876799"/>
          </a:xfrm>
        </p:spPr>
        <p:txBody>
          <a:bodyPr>
            <a:normAutofit/>
          </a:bodyPr>
          <a:lstStyle/>
          <a:p>
            <a:pPr marL="0" indent="0">
              <a:buNone/>
            </a:pPr>
            <a:endParaRPr lang="lv-LV" dirty="0"/>
          </a:p>
          <a:p>
            <a:pPr marL="0" indent="0" algn="just">
              <a:buNone/>
            </a:pPr>
            <a:r>
              <a:rPr lang="lv-LV" sz="2400" dirty="0" smtClean="0">
                <a:solidFill>
                  <a:schemeClr val="bg2">
                    <a:lumMod val="50000"/>
                  </a:schemeClr>
                </a:solidFill>
                <a:latin typeface="Arial Narrow" pitchFamily="34" charset="0"/>
              </a:rPr>
              <a:t>Ir ievets pabalsts EUR 70.00 apmērā, kas tiek piešķirts ievietojot bērnu audžuģimenē</a:t>
            </a:r>
          </a:p>
          <a:p>
            <a:pPr marL="4572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Ir ieviests pabalsts EUR 300.00 apmērā socializācijas un audzināšanas mērķiem, kas tiek piešķirts reizi sešos mēnešos, bet ne vairāk kā EUR 600.00 gadā, audžuģimenēm, kuras savu dzīvesvietu deklarējušas Daugavpils pilsētas administratīvajā teritorijā  </a:t>
            </a:r>
            <a:endParaRPr lang="en-US" sz="2400" dirty="0" smtClean="0">
              <a:solidFill>
                <a:schemeClr val="bg2">
                  <a:lumMod val="50000"/>
                </a:schemeClr>
              </a:solidFill>
              <a:latin typeface="Arial Narrow" pitchFamily="34" charset="0"/>
            </a:endParaRPr>
          </a:p>
          <a:p>
            <a:endParaRPr lang="en-US"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28601"/>
            <a:ext cx="816519"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7336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20268"/>
            <a:ext cx="8534400" cy="758952"/>
          </a:xfrm>
        </p:spPr>
        <p:txBody>
          <a:bodyPr>
            <a:noAutofit/>
          </a:bodyPr>
          <a:lstStyle/>
          <a:p>
            <a:r>
              <a:rPr lang="lv-LV" sz="2800" dirty="0" smtClean="0">
                <a:latin typeface="Arial Narrow" pitchFamily="34" charset="0"/>
              </a:rPr>
              <a:t>              Izveidota Darba grupa atbalsta pasākumu ieviešanai un jaunu audžuģimeņu piesaistei </a:t>
            </a:r>
            <a:endParaRPr lang="en-US" sz="2800" dirty="0">
              <a:latin typeface="Arial Narrow" pitchFamily="34" charset="0"/>
            </a:endParaRPr>
          </a:p>
        </p:txBody>
      </p:sp>
      <p:sp>
        <p:nvSpPr>
          <p:cNvPr id="3" name="Content Placeholder 2"/>
          <p:cNvSpPr>
            <a:spLocks noGrp="1"/>
          </p:cNvSpPr>
          <p:nvPr>
            <p:ph sz="quarter" idx="1"/>
          </p:nvPr>
        </p:nvSpPr>
        <p:spPr>
          <a:xfrm>
            <a:off x="609600" y="1524000"/>
            <a:ext cx="7924800" cy="3581400"/>
          </a:xfrm>
        </p:spPr>
        <p:txBody>
          <a:bodyPr>
            <a:noAutofit/>
          </a:bodyPr>
          <a:lstStyle/>
          <a:p>
            <a:pPr marL="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Darba grupa sadarbībā </a:t>
            </a:r>
            <a:r>
              <a:rPr lang="lv-LV" sz="2400" dirty="0">
                <a:solidFill>
                  <a:schemeClr val="bg2">
                    <a:lumMod val="50000"/>
                  </a:schemeClr>
                </a:solidFill>
                <a:latin typeface="Arial Narrow" pitchFamily="34" charset="0"/>
              </a:rPr>
              <a:t>ar </a:t>
            </a:r>
            <a:r>
              <a:rPr lang="lv-LV" sz="2400" dirty="0" smtClean="0">
                <a:solidFill>
                  <a:schemeClr val="bg2">
                    <a:lumMod val="50000"/>
                  </a:schemeClr>
                </a:solidFill>
                <a:latin typeface="Arial Narrow" pitchFamily="34" charset="0"/>
              </a:rPr>
              <a:t>nodibinājumu </a:t>
            </a:r>
            <a:r>
              <a:rPr lang="lv-LV" sz="2400" dirty="0">
                <a:solidFill>
                  <a:schemeClr val="bg2">
                    <a:lumMod val="50000"/>
                  </a:schemeClr>
                </a:solidFill>
                <a:latin typeface="Arial Narrow" pitchFamily="34" charset="0"/>
              </a:rPr>
              <a:t>„Sociālo pakalpojumu aģentūra</a:t>
            </a:r>
            <a:r>
              <a:rPr lang="lv-LV" sz="2400" dirty="0" smtClean="0">
                <a:solidFill>
                  <a:schemeClr val="bg2">
                    <a:lumMod val="50000"/>
                  </a:schemeClr>
                </a:solidFill>
                <a:latin typeface="Arial Narrow" pitchFamily="34" charset="0"/>
              </a:rPr>
              <a:t>” izstrādā atbalsta pasākumu un jaunu audžuģimeņu piesaistes pasākumu projektu</a:t>
            </a:r>
          </a:p>
          <a:p>
            <a:pPr marL="0" indent="0" algn="just">
              <a:buNone/>
            </a:pPr>
            <a:endParaRPr lang="lv-LV" sz="2400" dirty="0" smtClean="0">
              <a:solidFill>
                <a:schemeClr val="bg2">
                  <a:lumMod val="50000"/>
                </a:schemeClr>
              </a:solidFill>
              <a:latin typeface="Arial Narrow" pitchFamily="34" charset="0"/>
            </a:endParaRPr>
          </a:p>
          <a:p>
            <a:pPr marL="0" indent="0" algn="just">
              <a:buNone/>
            </a:pPr>
            <a:r>
              <a:rPr lang="lv-LV" sz="2400" dirty="0" smtClean="0">
                <a:solidFill>
                  <a:schemeClr val="bg2">
                    <a:lumMod val="50000"/>
                  </a:schemeClr>
                </a:solidFill>
                <a:latin typeface="Arial Narrow" pitchFamily="34" charset="0"/>
              </a:rPr>
              <a:t>Uz </a:t>
            </a:r>
            <a:r>
              <a:rPr lang="lv-LV" sz="2400" dirty="0">
                <a:solidFill>
                  <a:schemeClr val="bg2">
                    <a:lumMod val="50000"/>
                  </a:schemeClr>
                </a:solidFill>
                <a:latin typeface="Arial Narrow" pitchFamily="34" charset="0"/>
              </a:rPr>
              <a:t>jau esošas bāzes nodibinājums „Sociālo pakalpojumu aģentūra” piedāvā izveidot jaunu daudzfunkcionālu centru Daugavpils ģimeņu krīzes situācijās un bērnu ārpusģimenes aprūpē (audžuģimenēs, aizbildņu </a:t>
            </a:r>
            <a:r>
              <a:rPr lang="lv-LV" sz="2400" dirty="0" smtClean="0">
                <a:solidFill>
                  <a:schemeClr val="bg2">
                    <a:lumMod val="50000"/>
                  </a:schemeClr>
                </a:solidFill>
                <a:latin typeface="Arial Narrow" pitchFamily="34" charset="0"/>
              </a:rPr>
              <a:t>ģimenēs, viesģimenēs</a:t>
            </a:r>
            <a:r>
              <a:rPr lang="lv-LV" sz="2400" dirty="0">
                <a:solidFill>
                  <a:schemeClr val="bg2">
                    <a:lumMod val="50000"/>
                  </a:schemeClr>
                </a:solidFill>
                <a:latin typeface="Arial Narrow" pitchFamily="34" charset="0"/>
              </a:rPr>
              <a:t>, adoptētāju ģimenēs) </a:t>
            </a:r>
            <a:r>
              <a:rPr lang="lv-LV" sz="2400" dirty="0" smtClean="0">
                <a:solidFill>
                  <a:schemeClr val="bg2">
                    <a:lumMod val="50000"/>
                  </a:schemeClr>
                </a:solidFill>
                <a:latin typeface="Arial Narrow" pitchFamily="34" charset="0"/>
              </a:rPr>
              <a:t>atbalstam</a:t>
            </a:r>
            <a:endParaRPr lang="en-US" sz="2400" dirty="0">
              <a:solidFill>
                <a:schemeClr val="bg2">
                  <a:lumMod val="50000"/>
                </a:schemeClr>
              </a:solidFill>
              <a:latin typeface="Arial Narrow" pitchFamily="34" charset="0"/>
            </a:endParaRPr>
          </a:p>
          <a:p>
            <a:pPr marL="45720" indent="0">
              <a:buNone/>
            </a:pPr>
            <a:endParaRPr lang="en-US" sz="28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8945"/>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995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latin typeface="Arial Narrow" pitchFamily="34" charset="0"/>
              </a:rPr>
              <a:t>Tiek plānots izveidot centru:</a:t>
            </a:r>
            <a:endParaRPr lang="en-US" dirty="0">
              <a:latin typeface="Arial Narrow" pitchFamily="34" charset="0"/>
            </a:endParaRPr>
          </a:p>
        </p:txBody>
      </p:sp>
      <p:sp>
        <p:nvSpPr>
          <p:cNvPr id="3" name="Content Placeholder 2"/>
          <p:cNvSpPr>
            <a:spLocks noGrp="1"/>
          </p:cNvSpPr>
          <p:nvPr>
            <p:ph sz="quarter" idx="1"/>
          </p:nvPr>
        </p:nvSpPr>
        <p:spPr>
          <a:xfrm>
            <a:off x="1143000" y="1143000"/>
            <a:ext cx="7315200" cy="4114800"/>
          </a:xfrm>
        </p:spPr>
        <p:txBody>
          <a:bodyPr>
            <a:normAutofit fontScale="92500" lnSpcReduction="10000"/>
          </a:bodyPr>
          <a:lstStyle/>
          <a:p>
            <a:pPr marL="45720" indent="0" algn="ctr">
              <a:buNone/>
            </a:pPr>
            <a:endParaRPr lang="lv-LV" b="1" dirty="0" smtClean="0"/>
          </a:p>
          <a:p>
            <a:pPr marL="45720" indent="0" algn="ctr">
              <a:buNone/>
            </a:pPr>
            <a:endParaRPr lang="lv-LV" b="1" dirty="0"/>
          </a:p>
          <a:p>
            <a:pPr marL="45720" indent="0" algn="ctr">
              <a:buNone/>
            </a:pPr>
            <a:endParaRPr lang="lv-LV" i="1" dirty="0" smtClean="0"/>
          </a:p>
          <a:p>
            <a:pPr marL="45720" indent="0" algn="ctr">
              <a:buNone/>
            </a:pPr>
            <a:r>
              <a:rPr lang="lv-LV" i="1" dirty="0" smtClean="0">
                <a:solidFill>
                  <a:schemeClr val="bg2">
                    <a:lumMod val="50000"/>
                  </a:schemeClr>
                </a:solidFill>
              </a:rPr>
              <a:t>SOCIĀLO </a:t>
            </a:r>
            <a:r>
              <a:rPr lang="lv-LV" i="1" dirty="0">
                <a:solidFill>
                  <a:schemeClr val="bg2">
                    <a:lumMod val="50000"/>
                  </a:schemeClr>
                </a:solidFill>
              </a:rPr>
              <a:t>PAKALPOJUMU AĢENTŪRA</a:t>
            </a:r>
            <a:endParaRPr lang="en-US" dirty="0">
              <a:solidFill>
                <a:schemeClr val="bg2">
                  <a:lumMod val="50000"/>
                </a:schemeClr>
              </a:solidFill>
            </a:endParaRPr>
          </a:p>
          <a:p>
            <a:pPr marL="45720" indent="0" algn="ctr">
              <a:buNone/>
            </a:pPr>
            <a:endParaRPr lang="lv-LV" b="1" dirty="0" smtClean="0">
              <a:solidFill>
                <a:schemeClr val="bg2">
                  <a:lumMod val="50000"/>
                </a:schemeClr>
              </a:solidFill>
            </a:endParaRPr>
          </a:p>
          <a:p>
            <a:pPr marL="45720" indent="0" algn="ctr">
              <a:buNone/>
            </a:pPr>
            <a:endParaRPr lang="lv-LV" b="1" dirty="0" smtClean="0">
              <a:solidFill>
                <a:schemeClr val="bg2">
                  <a:lumMod val="50000"/>
                </a:schemeClr>
              </a:solidFill>
            </a:endParaRPr>
          </a:p>
          <a:p>
            <a:pPr marL="45720" indent="0" algn="ctr">
              <a:buNone/>
            </a:pPr>
            <a:r>
              <a:rPr lang="lv-LV" b="1" dirty="0" smtClean="0">
                <a:solidFill>
                  <a:schemeClr val="bg2">
                    <a:lumMod val="50000"/>
                  </a:schemeClr>
                </a:solidFill>
              </a:rPr>
              <a:t>LATGALES </a:t>
            </a:r>
            <a:r>
              <a:rPr lang="lv-LV" b="1" dirty="0">
                <a:solidFill>
                  <a:schemeClr val="bg2">
                    <a:lumMod val="50000"/>
                  </a:schemeClr>
                </a:solidFill>
              </a:rPr>
              <a:t>REĢIONA ĢIMEŅU ATBALSTA CENTRS</a:t>
            </a:r>
            <a:endParaRPr lang="en-US" dirty="0">
              <a:solidFill>
                <a:schemeClr val="bg2">
                  <a:lumMod val="50000"/>
                </a:schemeClr>
              </a:solidFill>
            </a:endParaRPr>
          </a:p>
          <a:p>
            <a:pPr marL="45720" indent="0" algn="ctr">
              <a:buNone/>
            </a:pPr>
            <a:r>
              <a:rPr lang="lv-LV" b="1" dirty="0" smtClean="0">
                <a:solidFill>
                  <a:schemeClr val="bg2">
                    <a:lumMod val="50000"/>
                  </a:schemeClr>
                </a:solidFill>
              </a:rPr>
              <a:t>«DAUGAVPILS»</a:t>
            </a:r>
            <a:r>
              <a:rPr lang="lv-LV" dirty="0">
                <a:solidFill>
                  <a:schemeClr val="bg2">
                    <a:lumMod val="50000"/>
                  </a:schemeClr>
                </a:solidFill>
              </a:rPr>
              <a:t/>
            </a:r>
            <a:br>
              <a:rPr lang="lv-LV" dirty="0">
                <a:solidFill>
                  <a:schemeClr val="bg2">
                    <a:lumMod val="50000"/>
                  </a:schemeClr>
                </a:solidFill>
              </a:rPr>
            </a:br>
            <a:r>
              <a:rPr lang="lv-LV" dirty="0">
                <a:solidFill>
                  <a:schemeClr val="bg2">
                    <a:lumMod val="50000"/>
                  </a:schemeClr>
                </a:solidFill>
              </a:rPr>
              <a:t> </a:t>
            </a:r>
            <a:r>
              <a:rPr lang="en-US" dirty="0">
                <a:solidFill>
                  <a:schemeClr val="bg2">
                    <a:lumMod val="50000"/>
                  </a:schemeClr>
                </a:solidFill>
              </a:rPr>
              <a:t> </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38200" cy="1016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08812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244</TotalTime>
  <Words>702</Words>
  <Application>Microsoft Office PowerPoint</Application>
  <PresentationFormat>On-screen Show (4:3)</PresentationFormat>
  <Paragraphs>147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PowerPoint Presentation</vt:lpstr>
      <vt:lpstr>DI Projekts</vt:lpstr>
      <vt:lpstr>Projekta finansējums </vt:lpstr>
      <vt:lpstr>Projekta īstenošanas rezultātā</vt:lpstr>
      <vt:lpstr>PowerPoint Presentation</vt:lpstr>
      <vt:lpstr>           Tiek īstenota virkne atbalsta pasākumu audžuģimenēm   </vt:lpstr>
      <vt:lpstr>PowerPoint Presentation</vt:lpstr>
      <vt:lpstr>              Izveidota Darba grupa atbalsta pasākumu ieviešanai un jaunu audžuģimeņu piesaistei </vt:lpstr>
      <vt:lpstr>Tiek plānots izveidot centru:</vt:lpstr>
      <vt:lpstr>PowerPoint Presentation</vt:lpstr>
      <vt:lpstr> </vt:lpstr>
      <vt:lpstr>                                                                                        Ģimenes asistenta pakalpojumi ģimenēm ar bērniem, jauniešiem: </vt:lpstr>
      <vt:lpstr>   Krīzes intervences pakalpojums </vt:lpstr>
      <vt:lpstr>PowerPoint Presentation</vt:lpstr>
      <vt:lpstr>PowerPoint Presentation</vt:lpstr>
      <vt:lpstr>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DEINSTITUONALIZĀCIJAS PASĀKUMI ĪSTENOŠANA DAUGAVPILS PILSĒTAS PAŠVALDĪBĀ</dc:title>
  <dc:creator>Normunds Boluzs</dc:creator>
  <cp:lastModifiedBy>Elita Pranevska</cp:lastModifiedBy>
  <cp:revision>28</cp:revision>
  <dcterms:created xsi:type="dcterms:W3CDTF">2017-11-09T21:09:04Z</dcterms:created>
  <dcterms:modified xsi:type="dcterms:W3CDTF">2017-11-23T08:33:22Z</dcterms:modified>
</cp:coreProperties>
</file>