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handoutMasterIdLst>
    <p:handoutMasterId r:id="rId18"/>
  </p:handoutMasterIdLst>
  <p:sldIdLst>
    <p:sldId id="259" r:id="rId2"/>
    <p:sldId id="299" r:id="rId3"/>
    <p:sldId id="295" r:id="rId4"/>
    <p:sldId id="296" r:id="rId5"/>
    <p:sldId id="297" r:id="rId6"/>
    <p:sldId id="302" r:id="rId7"/>
    <p:sldId id="305" r:id="rId8"/>
    <p:sldId id="303" r:id="rId9"/>
    <p:sldId id="306" r:id="rId10"/>
    <p:sldId id="307" r:id="rId11"/>
    <p:sldId id="304" r:id="rId12"/>
    <p:sldId id="301" r:id="rId13"/>
    <p:sldId id="308" r:id="rId14"/>
    <p:sldId id="310" r:id="rId15"/>
    <p:sldId id="300" r:id="rId16"/>
    <p:sldId id="294" r:id="rId17"/>
  </p:sldIdLst>
  <p:sldSz cx="9144000" cy="6858000" type="screen4x3"/>
  <p:notesSz cx="6735763" cy="9866313"/>
  <p:defaultTextStyle>
    <a:defPPr>
      <a:defRPr lang="lv-L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5" autoAdjust="0"/>
    <p:restoredTop sz="94660"/>
  </p:normalViewPr>
  <p:slideViewPr>
    <p:cSldViewPr snapToGrid="0">
      <p:cViewPr varScale="1">
        <p:scale>
          <a:sx n="73" d="100"/>
          <a:sy n="73" d="100"/>
        </p:scale>
        <p:origin x="119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0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15374" y="0"/>
            <a:ext cx="2918830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BC7B429-1229-4A12-8348-0DA0C7E5A795}" type="datetimeFigureOut">
              <a:rPr lang="lv-LV" smtClean="0"/>
              <a:t>09.11.2017</a:t>
            </a:fld>
            <a:endParaRPr lang="lv-LV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371285"/>
            <a:ext cx="2918830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15374" y="9371285"/>
            <a:ext cx="2918830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FB78E6C-765B-4E0A-8DF9-387164740CD0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92181412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rmais slaids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726621" y="2964317"/>
            <a:ext cx="7576457" cy="1550534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32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lv-LV" dirty="0" smtClean="0"/>
              <a:t>virsraksts</a:t>
            </a:r>
            <a:endParaRPr lang="lv-LV" dirty="0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1" hasCustomPrompt="1"/>
          </p:nvPr>
        </p:nvSpPr>
        <p:spPr>
          <a:xfrm>
            <a:off x="3755571" y="4595813"/>
            <a:ext cx="4547054" cy="1380444"/>
          </a:xfrm>
          <a:prstGeom prst="rect">
            <a:avLst/>
          </a:prstGeom>
        </p:spPr>
        <p:txBody>
          <a:bodyPr/>
          <a:lstStyle>
            <a:lvl1pPr marL="0" indent="0" algn="r">
              <a:buNone/>
              <a:defRPr sz="18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lv-LV" dirty="0" smtClean="0"/>
              <a:t>Vārds uzvārds</a:t>
            </a:r>
          </a:p>
          <a:p>
            <a:pPr lvl="0"/>
            <a:r>
              <a:rPr lang="lv-LV" dirty="0" smtClean="0"/>
              <a:t>Departamenta</a:t>
            </a:r>
          </a:p>
          <a:p>
            <a:pPr lvl="0"/>
            <a:r>
              <a:rPr lang="lv-LV" dirty="0" smtClean="0"/>
              <a:t>inspektors</a:t>
            </a:r>
            <a:endParaRPr lang="lv-LV" dirty="0"/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2" hasCustomPrompt="1"/>
          </p:nvPr>
        </p:nvSpPr>
        <p:spPr>
          <a:xfrm>
            <a:off x="1967592" y="6205538"/>
            <a:ext cx="5167313" cy="342219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800"/>
            </a:lvl1pPr>
          </a:lstStyle>
          <a:p>
            <a:pPr lvl="0"/>
            <a:r>
              <a:rPr lang="lv-LV" dirty="0" smtClean="0"/>
              <a:t>2015. gada </a:t>
            </a:r>
            <a:r>
              <a:rPr lang="lv-LV" dirty="0" err="1" smtClean="0"/>
              <a:t>XX.mēnesis</a:t>
            </a:r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23778367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beigum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1"/>
          <p:cNvSpPr>
            <a:spLocks noGrp="1"/>
          </p:cNvSpPr>
          <p:nvPr>
            <p:ph type="body" sz="quarter" idx="10"/>
          </p:nvPr>
        </p:nvSpPr>
        <p:spPr>
          <a:xfrm>
            <a:off x="0" y="4487863"/>
            <a:ext cx="9144000" cy="1150937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 altLang="lv-LV" sz="2400" b="1" smtClean="0">
                <a:solidFill>
                  <a:srgbClr val="639729"/>
                </a:solidFill>
                <a:ea typeface="MS PGothic" pitchFamily="34" charset="-128"/>
              </a:rPr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3265651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71650" y="365126"/>
            <a:ext cx="6743700" cy="13255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77EFB524-97D2-48E4-8C69-619D1A7471B3}" type="slidenum">
              <a:rPr lang="lv-LV" smtClean="0"/>
              <a:t>‹#›</a:t>
            </a:fld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289632202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77EFB524-97D2-48E4-8C69-619D1A7471B3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58069814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47156" y="365126"/>
            <a:ext cx="6768193" cy="13255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77EFB524-97D2-48E4-8C69-619D1A7471B3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58182926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0635" y="365126"/>
            <a:ext cx="6695905" cy="13255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77EFB524-97D2-48E4-8C69-619D1A7471B3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0676138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365126"/>
            <a:ext cx="6686550" cy="13255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77EFB524-97D2-48E4-8C69-619D1A7471B3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18465560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77EFB524-97D2-48E4-8C69-619D1A7471B3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68764341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1341438"/>
            <a:ext cx="2949178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941638"/>
            <a:ext cx="2949178" cy="292735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77EFB524-97D2-48E4-8C69-619D1A7471B3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41865797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1355272"/>
            <a:ext cx="2949178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955472"/>
            <a:ext cx="2949178" cy="291351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77EFB524-97D2-48E4-8C69-619D1A7471B3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20871501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82280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lv-LV" sz="2800" b="0" dirty="0" smtClean="0"/>
              <a:t>Normatīvo aktu prasības ģimeniskas vides nodrošināšanā bērniem ārpusģimenes aprūpes iestādēs</a:t>
            </a:r>
            <a:endParaRPr lang="lv-LV" sz="2800" b="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lv-LV" dirty="0" smtClean="0"/>
              <a:t>Liene Masļeņikova</a:t>
            </a:r>
            <a:endParaRPr lang="lv-LV" dirty="0"/>
          </a:p>
          <a:p>
            <a:r>
              <a:rPr lang="lv-LV" dirty="0" smtClean="0"/>
              <a:t>Bērnu tiesību aizsardzības departamenta direktores vietniece</a:t>
            </a:r>
            <a:endParaRPr lang="lv-LV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lv-LV" dirty="0" smtClean="0"/>
              <a:t>2017.gada </a:t>
            </a:r>
            <a:r>
              <a:rPr lang="lv-LV" dirty="0" smtClean="0"/>
              <a:t>10.novembris</a:t>
            </a:r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8485605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lv-LV" sz="2400" dirty="0" smtClean="0">
                <a:solidFill>
                  <a:prstClr val="black"/>
                </a:solidFill>
              </a:rPr>
              <a:t>43</a:t>
            </a:r>
            <a:r>
              <a:rPr lang="lv-LV" sz="2400" dirty="0">
                <a:solidFill>
                  <a:prstClr val="black"/>
                </a:solidFill>
              </a:rPr>
              <a:t>. Aprūpē esošiem </a:t>
            </a:r>
            <a:r>
              <a:rPr lang="lv-LV" sz="2400" b="1" dirty="0">
                <a:solidFill>
                  <a:prstClr val="black"/>
                </a:solidFill>
              </a:rPr>
              <a:t>bērniem, kas sasnieguši 15 gadu vecumu, var veidot atsevišķas dzīvokļa tipa sociālā pakalpojuma sniegšanas </a:t>
            </a:r>
            <a:r>
              <a:rPr lang="lv-LV" sz="2400" b="1" dirty="0" smtClean="0">
                <a:solidFill>
                  <a:prstClr val="black"/>
                </a:solidFill>
              </a:rPr>
              <a:t>vietas</a:t>
            </a:r>
            <a:r>
              <a:rPr lang="lv-LV" sz="2400" dirty="0" smtClean="0">
                <a:solidFill>
                  <a:prstClr val="black"/>
                </a:solidFill>
              </a:rPr>
              <a:t>, </a:t>
            </a:r>
            <a:r>
              <a:rPr lang="lv-LV" sz="2400" dirty="0">
                <a:solidFill>
                  <a:prstClr val="black"/>
                </a:solidFill>
              </a:rPr>
              <a:t>tai skaitā dzīvojamās mājas vai dzīvokļus</a:t>
            </a:r>
            <a:r>
              <a:rPr lang="lv-LV" sz="2400" dirty="0" smtClean="0">
                <a:solidFill>
                  <a:prstClr val="black"/>
                </a:solidFill>
              </a:rPr>
              <a:t>.</a:t>
            </a:r>
          </a:p>
          <a:p>
            <a:pPr marL="0" lvl="0" indent="0">
              <a:buNone/>
            </a:pPr>
            <a:endParaRPr lang="lv-LV" sz="2400" dirty="0">
              <a:solidFill>
                <a:prstClr val="black"/>
              </a:solidFill>
            </a:endParaRPr>
          </a:p>
          <a:p>
            <a:pPr lvl="0"/>
            <a:r>
              <a:rPr lang="lv-LV" sz="2400" dirty="0">
                <a:solidFill>
                  <a:srgbClr val="FF0000"/>
                </a:solidFill>
              </a:rPr>
              <a:t>44. Jauniešu mājā dzīvo </a:t>
            </a:r>
            <a:r>
              <a:rPr lang="lv-LV" sz="2400" b="1" dirty="0">
                <a:solidFill>
                  <a:srgbClr val="FF0000"/>
                </a:solidFill>
              </a:rPr>
              <a:t>ne vairāk kā 12 </a:t>
            </a:r>
            <a:r>
              <a:rPr lang="lv-LV" sz="2400" dirty="0">
                <a:solidFill>
                  <a:srgbClr val="FF0000"/>
                </a:solidFill>
              </a:rPr>
              <a:t>aprūpē esoši </a:t>
            </a:r>
            <a:r>
              <a:rPr lang="lv-LV" sz="2400" b="1" dirty="0">
                <a:solidFill>
                  <a:srgbClr val="FF0000"/>
                </a:solidFill>
              </a:rPr>
              <a:t>bērni</a:t>
            </a:r>
            <a:r>
              <a:rPr lang="lv-LV" sz="2400" dirty="0" smtClean="0">
                <a:solidFill>
                  <a:srgbClr val="FF0000"/>
                </a:solidFill>
              </a:rPr>
              <a:t>.</a:t>
            </a:r>
          </a:p>
          <a:p>
            <a:pPr marL="0" lvl="0" indent="0">
              <a:buNone/>
            </a:pPr>
            <a:endParaRPr lang="lv-LV" sz="2400" dirty="0">
              <a:solidFill>
                <a:prstClr val="black"/>
              </a:solidFill>
            </a:endParaRPr>
          </a:p>
          <a:p>
            <a:pPr lvl="0"/>
            <a:r>
              <a:rPr lang="lv-LV" sz="2400" dirty="0">
                <a:solidFill>
                  <a:prstClr val="black"/>
                </a:solidFill>
              </a:rPr>
              <a:t>46. Aprūpē esošiem bērniem jauniešu mājā nodrošina:</a:t>
            </a:r>
          </a:p>
          <a:p>
            <a:pPr lvl="0"/>
            <a:r>
              <a:rPr lang="lv-LV" sz="2400" dirty="0" smtClean="0">
                <a:solidFill>
                  <a:prstClr val="black"/>
                </a:solidFill>
              </a:rPr>
              <a:t>46.2</a:t>
            </a:r>
            <a:r>
              <a:rPr lang="lv-LV" sz="2400" dirty="0">
                <a:solidFill>
                  <a:prstClr val="black"/>
                </a:solidFill>
              </a:rPr>
              <a:t>. dzīvojamo istabu, kurā izvieto </a:t>
            </a:r>
            <a:r>
              <a:rPr lang="lv-LV" sz="2400" b="1" dirty="0">
                <a:solidFill>
                  <a:prstClr val="black"/>
                </a:solidFill>
              </a:rPr>
              <a:t>ne vairāk kā trīs viena dzimuma</a:t>
            </a:r>
            <a:r>
              <a:rPr lang="lv-LV" sz="2400" dirty="0">
                <a:solidFill>
                  <a:prstClr val="black"/>
                </a:solidFill>
              </a:rPr>
              <a:t> aprūpē esošos </a:t>
            </a:r>
            <a:r>
              <a:rPr lang="lv-LV" sz="2400" b="1" dirty="0" smtClean="0">
                <a:solidFill>
                  <a:prstClr val="black"/>
                </a:solidFill>
              </a:rPr>
              <a:t>bērnus</a:t>
            </a:r>
          </a:p>
          <a:p>
            <a:pPr lvl="0"/>
            <a:endParaRPr lang="lv-LV" sz="2000" dirty="0" smtClean="0">
              <a:solidFill>
                <a:prstClr val="black"/>
              </a:solidFill>
            </a:endParaRPr>
          </a:p>
          <a:p>
            <a:pPr marL="0" lvl="0" indent="0">
              <a:buNone/>
            </a:pPr>
            <a:r>
              <a:rPr lang="lv-LV" sz="2000" dirty="0" smtClean="0">
                <a:solidFill>
                  <a:prstClr val="black"/>
                </a:solidFill>
              </a:rPr>
              <a:t>(</a:t>
            </a:r>
            <a:r>
              <a:rPr lang="lv-LV" sz="2000" dirty="0">
                <a:solidFill>
                  <a:prstClr val="black"/>
                </a:solidFill>
              </a:rPr>
              <a:t>MK noteikumi Nr.338 «Prasības sociālo pakalpojumu sniedzējiem</a:t>
            </a:r>
            <a:r>
              <a:rPr lang="lv-LV" sz="2000" dirty="0" smtClean="0">
                <a:solidFill>
                  <a:prstClr val="black"/>
                </a:solidFill>
              </a:rPr>
              <a:t>»)</a:t>
            </a:r>
            <a:endParaRPr lang="lv-LV" sz="2000" dirty="0">
              <a:solidFill>
                <a:prstClr val="black"/>
              </a:solidFill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b="1" dirty="0" err="1" smtClean="0"/>
              <a:t>Prasības</a:t>
            </a:r>
            <a:r>
              <a:rPr lang="en-US" sz="2800" b="1" dirty="0" smtClean="0"/>
              <a:t> </a:t>
            </a:r>
            <a:r>
              <a:rPr lang="en-US" sz="2800" b="1" dirty="0" err="1"/>
              <a:t>bērnu</a:t>
            </a:r>
            <a:r>
              <a:rPr lang="en-US" sz="2800" b="1" dirty="0"/>
              <a:t> </a:t>
            </a:r>
            <a:r>
              <a:rPr lang="en-US" sz="2800" b="1" dirty="0" err="1"/>
              <a:t>ilgstošas</a:t>
            </a:r>
            <a:r>
              <a:rPr lang="en-US" sz="2800" b="1" dirty="0"/>
              <a:t> </a:t>
            </a:r>
            <a:r>
              <a:rPr lang="en-US" sz="2800" b="1" dirty="0" err="1"/>
              <a:t>sociālās</a:t>
            </a:r>
            <a:r>
              <a:rPr lang="en-US" sz="2800" b="1" dirty="0"/>
              <a:t> </a:t>
            </a:r>
            <a:r>
              <a:rPr lang="en-US" sz="2800" b="1" dirty="0" err="1"/>
              <a:t>aprūpes</a:t>
            </a:r>
            <a:r>
              <a:rPr lang="en-US" sz="2800" b="1" dirty="0"/>
              <a:t> un </a:t>
            </a:r>
            <a:r>
              <a:rPr lang="en-US" sz="2800" b="1" dirty="0" err="1"/>
              <a:t>sociālās</a:t>
            </a:r>
            <a:r>
              <a:rPr lang="en-US" sz="2800" b="1" dirty="0"/>
              <a:t> </a:t>
            </a:r>
            <a:r>
              <a:rPr lang="en-US" sz="2800" b="1" dirty="0" err="1"/>
              <a:t>rehabilitācijas</a:t>
            </a:r>
            <a:r>
              <a:rPr lang="en-US" sz="2800" b="1" dirty="0"/>
              <a:t> </a:t>
            </a:r>
            <a:r>
              <a:rPr lang="en-US" sz="2800" b="1" dirty="0" err="1"/>
              <a:t>institūcijas</a:t>
            </a:r>
            <a:r>
              <a:rPr lang="en-US" sz="2800" b="1" dirty="0"/>
              <a:t> </a:t>
            </a:r>
            <a:r>
              <a:rPr lang="en-US" sz="2800" b="1" dirty="0" err="1"/>
              <a:t>pakalpojuma</a:t>
            </a:r>
            <a:r>
              <a:rPr lang="en-US" sz="2800" b="1" dirty="0"/>
              <a:t> </a:t>
            </a:r>
            <a:r>
              <a:rPr lang="en-US" sz="2800" b="1" dirty="0" err="1"/>
              <a:t>sniedzējiem</a:t>
            </a:r>
            <a:endParaRPr lang="lv-LV" sz="2800" dirty="0"/>
          </a:p>
        </p:txBody>
      </p:sp>
    </p:spTree>
    <p:extLst>
      <p:ext uri="{BB962C8B-B14F-4D97-AF65-F5344CB8AC3E}">
        <p14:creationId xmlns:p14="http://schemas.microsoft.com/office/powerpoint/2010/main" val="368404879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 smtClean="0"/>
              <a:t>Mērķis – </a:t>
            </a:r>
            <a:br>
              <a:rPr lang="lv-LV" dirty="0" smtClean="0"/>
            </a:br>
            <a:r>
              <a:rPr lang="lv-LV" dirty="0" smtClean="0"/>
              <a:t>ģimenes </a:t>
            </a:r>
            <a:r>
              <a:rPr lang="lv-LV" dirty="0" err="1" smtClean="0"/>
              <a:t>atkalapvienošanās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lv-LV" sz="2400" dirty="0"/>
              <a:t>(4) Bērna </a:t>
            </a:r>
            <a:r>
              <a:rPr lang="lv-LV" sz="2400" dirty="0" err="1"/>
              <a:t>ārpusģimenes</a:t>
            </a:r>
            <a:r>
              <a:rPr lang="lv-LV" sz="2400" dirty="0"/>
              <a:t> aprūpes laikā tiek veikti nepieciešamie </a:t>
            </a:r>
            <a:r>
              <a:rPr lang="lv-LV" sz="2400" b="1" dirty="0"/>
              <a:t>pasākumi bērna un vecāku </a:t>
            </a:r>
            <a:r>
              <a:rPr lang="lv-LV" sz="2400" b="1" dirty="0" err="1"/>
              <a:t>atkalapvienošanās</a:t>
            </a:r>
            <a:r>
              <a:rPr lang="lv-LV" sz="2400" b="1" dirty="0"/>
              <a:t> </a:t>
            </a:r>
            <a:r>
              <a:rPr lang="lv-LV" sz="2400" b="1" dirty="0" smtClean="0"/>
              <a:t>nodrošināšanai</a:t>
            </a:r>
            <a:r>
              <a:rPr lang="lv-LV" sz="2400" dirty="0"/>
              <a:t> </a:t>
            </a:r>
            <a:r>
              <a:rPr lang="lv-LV" sz="2000" dirty="0" smtClean="0">
                <a:solidFill>
                  <a:prstClr val="black"/>
                </a:solidFill>
                <a:latin typeface="Calibri Light" panose="020F0302020204030204"/>
              </a:rPr>
              <a:t>(Bērnu </a:t>
            </a:r>
            <a:r>
              <a:rPr lang="lv-LV" sz="2000" dirty="0">
                <a:solidFill>
                  <a:prstClr val="black"/>
                </a:solidFill>
                <a:latin typeface="Calibri Light" panose="020F0302020204030204"/>
              </a:rPr>
              <a:t>tiesību aizsardzības likuma </a:t>
            </a:r>
            <a:r>
              <a:rPr lang="lv-LV" sz="2000" dirty="0" smtClean="0">
                <a:solidFill>
                  <a:prstClr val="black"/>
                </a:solidFill>
                <a:latin typeface="Calibri Light" panose="020F0302020204030204"/>
              </a:rPr>
              <a:t>6.pants</a:t>
            </a:r>
            <a:r>
              <a:rPr lang="lv-LV" sz="2000" dirty="0">
                <a:solidFill>
                  <a:prstClr val="black"/>
                </a:solidFill>
                <a:latin typeface="Calibri Light" panose="020F0302020204030204"/>
              </a:rPr>
              <a:t>)</a:t>
            </a:r>
            <a:endParaRPr lang="lv-LV" sz="2000" b="1" dirty="0">
              <a:solidFill>
                <a:prstClr val="black"/>
              </a:solidFill>
            </a:endParaRPr>
          </a:p>
          <a:p>
            <a:pPr marL="0" indent="0">
              <a:buNone/>
            </a:pPr>
            <a:endParaRPr lang="lv-LV" sz="2400" dirty="0" smtClean="0"/>
          </a:p>
          <a:p>
            <a:r>
              <a:rPr lang="lv-LV" sz="2400" dirty="0"/>
              <a:t>26. Bērnu ilgstošas sociālās aprūpes un sociālās rehabilitācijas institūcijas pakalpojuma sniedzējs </a:t>
            </a:r>
            <a:r>
              <a:rPr lang="lv-LV" sz="2400" dirty="0" smtClean="0"/>
              <a:t>bāreņiem</a:t>
            </a:r>
            <a:r>
              <a:rPr lang="lv-LV" sz="2400" dirty="0"/>
              <a:t>, bez vecāku gādības palikušiem bērniem un bērniem ar invaliditāti </a:t>
            </a:r>
            <a:r>
              <a:rPr lang="lv-LV" sz="2400" dirty="0" smtClean="0"/>
              <a:t>nodrošina </a:t>
            </a:r>
            <a:r>
              <a:rPr lang="lv-LV" sz="2400" dirty="0"/>
              <a:t>mājokli, diennakts aprūpi, sociālo rehabilitāciju, kā arī </a:t>
            </a:r>
            <a:r>
              <a:rPr lang="lv-LV" sz="2400" b="1" dirty="0"/>
              <a:t>veicina bērna un ģimenes </a:t>
            </a:r>
            <a:r>
              <a:rPr lang="lv-LV" sz="2400" b="1" dirty="0" err="1"/>
              <a:t>atkalapvienošanos</a:t>
            </a:r>
            <a:r>
              <a:rPr lang="lv-LV" sz="2400" dirty="0"/>
              <a:t> </a:t>
            </a:r>
            <a:r>
              <a:rPr lang="lv-LV" sz="2400" b="1" dirty="0"/>
              <a:t>vai jaunas ģimenes iegūšanu</a:t>
            </a:r>
            <a:r>
              <a:rPr lang="lv-LV" sz="2400" dirty="0"/>
              <a:t> vai, ja tas nav iespējams, sagatavo bērnu patstāvīgas dzīves </a:t>
            </a:r>
            <a:r>
              <a:rPr lang="lv-LV" sz="2400" dirty="0" smtClean="0"/>
              <a:t>uzsākšanai </a:t>
            </a:r>
            <a:r>
              <a:rPr lang="lv-LV" sz="2000" dirty="0" smtClean="0"/>
              <a:t>(MK noteikumi Nr.338 «Prasības sociālo pakalpojumu sniedzējiem»)</a:t>
            </a:r>
            <a:endParaRPr lang="lv-LV" sz="2000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249902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sz="3600" dirty="0" smtClean="0"/>
              <a:t>VBTAI aptauja par </a:t>
            </a:r>
            <a:r>
              <a:rPr lang="lv-LV" sz="3600" dirty="0"/>
              <a:t>bērnu izvietošanu </a:t>
            </a:r>
            <a:r>
              <a:rPr lang="lv-LV" sz="3600" dirty="0" err="1"/>
              <a:t>ārpusģimenes</a:t>
            </a:r>
            <a:r>
              <a:rPr lang="lv-LV" sz="3600" dirty="0"/>
              <a:t> aprūpes iestādē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indent="0" algn="just">
              <a:lnSpc>
                <a:spcPct val="100000"/>
              </a:lnSpc>
              <a:spcAft>
                <a:spcPts val="0"/>
              </a:spcAft>
              <a:buNone/>
            </a:pPr>
            <a:r>
              <a:rPr lang="lv-LV" sz="2000" i="1" dirty="0"/>
              <a:t>2017.gada jūnijs, aptaujātas 33 </a:t>
            </a:r>
            <a:r>
              <a:rPr lang="lv-LV" sz="2000" i="1" dirty="0" err="1"/>
              <a:t>ārpusģimenes</a:t>
            </a:r>
            <a:r>
              <a:rPr lang="lv-LV" sz="2000" i="1" dirty="0"/>
              <a:t> aprūpes </a:t>
            </a:r>
            <a:r>
              <a:rPr lang="lv-LV" sz="2000" i="1" dirty="0" smtClean="0"/>
              <a:t>iestādes</a:t>
            </a:r>
            <a:endParaRPr lang="lv-LV" sz="2000" i="1" dirty="0"/>
          </a:p>
          <a:p>
            <a:r>
              <a:rPr lang="lv-LV" dirty="0"/>
              <a:t>Apkopojot sniegto informāciju, secināts, ka bērni </a:t>
            </a:r>
            <a:r>
              <a:rPr lang="lv-LV" dirty="0" err="1"/>
              <a:t>ārpusģimenes</a:t>
            </a:r>
            <a:r>
              <a:rPr lang="lv-LV" dirty="0"/>
              <a:t> aprūpes iestādēs tiek izvietoti istabās un grupās, ņemot vērā:</a:t>
            </a:r>
            <a:endParaRPr lang="en-US" dirty="0"/>
          </a:p>
          <a:p>
            <a:pPr marL="0" indent="0">
              <a:buNone/>
            </a:pPr>
            <a:r>
              <a:rPr lang="lv-LV" dirty="0"/>
              <a:t>-	bērnu vecumu un dzimumu;</a:t>
            </a:r>
            <a:endParaRPr lang="en-US" dirty="0"/>
          </a:p>
          <a:p>
            <a:pPr marL="0" indent="0">
              <a:buNone/>
            </a:pPr>
            <a:r>
              <a:rPr lang="lv-LV" dirty="0"/>
              <a:t>-	bērnu radniecību;</a:t>
            </a:r>
            <a:endParaRPr lang="en-US" dirty="0"/>
          </a:p>
          <a:p>
            <a:pPr marL="0" indent="0">
              <a:buNone/>
            </a:pPr>
            <a:r>
              <a:rPr lang="lv-LV" dirty="0"/>
              <a:t>-	bērnu vēlmes un intereses;</a:t>
            </a:r>
            <a:endParaRPr lang="en-US" dirty="0"/>
          </a:p>
          <a:p>
            <a:pPr marL="0" indent="0">
              <a:buNone/>
            </a:pPr>
            <a:r>
              <a:rPr lang="lv-LV" dirty="0"/>
              <a:t>-	bērnu psiholoģisko saderību;</a:t>
            </a:r>
            <a:endParaRPr lang="en-US" dirty="0"/>
          </a:p>
          <a:p>
            <a:pPr marL="0" indent="0">
              <a:buNone/>
            </a:pPr>
            <a:r>
              <a:rPr lang="lv-LV" dirty="0"/>
              <a:t>-	bērnu savstarpējās attiecības;</a:t>
            </a:r>
            <a:endParaRPr lang="en-US" dirty="0"/>
          </a:p>
          <a:p>
            <a:pPr marL="0" indent="0">
              <a:buNone/>
            </a:pPr>
            <a:r>
              <a:rPr lang="lv-LV" dirty="0"/>
              <a:t>-	bērnu veselības stāvokli un attīstību.</a:t>
            </a:r>
            <a:endParaRPr lang="en-US" dirty="0"/>
          </a:p>
          <a:p>
            <a:pPr indent="0" algn="just">
              <a:lnSpc>
                <a:spcPct val="115000"/>
              </a:lnSpc>
              <a:spcAft>
                <a:spcPts val="0"/>
              </a:spcAft>
              <a:buNone/>
            </a:pPr>
            <a:endParaRPr lang="lv-LV" sz="2400" dirty="0" smtClean="0"/>
          </a:p>
        </p:txBody>
      </p:sp>
    </p:spTree>
    <p:extLst>
      <p:ext uri="{BB962C8B-B14F-4D97-AF65-F5344CB8AC3E}">
        <p14:creationId xmlns:p14="http://schemas.microsoft.com/office/powerpoint/2010/main" val="327009863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 smtClean="0"/>
              <a:t>Labklājības ministrijas viedoklis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lv-LV" b="1" dirty="0"/>
              <a:t>B</a:t>
            </a:r>
            <a:r>
              <a:rPr lang="lv-LV" b="1" dirty="0" smtClean="0"/>
              <a:t>ērna vecums</a:t>
            </a:r>
            <a:r>
              <a:rPr lang="lv-LV" b="1" dirty="0"/>
              <a:t>, dzimums, vēlmes vai intereses nevar būt par iemeslu brāļu un māsu šķiršanai vienas iestādes ietvaros</a:t>
            </a:r>
            <a:r>
              <a:rPr lang="lv-LV" dirty="0"/>
              <a:t>, jo primāri ir nodrošināt ģimeniskas saites. Īpaši gadījumi, kad bērna šķiršana varētu būt bērna interesēs, varētu būt, piemēram, tad, ja nepieciešama bērna drošības nodrošināšana, tomēr tie ir ārkārtas īpaši </a:t>
            </a:r>
            <a:r>
              <a:rPr lang="lv-LV" dirty="0" smtClean="0"/>
              <a:t>gadījumi (..)</a:t>
            </a:r>
          </a:p>
          <a:p>
            <a:r>
              <a:rPr lang="lv-LV" dirty="0" smtClean="0"/>
              <a:t>(..) </a:t>
            </a:r>
            <a:r>
              <a:rPr lang="lv-LV" dirty="0"/>
              <a:t>dalot bērnus pa grupām atbilstoši bērna vecumam, maziem bērniem var nenotikt saskarsme ar brāļiem un māsām, ja iestādes darbinieki to īpaši neveicina vai nenodrošina</a:t>
            </a:r>
            <a:r>
              <a:rPr lang="lv-LV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519559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>
                <a:solidFill>
                  <a:prstClr val="black"/>
                </a:solidFill>
              </a:rPr>
              <a:t>Labklājības ministrijas viedoklis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lv-LV" sz="2400" dirty="0"/>
              <a:t>Arī laika posmā, kamēr bērnu aprūpes iestādes vēl nav pilnīgi pārveidotas par ģimeniskai videi pietuvinātu pakalpojumu (atbilstoši </a:t>
            </a:r>
            <a:r>
              <a:rPr lang="lv-LV" sz="2400" dirty="0" smtClean="0"/>
              <a:t>MK noteikumiem </a:t>
            </a:r>
            <a:r>
              <a:rPr lang="lv-LV" sz="2400" dirty="0"/>
              <a:t>Nr.338 “Prasības sociālo pakalpojumu sniedzējiem</a:t>
            </a:r>
            <a:r>
              <a:rPr lang="lv-LV" sz="2400" dirty="0" smtClean="0"/>
              <a:t>”), </a:t>
            </a:r>
            <a:r>
              <a:rPr lang="lv-LV" sz="2400" dirty="0"/>
              <a:t>ir nepieciešams mudināt bērnu aprūpes iestādes nodrošināt ģimeniskai videi pietuvinātu pakalpojumu, tostarp organizējot iestādes darbību tā, ka brāļi un māsas netiek šķirti atbilstoši Bērnu tiesību aizsardzības likuma 27.pantam. </a:t>
            </a:r>
            <a:r>
              <a:rPr lang="lv-LV" sz="2400" b="1" dirty="0"/>
              <a:t>Bērnu aprūpes iestādes darbības organizācija un administratīvā struktūra nevar tikt uzskatīta par </a:t>
            </a:r>
            <a:r>
              <a:rPr lang="lv-LV" sz="2400" b="1" dirty="0" smtClean="0"/>
              <a:t>īpašu </a:t>
            </a:r>
            <a:r>
              <a:rPr lang="lv-LV" sz="2400" b="1" dirty="0"/>
              <a:t>gadījumu bērnu nodalīšanai </a:t>
            </a:r>
            <a:r>
              <a:rPr lang="lv-LV" sz="2400" b="1" dirty="0" smtClean="0"/>
              <a:t>pa </a:t>
            </a:r>
            <a:r>
              <a:rPr lang="lv-LV" sz="2400" b="1" dirty="0"/>
              <a:t>vecumiem un dzimumiem</a:t>
            </a:r>
            <a:r>
              <a:rPr lang="lv-LV" sz="2400" dirty="0"/>
              <a:t> atbilstoši Bērnu tiesību aizsardzības likuma izpratnei. </a:t>
            </a:r>
            <a:endParaRPr lang="en-US" sz="2400" dirty="0"/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78097169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 smtClean="0"/>
              <a:t>Bērns ārpusģimenes aprūpes iestādē</a:t>
            </a:r>
            <a:endParaRPr lang="lv-LV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lv-LV" b="1" dirty="0" smtClean="0"/>
              <a:t>Bērna personiskās attiecības un tiešie kontakti </a:t>
            </a:r>
            <a:r>
              <a:rPr lang="lv-LV" dirty="0" smtClean="0"/>
              <a:t>ar:</a:t>
            </a:r>
          </a:p>
          <a:p>
            <a:r>
              <a:rPr lang="lv-LV" dirty="0"/>
              <a:t>b</a:t>
            </a:r>
            <a:r>
              <a:rPr lang="lv-LV" dirty="0" smtClean="0"/>
              <a:t>rāļiem, māsām (iestādē un ārpus iestādes);</a:t>
            </a:r>
          </a:p>
          <a:p>
            <a:r>
              <a:rPr lang="lv-LV" dirty="0"/>
              <a:t>v</a:t>
            </a:r>
            <a:r>
              <a:rPr lang="lv-LV" dirty="0" smtClean="0"/>
              <a:t>ecākiem (iestādē un ārpus iestādes);</a:t>
            </a:r>
          </a:p>
          <a:p>
            <a:r>
              <a:rPr lang="lv-LV" dirty="0"/>
              <a:t>v</a:t>
            </a:r>
            <a:r>
              <a:rPr lang="lv-LV" dirty="0" smtClean="0"/>
              <a:t>ecvecākiem </a:t>
            </a:r>
            <a:r>
              <a:rPr lang="lv-LV" dirty="0">
                <a:solidFill>
                  <a:prstClr val="black"/>
                </a:solidFill>
              </a:rPr>
              <a:t>un personām, ar kurām bērns ilgu laiku ir dzīvojis nedalītā </a:t>
            </a:r>
            <a:r>
              <a:rPr lang="lv-LV" dirty="0" smtClean="0">
                <a:solidFill>
                  <a:prstClr val="black"/>
                </a:solidFill>
              </a:rPr>
              <a:t>saimniecībā </a:t>
            </a:r>
            <a:r>
              <a:rPr lang="lv-LV" dirty="0" smtClean="0"/>
              <a:t>(iestādē un ārpus iestādes).</a:t>
            </a:r>
          </a:p>
          <a:p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308895971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lv-LV" dirty="0" smtClean="0"/>
              <a:t>Paldies!</a:t>
            </a:r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11132039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 smtClean="0"/>
              <a:t>Vienas ģimenes bērni nav šķirami</a:t>
            </a:r>
            <a:endParaRPr lang="lv-LV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lv-LV" sz="2400" dirty="0"/>
              <a:t>(4) Ja ārpusģimenes aprūpe tiek noteikta sakarā ar šā panta pirmās daļas 1.punktā minētajiem apstākļiem </a:t>
            </a:r>
            <a:r>
              <a:rPr lang="lv-LV" sz="2400" i="1" dirty="0" smtClean="0"/>
              <a:t>(bērna </a:t>
            </a:r>
            <a:r>
              <a:rPr lang="lv-LV" sz="2400" i="1" dirty="0"/>
              <a:t>dzīvība, veselība vai attīstība ir nopietni apdraudēta vardarbības dēļ vai ir pamatotas aizdomas par vardarbību pret bērnu, kā arī aprūpes trūkuma vai mājas apstākļu (sociālās vides) </a:t>
            </a:r>
            <a:r>
              <a:rPr lang="lv-LV" sz="2400" i="1" dirty="0" smtClean="0"/>
              <a:t>dēļ):</a:t>
            </a:r>
            <a:endParaRPr lang="lv-LV" sz="2400" i="1" dirty="0"/>
          </a:p>
          <a:p>
            <a:pPr marL="0" indent="0">
              <a:buNone/>
            </a:pPr>
            <a:r>
              <a:rPr lang="lv-LV" sz="2400" dirty="0"/>
              <a:t>1) </a:t>
            </a:r>
            <a:r>
              <a:rPr lang="lv-LV" sz="2400" b="1" dirty="0"/>
              <a:t>vienas ģimenes bērni nav šķirami</a:t>
            </a:r>
            <a:r>
              <a:rPr lang="lv-LV" sz="2400" dirty="0"/>
              <a:t>, izņemot īpašus gadījumus, kad tas tiek darīts bērnu interesēs;</a:t>
            </a:r>
          </a:p>
          <a:p>
            <a:pPr marL="0" indent="0">
              <a:buNone/>
            </a:pPr>
            <a:r>
              <a:rPr lang="lv-LV" sz="2400" dirty="0" smtClean="0"/>
              <a:t>2) izvēloties ārpusģimenes aprūpes veidu, vērā ņemams arī bērna viedoklis.</a:t>
            </a:r>
          </a:p>
          <a:p>
            <a:pPr marL="0" indent="0">
              <a:buNone/>
            </a:pPr>
            <a:endParaRPr lang="lv-LV" dirty="0" smtClean="0"/>
          </a:p>
          <a:p>
            <a:pPr marL="0" indent="0">
              <a:buNone/>
            </a:pPr>
            <a:r>
              <a:rPr lang="lv-LV" sz="2000" dirty="0" smtClean="0"/>
              <a:t>(Bērnu </a:t>
            </a:r>
            <a:r>
              <a:rPr lang="lv-LV" sz="2000" dirty="0"/>
              <a:t>tiesību aizsardzības likuma </a:t>
            </a:r>
            <a:r>
              <a:rPr lang="lv-LV" sz="2000" dirty="0" smtClean="0"/>
              <a:t>27.pants)</a:t>
            </a:r>
            <a:endParaRPr lang="lv-LV" sz="2000" dirty="0"/>
          </a:p>
        </p:txBody>
      </p:sp>
    </p:spTree>
    <p:extLst>
      <p:ext uri="{BB962C8B-B14F-4D97-AF65-F5344CB8AC3E}">
        <p14:creationId xmlns:p14="http://schemas.microsoft.com/office/powerpoint/2010/main" val="8729530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sz="3600" dirty="0" smtClean="0"/>
              <a:t>Bērna tiesības uzturēt personiskas attiecības un tiešus kontaktus</a:t>
            </a:r>
            <a:endParaRPr lang="lv-LV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lv-LV" dirty="0"/>
              <a:t>(1) </a:t>
            </a:r>
            <a:r>
              <a:rPr lang="lv-LV" b="1" dirty="0"/>
              <a:t>Bērnam</a:t>
            </a:r>
            <a:r>
              <a:rPr lang="lv-LV" dirty="0"/>
              <a:t>, kas nodots aizbildnībā vai audžuģimenē vai ievietots bērnu aprūpes iestādē, </a:t>
            </a:r>
            <a:r>
              <a:rPr lang="lv-LV" b="1" dirty="0"/>
              <a:t>ir tiesības uzturēt personiskas attiecības un tiešus kontaktus ar vecākiem, kā arī ar brāļiem, māsām, vecvecākiem un personām, ar kurām bērns ilgu laiku ir dzīvojis nedalītā saimniecībā</a:t>
            </a:r>
            <a:r>
              <a:rPr lang="lv-LV" dirty="0"/>
              <a:t>, </a:t>
            </a:r>
            <a:r>
              <a:rPr lang="lv-LV" sz="2400" i="1" dirty="0"/>
              <a:t>izņemot gadījumus, kad tas</a:t>
            </a:r>
            <a:r>
              <a:rPr lang="lv-LV" sz="2400" i="1" dirty="0" smtClean="0"/>
              <a:t>:</a:t>
            </a:r>
            <a:endParaRPr lang="lv-LV" sz="2400" i="1" dirty="0"/>
          </a:p>
          <a:p>
            <a:pPr marL="0" indent="0">
              <a:buNone/>
            </a:pPr>
            <a:r>
              <a:rPr lang="lv-LV" sz="2400" i="1" dirty="0"/>
              <a:t>1) kaitē bērna veselībai, attīstībai un drošībai</a:t>
            </a:r>
            <a:r>
              <a:rPr lang="lv-LV" sz="2400" i="1" dirty="0" smtClean="0"/>
              <a:t>;</a:t>
            </a:r>
            <a:endParaRPr lang="lv-LV" sz="2400" i="1" dirty="0"/>
          </a:p>
          <a:p>
            <a:pPr marL="0" indent="0">
              <a:buNone/>
            </a:pPr>
            <a:r>
              <a:rPr lang="lv-LV" sz="2400" i="1" dirty="0"/>
              <a:t>2) rada draudus aizbildņiem, audžuģimenēm, bērnu aprūpes iestāžu darbiniekiem vai citiem bērniem</a:t>
            </a:r>
            <a:r>
              <a:rPr lang="lv-LV" sz="2400" dirty="0" smtClean="0"/>
              <a:t>.</a:t>
            </a:r>
          </a:p>
          <a:p>
            <a:pPr marL="0" indent="0">
              <a:buNone/>
            </a:pPr>
            <a:endParaRPr lang="lv-LV" sz="2000" dirty="0" smtClean="0">
              <a:solidFill>
                <a:prstClr val="black"/>
              </a:solidFill>
              <a:latin typeface="Calibri Light" panose="020F0302020204030204"/>
              <a:ea typeface="+mj-ea"/>
              <a:cs typeface="+mj-cs"/>
            </a:endParaRPr>
          </a:p>
          <a:p>
            <a:pPr marL="0" indent="0">
              <a:buNone/>
            </a:pPr>
            <a:r>
              <a:rPr lang="lv-LV" sz="2000" dirty="0" smtClean="0">
                <a:solidFill>
                  <a:prstClr val="black"/>
                </a:solidFill>
                <a:latin typeface="Calibri Light" panose="020F0302020204030204"/>
                <a:ea typeface="+mj-ea"/>
                <a:cs typeface="+mj-cs"/>
              </a:rPr>
              <a:t>(Bērnu </a:t>
            </a:r>
            <a:r>
              <a:rPr lang="lv-LV" sz="2000" dirty="0">
                <a:solidFill>
                  <a:prstClr val="black"/>
                </a:solidFill>
                <a:latin typeface="Calibri Light" panose="020F0302020204030204"/>
                <a:ea typeface="+mj-ea"/>
                <a:cs typeface="+mj-cs"/>
              </a:rPr>
              <a:t>tiesību aizsardzības likuma </a:t>
            </a:r>
            <a:r>
              <a:rPr lang="lv-LV" sz="2000" dirty="0" smtClean="0">
                <a:solidFill>
                  <a:prstClr val="black"/>
                </a:solidFill>
                <a:latin typeface="Calibri Light" panose="020F0302020204030204"/>
                <a:ea typeface="+mj-ea"/>
                <a:cs typeface="+mj-cs"/>
              </a:rPr>
              <a:t>33.pants)</a:t>
            </a:r>
            <a:endParaRPr lang="lv-LV" sz="2000" dirty="0"/>
          </a:p>
        </p:txBody>
      </p:sp>
    </p:spTree>
    <p:extLst>
      <p:ext uri="{BB962C8B-B14F-4D97-AF65-F5344CB8AC3E}">
        <p14:creationId xmlns:p14="http://schemas.microsoft.com/office/powerpoint/2010/main" val="30067689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32857" y="365126"/>
            <a:ext cx="7053943" cy="1460499"/>
          </a:xfrm>
        </p:spPr>
        <p:txBody>
          <a:bodyPr/>
          <a:lstStyle/>
          <a:p>
            <a:r>
              <a:rPr lang="lv-LV" sz="3600" dirty="0">
                <a:solidFill>
                  <a:prstClr val="black"/>
                </a:solidFill>
              </a:rPr>
              <a:t>Bērna </a:t>
            </a:r>
            <a:r>
              <a:rPr lang="lv-LV" sz="3600" dirty="0" smtClean="0">
                <a:solidFill>
                  <a:prstClr val="black"/>
                </a:solidFill>
              </a:rPr>
              <a:t>tiesību </a:t>
            </a:r>
            <a:r>
              <a:rPr lang="lv-LV" sz="3600" dirty="0">
                <a:solidFill>
                  <a:prstClr val="black"/>
                </a:solidFill>
              </a:rPr>
              <a:t>uzturēt personiskas attiecības un tiešus </a:t>
            </a:r>
            <a:r>
              <a:rPr lang="lv-LV" sz="3600" dirty="0" smtClean="0">
                <a:solidFill>
                  <a:prstClr val="black"/>
                </a:solidFill>
              </a:rPr>
              <a:t>kontaktus ierobežošana</a:t>
            </a:r>
            <a:endParaRPr lang="lv-LV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410789"/>
            <a:ext cx="7886700" cy="4766174"/>
          </a:xfrm>
        </p:spPr>
        <p:txBody>
          <a:bodyPr/>
          <a:lstStyle/>
          <a:p>
            <a:pPr marL="0" indent="0">
              <a:buNone/>
            </a:pPr>
            <a:endParaRPr lang="lv-LV" dirty="0" smtClean="0"/>
          </a:p>
          <a:p>
            <a:pPr marL="0" indent="0">
              <a:buNone/>
            </a:pPr>
            <a:r>
              <a:rPr lang="lv-LV" dirty="0" smtClean="0"/>
              <a:t>(</a:t>
            </a:r>
            <a:r>
              <a:rPr lang="lv-LV" dirty="0"/>
              <a:t>2) Ja ir šā panta pirmajā daļā minētie </a:t>
            </a:r>
            <a:r>
              <a:rPr lang="lv-LV" dirty="0" smtClean="0"/>
              <a:t>apstākļi (</a:t>
            </a:r>
            <a:r>
              <a:rPr lang="lv-LV" i="1" dirty="0" smtClean="0"/>
              <a:t>kaitē/ rada draudus</a:t>
            </a:r>
            <a:r>
              <a:rPr lang="lv-LV" dirty="0" smtClean="0"/>
              <a:t>), </a:t>
            </a:r>
            <a:r>
              <a:rPr lang="lv-LV" b="1" dirty="0"/>
              <a:t>bāriņtiesa</a:t>
            </a:r>
            <a:r>
              <a:rPr lang="lv-LV" dirty="0"/>
              <a:t>, kura pieņēmusi lēmumu par bērna ārpusģimenes aprūpi, </a:t>
            </a:r>
            <a:r>
              <a:rPr lang="lv-LV" b="1" dirty="0"/>
              <a:t>var atteikties paziņot </a:t>
            </a:r>
            <a:r>
              <a:rPr lang="lv-LV" dirty="0"/>
              <a:t>bērna vecākiem un citām šā panta pirmās daļas ievaddaļā minētajām personām </a:t>
            </a:r>
            <a:r>
              <a:rPr lang="lv-LV" b="1" dirty="0"/>
              <a:t>bērna atrašanās vietu vai pieņemt lēmumu par personisku attiecību un tiešu kontaktu uzturēšanas tiesību ierobežošanu</a:t>
            </a:r>
            <a:r>
              <a:rPr lang="lv-LV" dirty="0"/>
              <a:t>.</a:t>
            </a:r>
          </a:p>
          <a:p>
            <a:r>
              <a:rPr lang="lv-LV" sz="2400" i="1" dirty="0" smtClean="0"/>
              <a:t>Lēmumu var </a:t>
            </a:r>
            <a:r>
              <a:rPr lang="lv-LV" sz="2400" i="1" dirty="0"/>
              <a:t>pārsūdzēt tiesā likumā noteiktajā kārtībā. Pieteikuma iesniegšana tiesā neaptur minēto lēmumu </a:t>
            </a:r>
            <a:r>
              <a:rPr lang="lv-LV" sz="2400" i="1" dirty="0" smtClean="0"/>
              <a:t>darbību.</a:t>
            </a:r>
          </a:p>
          <a:p>
            <a:pPr marL="0" indent="0">
              <a:buNone/>
            </a:pPr>
            <a:r>
              <a:rPr lang="lv-LV" sz="2000" dirty="0" smtClean="0">
                <a:solidFill>
                  <a:prstClr val="black"/>
                </a:solidFill>
                <a:latin typeface="Calibri Light" panose="020F0302020204030204"/>
                <a:ea typeface="+mj-ea"/>
                <a:cs typeface="+mj-cs"/>
              </a:rPr>
              <a:t>(Bērnu </a:t>
            </a:r>
            <a:r>
              <a:rPr lang="lv-LV" sz="2000" dirty="0">
                <a:solidFill>
                  <a:prstClr val="black"/>
                </a:solidFill>
                <a:latin typeface="Calibri Light" panose="020F0302020204030204"/>
                <a:ea typeface="+mj-ea"/>
                <a:cs typeface="+mj-cs"/>
              </a:rPr>
              <a:t>tiesību aizsardzības likuma </a:t>
            </a:r>
            <a:r>
              <a:rPr lang="lv-LV" sz="2000" dirty="0" smtClean="0">
                <a:solidFill>
                  <a:prstClr val="black"/>
                </a:solidFill>
                <a:latin typeface="Calibri Light" panose="020F0302020204030204"/>
                <a:ea typeface="+mj-ea"/>
                <a:cs typeface="+mj-cs"/>
              </a:rPr>
              <a:t>33.pants)</a:t>
            </a:r>
            <a:endParaRPr lang="lv-LV" sz="2000" i="1" dirty="0"/>
          </a:p>
          <a:p>
            <a:pPr marL="0" indent="0">
              <a:buNone/>
            </a:pPr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7222738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sz="4000" dirty="0" smtClean="0"/>
              <a:t>Bērna tiesības uzturēties pie vecākiem vai citām personām</a:t>
            </a:r>
            <a:endParaRPr lang="lv-LV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lv-LV" dirty="0"/>
              <a:t>(4) Bērnu aprūpes iestādes vadītājs, audžuģimene vai aizbildnis </a:t>
            </a:r>
            <a:r>
              <a:rPr lang="lv-LV" b="1" dirty="0"/>
              <a:t>var atļaut bērnam uzturēties pie vecākiem</a:t>
            </a:r>
            <a:r>
              <a:rPr lang="lv-LV" dirty="0"/>
              <a:t>, kuriem ir pārtrauktas vai atņemtas aizgādības tiesības, </a:t>
            </a:r>
            <a:r>
              <a:rPr lang="lv-LV" b="1" dirty="0"/>
              <a:t>vai citām šā panta pirmās daļas ievaddaļā minētajām personām, ja bāriņtiesa pieņēmusi par to lēmumu</a:t>
            </a:r>
            <a:r>
              <a:rPr lang="lv-LV" b="1" dirty="0" smtClean="0"/>
              <a:t>.</a:t>
            </a:r>
          </a:p>
          <a:p>
            <a:endParaRPr lang="lv-LV" b="1" dirty="0"/>
          </a:p>
          <a:p>
            <a:pPr marL="0" indent="0">
              <a:buNone/>
            </a:pPr>
            <a:r>
              <a:rPr lang="lv-LV" sz="2000" dirty="0" smtClean="0">
                <a:solidFill>
                  <a:prstClr val="black"/>
                </a:solidFill>
                <a:latin typeface="Calibri Light" panose="020F0302020204030204"/>
                <a:ea typeface="+mj-ea"/>
                <a:cs typeface="+mj-cs"/>
              </a:rPr>
              <a:t>(Bērnu </a:t>
            </a:r>
            <a:r>
              <a:rPr lang="lv-LV" sz="2000" dirty="0">
                <a:solidFill>
                  <a:prstClr val="black"/>
                </a:solidFill>
                <a:latin typeface="Calibri Light" panose="020F0302020204030204"/>
                <a:ea typeface="+mj-ea"/>
                <a:cs typeface="+mj-cs"/>
              </a:rPr>
              <a:t>tiesību aizsardzības likuma </a:t>
            </a:r>
            <a:r>
              <a:rPr lang="lv-LV" sz="2000" dirty="0" smtClean="0">
                <a:solidFill>
                  <a:prstClr val="black"/>
                </a:solidFill>
                <a:latin typeface="Calibri Light" panose="020F0302020204030204"/>
                <a:ea typeface="+mj-ea"/>
                <a:cs typeface="+mj-cs"/>
              </a:rPr>
              <a:t>33.pants)</a:t>
            </a:r>
            <a:endParaRPr lang="lv-LV" sz="2000" b="1" dirty="0"/>
          </a:p>
        </p:txBody>
      </p:sp>
    </p:spTree>
    <p:extLst>
      <p:ext uri="{BB962C8B-B14F-4D97-AF65-F5344CB8AC3E}">
        <p14:creationId xmlns:p14="http://schemas.microsoft.com/office/powerpoint/2010/main" val="10032935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71650" y="339001"/>
            <a:ext cx="6743700" cy="1325563"/>
          </a:xfrm>
        </p:spPr>
        <p:txBody>
          <a:bodyPr/>
          <a:lstStyle/>
          <a:p>
            <a:r>
              <a:rPr lang="en-US" sz="2800" b="1" dirty="0" err="1" smtClean="0"/>
              <a:t>Prasības</a:t>
            </a:r>
            <a:r>
              <a:rPr lang="en-US" sz="2800" b="1" dirty="0" smtClean="0"/>
              <a:t> </a:t>
            </a:r>
            <a:r>
              <a:rPr lang="en-US" sz="2800" b="1" dirty="0" err="1"/>
              <a:t>bērnu</a:t>
            </a:r>
            <a:r>
              <a:rPr lang="en-US" sz="2800" b="1" dirty="0"/>
              <a:t> </a:t>
            </a:r>
            <a:r>
              <a:rPr lang="en-US" sz="2800" b="1" dirty="0" err="1"/>
              <a:t>ilgstošas</a:t>
            </a:r>
            <a:r>
              <a:rPr lang="en-US" sz="2800" b="1" dirty="0"/>
              <a:t> </a:t>
            </a:r>
            <a:r>
              <a:rPr lang="en-US" sz="2800" b="1" dirty="0" err="1"/>
              <a:t>sociālās</a:t>
            </a:r>
            <a:r>
              <a:rPr lang="en-US" sz="2800" b="1" dirty="0"/>
              <a:t> </a:t>
            </a:r>
            <a:r>
              <a:rPr lang="en-US" sz="2800" b="1" dirty="0" err="1"/>
              <a:t>aprūpes</a:t>
            </a:r>
            <a:r>
              <a:rPr lang="en-US" sz="2800" b="1" dirty="0"/>
              <a:t> un </a:t>
            </a:r>
            <a:r>
              <a:rPr lang="en-US" sz="2800" b="1" dirty="0" err="1"/>
              <a:t>sociālās</a:t>
            </a:r>
            <a:r>
              <a:rPr lang="en-US" sz="2800" b="1" dirty="0"/>
              <a:t> </a:t>
            </a:r>
            <a:r>
              <a:rPr lang="en-US" sz="2800" b="1" dirty="0" err="1"/>
              <a:t>rehabilitācijas</a:t>
            </a:r>
            <a:r>
              <a:rPr lang="en-US" sz="2800" b="1" dirty="0"/>
              <a:t> </a:t>
            </a:r>
            <a:r>
              <a:rPr lang="en-US" sz="2800" b="1" dirty="0" err="1"/>
              <a:t>institūcijas</a:t>
            </a:r>
            <a:r>
              <a:rPr lang="en-US" sz="2800" b="1" dirty="0"/>
              <a:t> </a:t>
            </a:r>
            <a:r>
              <a:rPr lang="en-US" sz="2800" b="1" dirty="0" err="1"/>
              <a:t>pakalpojuma</a:t>
            </a:r>
            <a:r>
              <a:rPr lang="en-US" sz="2800" b="1" dirty="0"/>
              <a:t> </a:t>
            </a:r>
            <a:r>
              <a:rPr lang="en-US" sz="2800" b="1" dirty="0" err="1" smtClean="0"/>
              <a:t>sniedzējie</a:t>
            </a:r>
            <a:r>
              <a:rPr lang="lv-LV" sz="2800" b="1" dirty="0" smtClean="0"/>
              <a:t>m</a:t>
            </a:r>
            <a:endParaRPr lang="lv-LV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420676"/>
            <a:ext cx="7886700" cy="5280569"/>
          </a:xfrm>
        </p:spPr>
        <p:txBody>
          <a:bodyPr/>
          <a:lstStyle/>
          <a:p>
            <a:endParaRPr lang="lv-LV" sz="1000" dirty="0"/>
          </a:p>
          <a:p>
            <a:r>
              <a:rPr lang="lv-LV" sz="2000" dirty="0"/>
              <a:t>30. Lai nodrošinātu apstākļus aprūpē esoša bērna vispusīgai attīstībai, bērnu aprūpes institūcija:</a:t>
            </a:r>
          </a:p>
          <a:p>
            <a:pPr marL="0" indent="0">
              <a:buNone/>
            </a:pPr>
            <a:r>
              <a:rPr lang="lv-LV" sz="2000" dirty="0" smtClean="0"/>
              <a:t>30.2</a:t>
            </a:r>
            <a:r>
              <a:rPr lang="lv-LV" sz="2000" dirty="0"/>
              <a:t>. </a:t>
            </a:r>
            <a:r>
              <a:rPr lang="lv-LV" sz="2000" b="1" dirty="0"/>
              <a:t>veido vai nodrošina ģimeniskai videi pietuvinātu </a:t>
            </a:r>
            <a:r>
              <a:rPr lang="lv-LV" sz="2000" dirty="0"/>
              <a:t>bērnu aprūpes institūcijas </a:t>
            </a:r>
            <a:r>
              <a:rPr lang="lv-LV" sz="2000" b="1" dirty="0" smtClean="0"/>
              <a:t>pakalpojumu.</a:t>
            </a:r>
          </a:p>
          <a:p>
            <a:pPr marL="0" indent="0">
              <a:buNone/>
            </a:pPr>
            <a:r>
              <a:rPr lang="lv-LV" sz="2000" dirty="0"/>
              <a:t>30.5. </a:t>
            </a:r>
            <a:r>
              <a:rPr lang="lv-LV" sz="2000" b="1" dirty="0"/>
              <a:t>nodrošina saskarsmes iespējas </a:t>
            </a:r>
            <a:r>
              <a:rPr lang="lv-LV" sz="2000" dirty="0"/>
              <a:t>ar vienaudžiem, vecākiem, brāļiem (pusbrāļiem), māsām (pusmāsām), vecvecākiem, kā arī citām personām, ar kurām aprūpē esošais bērns ilgu laiku ir dzīvojis nedalītā mājsaimniecībā, un atbalsta personām bērnu aprūpes institūcijā un ārpus tās;</a:t>
            </a:r>
          </a:p>
          <a:p>
            <a:pPr marL="0" indent="0">
              <a:buNone/>
            </a:pPr>
            <a:r>
              <a:rPr lang="lv-LV" sz="2000" dirty="0"/>
              <a:t>30.6. iespēju robežās </a:t>
            </a:r>
            <a:r>
              <a:rPr lang="lv-LV" sz="2000" b="1" dirty="0"/>
              <a:t>veicina vecāku un to personu iesaisti un klātbūtni </a:t>
            </a:r>
            <a:r>
              <a:rPr lang="lv-LV" sz="2000" dirty="0"/>
              <a:t>aprūpē esošu bērnu aktivitātēs, kuras ilgu laiku dzīvojušas nedalītā mājsaimniecībā ar šo bērnu, vai uztur emocionālu saikni ar minētajām personām</a:t>
            </a:r>
            <a:r>
              <a:rPr lang="lv-LV" sz="2000" dirty="0" smtClean="0"/>
              <a:t>.</a:t>
            </a:r>
          </a:p>
          <a:p>
            <a:pPr marL="0" lvl="0" indent="0">
              <a:buNone/>
            </a:pPr>
            <a:r>
              <a:rPr lang="lv-LV" sz="2000" dirty="0">
                <a:solidFill>
                  <a:prstClr val="black"/>
                </a:solidFill>
              </a:rPr>
              <a:t>(MK noteikumi Nr.338 «Prasības sociālo pakalpojumu sniedzējiem»)</a:t>
            </a:r>
          </a:p>
          <a:p>
            <a:pPr marL="0" indent="0">
              <a:buNone/>
            </a:pPr>
            <a:endParaRPr lang="lv-LV" sz="1000" dirty="0"/>
          </a:p>
          <a:p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26476840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lv-LV" sz="2000" dirty="0">
                <a:solidFill>
                  <a:srgbClr val="FF0000"/>
                </a:solidFill>
              </a:rPr>
              <a:t>27. Bērnu aprūpes institūcija ģimeniskai videi pietuvinātu sociālo pakalpojumu veido atsevišķās </a:t>
            </a:r>
            <a:r>
              <a:rPr lang="lv-LV" sz="2000" b="1" dirty="0">
                <a:solidFill>
                  <a:srgbClr val="FF0000"/>
                </a:solidFill>
              </a:rPr>
              <a:t>dzīvokļa tipa sociālā pakalpojuma sniegšanas vietās</a:t>
            </a:r>
            <a:r>
              <a:rPr lang="lv-LV" sz="2000" dirty="0">
                <a:solidFill>
                  <a:srgbClr val="FF0000"/>
                </a:solidFill>
              </a:rPr>
              <a:t>, tai skaitā dzīvojamās mājās vai dzīvokļos</a:t>
            </a:r>
            <a:r>
              <a:rPr lang="lv-LV" sz="2000" dirty="0" smtClean="0">
                <a:solidFill>
                  <a:srgbClr val="FF0000"/>
                </a:solidFill>
              </a:rPr>
              <a:t>.</a:t>
            </a:r>
          </a:p>
          <a:p>
            <a:r>
              <a:rPr lang="lv-LV" sz="2000" dirty="0">
                <a:solidFill>
                  <a:srgbClr val="FF0000"/>
                </a:solidFill>
              </a:rPr>
              <a:t>39. Nodrošinot aprūpē esošam bērnam ģimeniskai videi pietuvinātu sociālo pakalpojumu, aprūpē esošo </a:t>
            </a:r>
            <a:r>
              <a:rPr lang="lv-LV" sz="2000" b="1" dirty="0">
                <a:solidFill>
                  <a:srgbClr val="FF0000"/>
                </a:solidFill>
              </a:rPr>
              <a:t>bērnu skaits vienā grupā nav lielāks par astoņiem bērniem</a:t>
            </a:r>
            <a:r>
              <a:rPr lang="lv-LV" sz="2000" dirty="0">
                <a:solidFill>
                  <a:srgbClr val="FF0000"/>
                </a:solidFill>
              </a:rPr>
              <a:t>, izņemot šo noteikumu 43. punktā minētos gadījumus vai ja visi grupā esošie bērni ir brāļi (pusbrāļi) un māsas (pusmāsas</a:t>
            </a:r>
            <a:r>
              <a:rPr lang="lv-LV" sz="2000" dirty="0" smtClean="0">
                <a:solidFill>
                  <a:srgbClr val="FF0000"/>
                </a:solidFill>
              </a:rPr>
              <a:t>).</a:t>
            </a:r>
          </a:p>
          <a:p>
            <a:pPr lvl="0"/>
            <a:r>
              <a:rPr lang="lv-LV" sz="2000" dirty="0">
                <a:solidFill>
                  <a:srgbClr val="FF0000"/>
                </a:solidFill>
              </a:rPr>
              <a:t>42. Veidojot vairākas aprūpē esošo bērnu grupas vienā ēkā, bērnu aprūpes institūcija nodrošina, ka šajā ēkā </a:t>
            </a:r>
            <a:r>
              <a:rPr lang="lv-LV" sz="2000" b="1" dirty="0">
                <a:solidFill>
                  <a:srgbClr val="FF0000"/>
                </a:solidFill>
              </a:rPr>
              <a:t>neatrodas vairāk par 24 aprūpē esošiem bērniem</a:t>
            </a:r>
            <a:r>
              <a:rPr lang="lv-LV" sz="2000" dirty="0">
                <a:solidFill>
                  <a:srgbClr val="FF0000"/>
                </a:solidFill>
              </a:rPr>
              <a:t> un tām nav kopīgu sanitāro telpu, virtuves telpu un sadzīves telpu. Kopīgas var būt nodarbību telpas, darbinieku kabineti un brīvā laika nodarbību telpas</a:t>
            </a:r>
            <a:r>
              <a:rPr lang="lv-LV" sz="2000" dirty="0" smtClean="0">
                <a:solidFill>
                  <a:srgbClr val="FF0000"/>
                </a:solidFill>
              </a:rPr>
              <a:t>.</a:t>
            </a:r>
            <a:endParaRPr lang="lv-LV" sz="2000" dirty="0">
              <a:solidFill>
                <a:srgbClr val="FF0000"/>
              </a:solidFill>
            </a:endParaRPr>
          </a:p>
          <a:p>
            <a:pPr marL="0" lvl="0" indent="0">
              <a:buNone/>
            </a:pPr>
            <a:endParaRPr lang="lv-LV" sz="1000" dirty="0">
              <a:solidFill>
                <a:srgbClr val="FF0000"/>
              </a:solidFill>
            </a:endParaRPr>
          </a:p>
          <a:p>
            <a:pPr marL="0" lvl="0" indent="0">
              <a:buNone/>
            </a:pPr>
            <a:r>
              <a:rPr lang="lv-LV" sz="2000" dirty="0">
                <a:solidFill>
                  <a:prstClr val="black"/>
                </a:solidFill>
              </a:rPr>
              <a:t>(MK noteikumi Nr.338 «Prasības sociālo pakalpojumu sniedzējiem»)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b="1" dirty="0" err="1" smtClean="0"/>
              <a:t>Prasības</a:t>
            </a:r>
            <a:r>
              <a:rPr lang="en-US" sz="2800" b="1" dirty="0" smtClean="0"/>
              <a:t> </a:t>
            </a:r>
            <a:r>
              <a:rPr lang="en-US" sz="2800" b="1" dirty="0" err="1"/>
              <a:t>bērnu</a:t>
            </a:r>
            <a:r>
              <a:rPr lang="en-US" sz="2800" b="1" dirty="0"/>
              <a:t> </a:t>
            </a:r>
            <a:r>
              <a:rPr lang="en-US" sz="2800" b="1" dirty="0" err="1"/>
              <a:t>ilgstošas</a:t>
            </a:r>
            <a:r>
              <a:rPr lang="en-US" sz="2800" b="1" dirty="0"/>
              <a:t> </a:t>
            </a:r>
            <a:r>
              <a:rPr lang="en-US" sz="2800" b="1" dirty="0" err="1"/>
              <a:t>sociālās</a:t>
            </a:r>
            <a:r>
              <a:rPr lang="en-US" sz="2800" b="1" dirty="0"/>
              <a:t> </a:t>
            </a:r>
            <a:r>
              <a:rPr lang="en-US" sz="2800" b="1" dirty="0" err="1"/>
              <a:t>aprūpes</a:t>
            </a:r>
            <a:r>
              <a:rPr lang="en-US" sz="2800" b="1" dirty="0"/>
              <a:t> un </a:t>
            </a:r>
            <a:r>
              <a:rPr lang="en-US" sz="2800" b="1" dirty="0" err="1"/>
              <a:t>sociālās</a:t>
            </a:r>
            <a:r>
              <a:rPr lang="en-US" sz="2800" b="1" dirty="0"/>
              <a:t> </a:t>
            </a:r>
            <a:r>
              <a:rPr lang="en-US" sz="2800" b="1" dirty="0" err="1"/>
              <a:t>rehabilitācijas</a:t>
            </a:r>
            <a:r>
              <a:rPr lang="en-US" sz="2800" b="1" dirty="0"/>
              <a:t> </a:t>
            </a:r>
            <a:r>
              <a:rPr lang="en-US" sz="2800" b="1" dirty="0" err="1"/>
              <a:t>institūcijas</a:t>
            </a:r>
            <a:r>
              <a:rPr lang="en-US" sz="2800" b="1" dirty="0"/>
              <a:t> </a:t>
            </a:r>
            <a:r>
              <a:rPr lang="en-US" sz="2800" b="1" dirty="0" err="1"/>
              <a:t>pakalpojuma</a:t>
            </a:r>
            <a:r>
              <a:rPr lang="en-US" sz="2800" b="1" dirty="0"/>
              <a:t> </a:t>
            </a:r>
            <a:r>
              <a:rPr lang="en-US" sz="2800" b="1" dirty="0" err="1"/>
              <a:t>sniedzējiem</a:t>
            </a:r>
            <a:endParaRPr lang="lv-LV" sz="2800" dirty="0"/>
          </a:p>
        </p:txBody>
      </p:sp>
    </p:spTree>
    <p:extLst>
      <p:ext uri="{BB962C8B-B14F-4D97-AF65-F5344CB8AC3E}">
        <p14:creationId xmlns:p14="http://schemas.microsoft.com/office/powerpoint/2010/main" val="42178474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lv-LV" sz="1000" dirty="0"/>
          </a:p>
          <a:p>
            <a:endParaRPr lang="lv-LV" sz="1000" dirty="0"/>
          </a:p>
          <a:p>
            <a:pPr marL="0" lvl="0" indent="0">
              <a:buNone/>
            </a:pPr>
            <a:r>
              <a:rPr lang="lv-LV" sz="2000" dirty="0">
                <a:solidFill>
                  <a:prstClr val="black"/>
                </a:solidFill>
              </a:rPr>
              <a:t>II. Vispārīgās prasības sociālo pakalpojumu sniedzējiem</a:t>
            </a:r>
          </a:p>
          <a:p>
            <a:pPr lvl="0"/>
            <a:r>
              <a:rPr lang="lv-LV" sz="2000" dirty="0">
                <a:solidFill>
                  <a:prstClr val="black"/>
                </a:solidFill>
              </a:rPr>
              <a:t>10.10. </a:t>
            </a:r>
            <a:r>
              <a:rPr lang="lv-LV" sz="2000" dirty="0" smtClean="0">
                <a:solidFill>
                  <a:prstClr val="black"/>
                </a:solidFill>
              </a:rPr>
              <a:t>ja sociālais pakalpojums tiek nodrošināts ar izmitināšanu:</a:t>
            </a:r>
          </a:p>
          <a:p>
            <a:pPr lvl="0"/>
            <a:r>
              <a:rPr lang="lv-LV" sz="2000" dirty="0" smtClean="0">
                <a:solidFill>
                  <a:prstClr val="black"/>
                </a:solidFill>
              </a:rPr>
              <a:t>10.10.3. guļamtelpas vai guļamvietas ir izvietotas atsevišķi vīriešiem, sievietēm un ģimenēm. </a:t>
            </a:r>
            <a:r>
              <a:rPr lang="lv-LV" sz="2000" b="1" dirty="0" smtClean="0">
                <a:solidFill>
                  <a:prstClr val="black"/>
                </a:solidFill>
              </a:rPr>
              <a:t>Kopīgas guļamtelpas, nešķirojot pēc dzimumiem, var nodrošināt bērniem līdz septiņu gadu vecumam.</a:t>
            </a:r>
          </a:p>
          <a:p>
            <a:pPr lvl="0"/>
            <a:endParaRPr lang="lv-LV" sz="2000" b="1" dirty="0">
              <a:solidFill>
                <a:prstClr val="black"/>
              </a:solidFill>
            </a:endParaRPr>
          </a:p>
          <a:p>
            <a:pPr marL="0" indent="0">
              <a:buNone/>
            </a:pPr>
            <a:r>
              <a:rPr lang="lv-LV" sz="2000" dirty="0">
                <a:solidFill>
                  <a:prstClr val="black"/>
                </a:solidFill>
              </a:rPr>
              <a:t>(MK noteikumi Nr.338 «Prasības sociālo pakalpojumu sniedzējiem»)</a:t>
            </a:r>
          </a:p>
          <a:p>
            <a:pPr lvl="0"/>
            <a:endParaRPr lang="lv-LV" sz="2000" b="1" dirty="0" smtClean="0">
              <a:solidFill>
                <a:prstClr val="black"/>
              </a:solidFill>
            </a:endParaRPr>
          </a:p>
          <a:p>
            <a:endParaRPr lang="lv-LV" sz="1000" b="1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b="1" dirty="0" err="1" smtClean="0"/>
              <a:t>Prasības</a:t>
            </a:r>
            <a:r>
              <a:rPr lang="en-US" sz="2800" b="1" dirty="0" smtClean="0"/>
              <a:t> </a:t>
            </a:r>
            <a:r>
              <a:rPr lang="en-US" sz="2800" b="1" dirty="0" err="1"/>
              <a:t>bērnu</a:t>
            </a:r>
            <a:r>
              <a:rPr lang="en-US" sz="2800" b="1" dirty="0"/>
              <a:t> </a:t>
            </a:r>
            <a:r>
              <a:rPr lang="en-US" sz="2800" b="1" dirty="0" err="1"/>
              <a:t>ilgstošas</a:t>
            </a:r>
            <a:r>
              <a:rPr lang="en-US" sz="2800" b="1" dirty="0"/>
              <a:t> </a:t>
            </a:r>
            <a:r>
              <a:rPr lang="en-US" sz="2800" b="1" dirty="0" err="1"/>
              <a:t>sociālās</a:t>
            </a:r>
            <a:r>
              <a:rPr lang="en-US" sz="2800" b="1" dirty="0"/>
              <a:t> </a:t>
            </a:r>
            <a:r>
              <a:rPr lang="en-US" sz="2800" b="1" dirty="0" err="1"/>
              <a:t>aprūpes</a:t>
            </a:r>
            <a:r>
              <a:rPr lang="en-US" sz="2800" b="1" dirty="0"/>
              <a:t> un </a:t>
            </a:r>
            <a:r>
              <a:rPr lang="en-US" sz="2800" b="1" dirty="0" err="1"/>
              <a:t>sociālās</a:t>
            </a:r>
            <a:r>
              <a:rPr lang="en-US" sz="2800" b="1" dirty="0"/>
              <a:t> </a:t>
            </a:r>
            <a:r>
              <a:rPr lang="en-US" sz="2800" b="1" dirty="0" err="1"/>
              <a:t>rehabilitācijas</a:t>
            </a:r>
            <a:r>
              <a:rPr lang="en-US" sz="2800" b="1" dirty="0"/>
              <a:t> </a:t>
            </a:r>
            <a:r>
              <a:rPr lang="en-US" sz="2800" b="1" dirty="0" err="1"/>
              <a:t>institūcijas</a:t>
            </a:r>
            <a:r>
              <a:rPr lang="en-US" sz="2800" b="1" dirty="0"/>
              <a:t> </a:t>
            </a:r>
            <a:r>
              <a:rPr lang="en-US" sz="2800" b="1" dirty="0" err="1"/>
              <a:t>pakalpojuma</a:t>
            </a:r>
            <a:r>
              <a:rPr lang="en-US" sz="2800" b="1" dirty="0"/>
              <a:t> </a:t>
            </a:r>
            <a:r>
              <a:rPr lang="en-US" sz="2800" b="1" dirty="0" err="1"/>
              <a:t>sniedzējiem</a:t>
            </a:r>
            <a:endParaRPr lang="lv-LV" sz="2800" dirty="0"/>
          </a:p>
        </p:txBody>
      </p:sp>
    </p:spTree>
    <p:extLst>
      <p:ext uri="{BB962C8B-B14F-4D97-AF65-F5344CB8AC3E}">
        <p14:creationId xmlns:p14="http://schemas.microsoft.com/office/powerpoint/2010/main" val="43036035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lv-LV" sz="2400" dirty="0">
                <a:solidFill>
                  <a:srgbClr val="FF0000"/>
                </a:solidFill>
              </a:rPr>
              <a:t>40. Veidojot šo noteikumu 39. punktā minētās grupas:</a:t>
            </a:r>
          </a:p>
          <a:p>
            <a:pPr lvl="0"/>
            <a:r>
              <a:rPr lang="lv-LV" sz="2400" dirty="0">
                <a:solidFill>
                  <a:srgbClr val="FF0000"/>
                </a:solidFill>
              </a:rPr>
              <a:t>40.1. aprūpē esošo bērnu interesēs pieļaujama brāļu (pusbrāļu) un māsu (pusmāsu) šķiršana, ja ir šķēršļi, kas traucē brāļus (pusbrāļus) un māsas (pusmāsas) ievietot vienā grupā kopā. </a:t>
            </a:r>
            <a:r>
              <a:rPr lang="lv-LV" sz="2400" b="1" dirty="0">
                <a:solidFill>
                  <a:srgbClr val="FF0000"/>
                </a:solidFill>
              </a:rPr>
              <a:t>Šķirot bērnus</a:t>
            </a:r>
            <a:r>
              <a:rPr lang="lv-LV" sz="2400" dirty="0">
                <a:solidFill>
                  <a:srgbClr val="FF0000"/>
                </a:solidFill>
              </a:rPr>
              <a:t>, bērnu aprūpes institūcija </a:t>
            </a:r>
            <a:r>
              <a:rPr lang="lv-LV" sz="2400" b="1" dirty="0">
                <a:solidFill>
                  <a:srgbClr val="FF0000"/>
                </a:solidFill>
              </a:rPr>
              <a:t>nodrošina</a:t>
            </a:r>
            <a:r>
              <a:rPr lang="lv-LV" sz="2400" dirty="0">
                <a:solidFill>
                  <a:srgbClr val="FF0000"/>
                </a:solidFill>
              </a:rPr>
              <a:t>, lai aprūpē esošie bērni varētu uzturēt </a:t>
            </a:r>
            <a:r>
              <a:rPr lang="lv-LV" sz="2400" b="1" dirty="0">
                <a:solidFill>
                  <a:srgbClr val="FF0000"/>
                </a:solidFill>
              </a:rPr>
              <a:t>personiskas attiecības un tiešus kontaktus</a:t>
            </a:r>
            <a:r>
              <a:rPr lang="lv-LV" sz="2400" dirty="0">
                <a:solidFill>
                  <a:srgbClr val="FF0000"/>
                </a:solidFill>
              </a:rPr>
              <a:t> ar brāļiem (pusbrāļiem) un māsām (pusmāsām);</a:t>
            </a:r>
          </a:p>
          <a:p>
            <a:pPr lvl="0"/>
            <a:r>
              <a:rPr lang="lv-LV" sz="2400" dirty="0">
                <a:solidFill>
                  <a:srgbClr val="FF0000"/>
                </a:solidFill>
              </a:rPr>
              <a:t>40.2. ņem vērā bērna vecumposma un attīstības īpatnības, kā arī aprūpē esoša bērna funkcionālo un fizioloģisko stāvokli.</a:t>
            </a:r>
          </a:p>
          <a:p>
            <a:pPr marL="0" lvl="0" indent="0">
              <a:buNone/>
            </a:pPr>
            <a:r>
              <a:rPr lang="lv-LV" sz="2000" dirty="0">
                <a:solidFill>
                  <a:prstClr val="black"/>
                </a:solidFill>
              </a:rPr>
              <a:t>(MK noteikumi Nr.338 «Prasības sociālo pakalpojumu sniedzējiem»)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b="1" dirty="0" err="1" smtClean="0"/>
              <a:t>Prasības</a:t>
            </a:r>
            <a:r>
              <a:rPr lang="en-US" sz="2800" b="1" dirty="0" smtClean="0"/>
              <a:t> </a:t>
            </a:r>
            <a:r>
              <a:rPr lang="en-US" sz="2800" b="1" dirty="0" err="1"/>
              <a:t>bērnu</a:t>
            </a:r>
            <a:r>
              <a:rPr lang="en-US" sz="2800" b="1" dirty="0"/>
              <a:t> </a:t>
            </a:r>
            <a:r>
              <a:rPr lang="en-US" sz="2800" b="1" dirty="0" err="1"/>
              <a:t>ilgstošas</a:t>
            </a:r>
            <a:r>
              <a:rPr lang="en-US" sz="2800" b="1" dirty="0"/>
              <a:t> </a:t>
            </a:r>
            <a:r>
              <a:rPr lang="en-US" sz="2800" b="1" dirty="0" err="1"/>
              <a:t>sociālās</a:t>
            </a:r>
            <a:r>
              <a:rPr lang="en-US" sz="2800" b="1" dirty="0"/>
              <a:t> </a:t>
            </a:r>
            <a:r>
              <a:rPr lang="en-US" sz="2800" b="1" dirty="0" err="1"/>
              <a:t>aprūpes</a:t>
            </a:r>
            <a:r>
              <a:rPr lang="en-US" sz="2800" b="1" dirty="0"/>
              <a:t> un </a:t>
            </a:r>
            <a:r>
              <a:rPr lang="en-US" sz="2800" b="1" dirty="0" err="1"/>
              <a:t>sociālās</a:t>
            </a:r>
            <a:r>
              <a:rPr lang="en-US" sz="2800" b="1" dirty="0"/>
              <a:t> </a:t>
            </a:r>
            <a:r>
              <a:rPr lang="en-US" sz="2800" b="1" dirty="0" err="1"/>
              <a:t>rehabilitācijas</a:t>
            </a:r>
            <a:r>
              <a:rPr lang="en-US" sz="2800" b="1" dirty="0"/>
              <a:t> </a:t>
            </a:r>
            <a:r>
              <a:rPr lang="en-US" sz="2800" b="1" dirty="0" err="1"/>
              <a:t>institūcijas</a:t>
            </a:r>
            <a:r>
              <a:rPr lang="en-US" sz="2800" b="1" dirty="0"/>
              <a:t> </a:t>
            </a:r>
            <a:r>
              <a:rPr lang="en-US" sz="2800" b="1" dirty="0" err="1"/>
              <a:t>pakalpojuma</a:t>
            </a:r>
            <a:r>
              <a:rPr lang="en-US" sz="2800" b="1" dirty="0"/>
              <a:t> </a:t>
            </a:r>
            <a:r>
              <a:rPr lang="en-US" sz="2800" b="1" dirty="0" err="1"/>
              <a:t>sniedzējiem</a:t>
            </a:r>
            <a:endParaRPr lang="lv-LV" sz="2800" dirty="0"/>
          </a:p>
        </p:txBody>
      </p:sp>
    </p:spTree>
    <p:extLst>
      <p:ext uri="{BB962C8B-B14F-4D97-AF65-F5344CB8AC3E}">
        <p14:creationId xmlns:p14="http://schemas.microsoft.com/office/powerpoint/2010/main" val="3595695466"/>
      </p:ext>
    </p:extLst>
  </p:cSld>
  <p:clrMapOvr>
    <a:masterClrMapping/>
  </p:clrMapOvr>
</p:sld>
</file>

<file path=ppt/theme/theme1.xml><?xml version="1.0" encoding="utf-8"?>
<a:theme xmlns:a="http://schemas.openxmlformats.org/drawingml/2006/main" name="VBTAI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0DF13E14-CC7C-476C-A6F8-026102066D82}" vid="{5A81375C-4732-4D36-8332-506AB81DC5CC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1847</TotalTime>
  <Words>1265</Words>
  <Application>Microsoft Office PowerPoint</Application>
  <PresentationFormat>On-screen Show (4:3)</PresentationFormat>
  <Paragraphs>84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2" baseType="lpstr">
      <vt:lpstr>MS PGothic</vt:lpstr>
      <vt:lpstr>Arial</vt:lpstr>
      <vt:lpstr>Calibri</vt:lpstr>
      <vt:lpstr>Calibri Light</vt:lpstr>
      <vt:lpstr>Verdana</vt:lpstr>
      <vt:lpstr>VBTAI</vt:lpstr>
      <vt:lpstr>PowerPoint Presentation</vt:lpstr>
      <vt:lpstr>Vienas ģimenes bērni nav šķirami</vt:lpstr>
      <vt:lpstr>Bērna tiesības uzturēt personiskas attiecības un tiešus kontaktus</vt:lpstr>
      <vt:lpstr>Bērna tiesību uzturēt personiskas attiecības un tiešus kontaktus ierobežošana</vt:lpstr>
      <vt:lpstr>Bērna tiesības uzturēties pie vecākiem vai citām personām</vt:lpstr>
      <vt:lpstr>Prasības bērnu ilgstošas sociālās aprūpes un sociālās rehabilitācijas institūcijas pakalpojuma sniedzējiem</vt:lpstr>
      <vt:lpstr>Prasības bērnu ilgstošas sociālās aprūpes un sociālās rehabilitācijas institūcijas pakalpojuma sniedzējiem</vt:lpstr>
      <vt:lpstr>Prasības bērnu ilgstošas sociālās aprūpes un sociālās rehabilitācijas institūcijas pakalpojuma sniedzējiem</vt:lpstr>
      <vt:lpstr>Prasības bērnu ilgstošas sociālās aprūpes un sociālās rehabilitācijas institūcijas pakalpojuma sniedzējiem</vt:lpstr>
      <vt:lpstr>Prasības bērnu ilgstošas sociālās aprūpes un sociālās rehabilitācijas institūcijas pakalpojuma sniedzējiem</vt:lpstr>
      <vt:lpstr>Mērķis –  ģimenes atkalapvienošanās</vt:lpstr>
      <vt:lpstr>VBTAI aptauja par bērnu izvietošanu ārpusģimenes aprūpes iestādē</vt:lpstr>
      <vt:lpstr>Labklājības ministrijas viedoklis</vt:lpstr>
      <vt:lpstr>Labklājības ministrijas viedoklis</vt:lpstr>
      <vt:lpstr>Bērns ārpusģimenes aprūpes iestādē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Inga Krastina</dc:creator>
  <cp:lastModifiedBy>Windows User</cp:lastModifiedBy>
  <cp:revision>57</cp:revision>
  <cp:lastPrinted>2017-09-28T15:05:18Z</cp:lastPrinted>
  <dcterms:created xsi:type="dcterms:W3CDTF">2015-08-25T14:07:04Z</dcterms:created>
  <dcterms:modified xsi:type="dcterms:W3CDTF">2017-11-09T19:32:29Z</dcterms:modified>
</cp:coreProperties>
</file>