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4487582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457200" y="751679"/>
            <a:ext cx="8229600" cy="40124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457200" y="4955189"/>
            <a:ext cx="8229600" cy="1643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cxnSp>
        <p:nvCxnSpPr>
          <p:cNvPr id="11" name="Shape 11"/>
          <p:cNvCxnSpPr/>
          <p:nvPr/>
        </p:nvCxnSpPr>
        <p:spPr>
          <a:xfrm>
            <a:off x="457200" y="548639"/>
            <a:ext cx="8229600" cy="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Shape 12"/>
          <p:cNvCxnSpPr/>
          <p:nvPr/>
        </p:nvCxnSpPr>
        <p:spPr>
          <a:xfrm>
            <a:off x="457200" y="4844510"/>
            <a:ext cx="8229600" cy="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16" name="Shape 16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21" name="Shape 21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24" name="Shape 24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cxnSp>
        <p:nvCxnSpPr>
          <p:cNvPr id="27" name="Shape 27"/>
          <p:cNvCxnSpPr/>
          <p:nvPr/>
        </p:nvCxnSpPr>
        <p:spPr>
          <a:xfrm>
            <a:off x="457200" y="5757014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hape 29"/>
          <p:cNvCxnSpPr/>
          <p:nvPr/>
        </p:nvCxnSpPr>
        <p:spPr>
          <a:xfrm>
            <a:off x="457200" y="150852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7" name="Shape 7"/>
          <p:cNvCxnSpPr/>
          <p:nvPr/>
        </p:nvCxnSpPr>
        <p:spPr>
          <a:xfrm>
            <a:off x="457200" y="6697679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narrlibrus.wordpress.com/2009/01/18/tree-of-life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acebook.com/groups/269945769703564/" TargetMode="External"/><Relationship Id="rId4" Type="http://schemas.openxmlformats.org/officeDocument/2006/relationships/hyperlink" Target="http://www.dulwichcentre.com.au/tree-of-life.html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ctrTitle"/>
          </p:nvPr>
        </p:nvSpPr>
        <p:spPr>
          <a:xfrm>
            <a:off x="457200" y="2132856"/>
            <a:ext cx="8229600" cy="2631322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sz="3600" dirty="0" smtClean="0"/>
              <a:t>подростки</a:t>
            </a:r>
            <a:r>
              <a:rPr lang="ru" sz="3600" dirty="0"/>
              <a:t>: проблемы в семье и возможности </a:t>
            </a:r>
            <a:r>
              <a:rPr lang="ru" sz="3600" dirty="0" smtClean="0"/>
              <a:t>помощи</a:t>
            </a:r>
            <a:endParaRPr lang="ru" sz="3600" dirty="0"/>
          </a:p>
        </p:txBody>
      </p:sp>
      <p:sp>
        <p:nvSpPr>
          <p:cNvPr id="32" name="Shape 32"/>
          <p:cNvSpPr txBox="1">
            <a:spLocks noGrp="1"/>
          </p:cNvSpPr>
          <p:nvPr>
            <p:ph type="subTitle" idx="1"/>
          </p:nvPr>
        </p:nvSpPr>
        <p:spPr>
          <a:xfrm>
            <a:off x="457200" y="4955189"/>
            <a:ext cx="8229600" cy="164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 sz="3200" dirty="0"/>
              <a:t>Павловский Арсений, MSW</a:t>
            </a:r>
          </a:p>
        </p:txBody>
      </p:sp>
      <p:pic>
        <p:nvPicPr>
          <p:cNvPr id="4" name="Picture 3" descr="C:\SOC.PAK.AGENTURA\logo\SPA logo\SPA logo-01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798124"/>
            <a:ext cx="2106472" cy="10550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357992" y="1064034"/>
            <a:ext cx="63904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800" b="1" dirty="0">
                <a:solidFill>
                  <a:srgbClr val="0070C0"/>
                </a:solidFill>
              </a:rPr>
              <a:t>Sociālo pakalpojumu aģentūras Izglītības centrs</a:t>
            </a:r>
            <a:endParaRPr lang="lv-LV" sz="1800" dirty="0">
              <a:solidFill>
                <a:srgbClr val="0070C0"/>
              </a:solidFill>
            </a:endParaRPr>
          </a:p>
          <a:p>
            <a:pPr algn="ctr"/>
            <a:r>
              <a:rPr lang="lv-LV" sz="1800" b="1" dirty="0">
                <a:solidFill>
                  <a:srgbClr val="0070C0"/>
                </a:solidFill>
              </a:rPr>
              <a:t>Rīga, 2014</a:t>
            </a:r>
            <a:endParaRPr lang="lv-LV" sz="1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Корни: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откуда Вы (страна, город, село)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история семьи (предки, родня)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Ваши главные учителя в жизни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вдохновляющая музыка, фильмы, книги, истории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Поверхность: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Повседневные занятия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Ствол: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Умения, навыки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Ветви: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мечты,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надежды,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желания,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цели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Листья: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Значимые люди ( как живые, так и ушедшие)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Плоды: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Дары жизни (дары заботы, любви, доброты)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Лес жизни: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общее в деревьях,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различия.</a:t>
            </a:r>
          </a:p>
        </p:txBody>
      </p:sp>
      <p:pic>
        <p:nvPicPr>
          <p:cNvPr id="124" name="Shape 1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67487" y="2811125"/>
            <a:ext cx="5009025" cy="37567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Гроза:</a:t>
            </a:r>
          </a:p>
        </p:txBody>
      </p:sp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ru"/>
              <a:t>Главный принцип - слушание с обоих сторон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Гроза: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Обсуждение угроз, опасностей, сложных ситуаций в жизни,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обсуждение способов совладания с этими угрозами,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благодарственное письмо близкому человеку.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Признание и подтверждение: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Устное подтверждение,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Сертификаты,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Песня.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Подростковый возраст: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815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 sz="3300" b="1"/>
              <a:t>Психофизиологические изменения:</a:t>
            </a:r>
          </a:p>
          <a:p>
            <a:pPr marL="914400" lvl="1" indent="-4191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ru" sz="3000"/>
              <a:t>развитие префронтальной коры,</a:t>
            </a:r>
          </a:p>
          <a:p>
            <a:pPr marL="914400" lvl="1" indent="-4191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ru" sz="3000"/>
              <a:t>нейромедиаторный дисбаланс,</a:t>
            </a:r>
          </a:p>
          <a:p>
            <a:pPr marL="914400" lvl="1" indent="-4191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ru" sz="3000"/>
              <a:t>формирование идентичности,</a:t>
            </a:r>
          </a:p>
          <a:p>
            <a:pPr marL="0" lvl="0" indent="0" rtl="0">
              <a:spcBef>
                <a:spcPts val="0"/>
              </a:spcBef>
              <a:buNone/>
            </a:pPr>
            <a:endParaRPr sz="1400"/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 sz="3600" b="1"/>
              <a:t>Социальная ситуация:</a:t>
            </a:r>
          </a:p>
          <a:p>
            <a:pPr marL="914400" lvl="1" indent="-4191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ru" sz="3000"/>
              <a:t>сепарация от семьи/зависимость от семьи,</a:t>
            </a:r>
          </a:p>
          <a:p>
            <a:pPr marL="914400" lvl="1" indent="-4191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ru" sz="3000"/>
              <a:t>развитие социальных навыков,</a:t>
            </a:r>
          </a:p>
          <a:p>
            <a:pPr marL="914400" lvl="1" indent="-41910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ru" sz="3000"/>
              <a:t>выбор жизненного пути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Грамота:</a:t>
            </a:r>
          </a:p>
        </p:txBody>
      </p:sp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«Грамота выдана _________, принявшему участие в программе «Дерево Жизни», и подтверждает, что у __________ есть (вот такие) умения, желания, надежды и мечты, а также то, что (вот эти люди) внесли вот такой вклад в его жизнь»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Возможности: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Конструирование идентичности на основе жизненной истории,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осознание жизненных ресурсов,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создание пространства для обсуждения трудностей,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укрепление внутрисемейных связей.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Модификации:</a:t>
            </a:r>
          </a:p>
        </p:txBody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ru"/>
              <a:t>Команда жизни,</a:t>
            </a:r>
          </a:p>
          <a:p>
            <a:pPr rtl="0">
              <a:spcBef>
                <a:spcPts val="0"/>
              </a:spcBef>
              <a:buNone/>
            </a:pPr>
            <a:r>
              <a:rPr lang="ru"/>
              <a:t>Корабль жизни</a:t>
            </a:r>
          </a:p>
          <a:p>
            <a:pPr>
              <a:spcBef>
                <a:spcPts val="0"/>
              </a:spcBef>
              <a:buNone/>
            </a:pPr>
            <a:r>
              <a:rPr lang="ru"/>
              <a:t>и т. д.</a:t>
            </a: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Ресурсы: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ru"/>
              <a:t>Дерево Жизни, способ работы с группами детей, переживших травмирующую ситуацию </a:t>
            </a:r>
            <a:r>
              <a:rPr lang="ru" u="sng">
                <a:solidFill>
                  <a:schemeClr val="hlink"/>
                </a:solidFill>
                <a:hlinkClick r:id="rId3"/>
              </a:rPr>
              <a:t>http://narrlibrus.wordpress.com/2009/01/18/tree-of-life/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ru"/>
              <a:t>Tree of life. Dullwich Centre Foundation </a:t>
            </a:r>
            <a:r>
              <a:rPr lang="ru" u="sng">
                <a:solidFill>
                  <a:schemeClr val="hlink"/>
                </a:solidFill>
                <a:hlinkClick r:id="rId4"/>
              </a:rPr>
              <a:t>http://www.dulwichcentre.com.au/tree-of-life.html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ru"/>
              <a:t>фейсбук Tree of life: Narrative Approach </a:t>
            </a:r>
            <a:r>
              <a:rPr lang="ru" u="sng">
                <a:solidFill>
                  <a:schemeClr val="hlink"/>
                </a:solidFill>
                <a:hlinkClick r:id="rId5"/>
              </a:rPr>
              <a:t>https://www.facebook.com/groups/269945769703564/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title"/>
          </p:nvPr>
        </p:nvSpPr>
        <p:spPr>
          <a:xfrm>
            <a:off x="457200" y="24988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"/>
              <a:t>Спасибо!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3300"/>
              <a:t>Усыновленные подростки: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 sz="3600"/>
              <a:t>Сепарация от семьи/привязанность к семье,</a:t>
            </a:r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 sz="3600"/>
              <a:t>Формирование идентичности:</a:t>
            </a:r>
          </a:p>
          <a:p>
            <a:pPr marL="914400" lvl="1" indent="-4191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ru" sz="3000"/>
              <a:t>пробелы в истории жизни,</a:t>
            </a:r>
          </a:p>
          <a:p>
            <a:pPr marL="914400" lvl="1" indent="-4191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ru" sz="3000"/>
              <a:t>трудности с отождествлением с членами семьи,</a:t>
            </a:r>
          </a:p>
          <a:p>
            <a:pPr marL="914400" lvl="1" indent="-419100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ru" sz="3000"/>
              <a:t>вопросы наследственности</a:t>
            </a:r>
          </a:p>
          <a:p>
            <a:pPr marL="457200" lvl="0" indent="-4572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 sz="3600"/>
              <a:t>Страх стигматизации ровесниками.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Родители подростков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Переживание собственной несостоятельности, как родителей,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Поиск причин проблем подросткового возраста в генетике,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Отвержение подростка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Но...</a:t>
            </a:r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Усыновленные подростки и родители успешно справляются с трудностями возраста.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rPr lang="ru"/>
              <a:t>Усыновление - важная часть истории жизни ребенка.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Дерево жизни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63" name="Shape 6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07800" y="1715825"/>
            <a:ext cx="5978347" cy="45385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Дерево жизни</a:t>
            </a:r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Авторы: Нказело Нкубе (Зимбабве), Дэвид Денборо (Австралия).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>
              <a:spcBef>
                <a:spcPts val="0"/>
              </a:spcBef>
              <a:buNone/>
            </a:pPr>
            <a:r>
              <a:rPr lang="ru"/>
              <a:t>Разработан для работы с детьми осиротевшими в результате эпидемии ВИЧ-инфекции.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Этапы: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ru"/>
              <a:t>Дерево жизни,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ru"/>
              <a:t>Лес жизни,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ru"/>
              <a:t>Когда приходит гроза,</a:t>
            </a: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ru"/>
              <a:t>Признание и подтверждение.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u"/>
              <a:t>Дерево:</a:t>
            </a:r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корни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поверхность 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ствол 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ветви 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листья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ru"/>
              <a:t>плоды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425</Words>
  <Application>Microsoft Office PowerPoint</Application>
  <PresentationFormat>On-screen Show (4:3)</PresentationFormat>
  <Paragraphs>96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swiss</vt:lpstr>
      <vt:lpstr>подростки: проблемы в семье и возможности помощи</vt:lpstr>
      <vt:lpstr>Подростковый возраст:</vt:lpstr>
      <vt:lpstr>Усыновленные подростки:</vt:lpstr>
      <vt:lpstr>Родители подростков</vt:lpstr>
      <vt:lpstr>Но...</vt:lpstr>
      <vt:lpstr>Дерево жизни</vt:lpstr>
      <vt:lpstr>Дерево жизни</vt:lpstr>
      <vt:lpstr>Этапы:</vt:lpstr>
      <vt:lpstr>Дерево:</vt:lpstr>
      <vt:lpstr>Корни:</vt:lpstr>
      <vt:lpstr>Поверхность:</vt:lpstr>
      <vt:lpstr>Ствол:</vt:lpstr>
      <vt:lpstr>Ветви:</vt:lpstr>
      <vt:lpstr>Листья:</vt:lpstr>
      <vt:lpstr>Плоды:</vt:lpstr>
      <vt:lpstr>Лес жизни:</vt:lpstr>
      <vt:lpstr>Гроза:</vt:lpstr>
      <vt:lpstr>Гроза:</vt:lpstr>
      <vt:lpstr>Признание и подтверждение:</vt:lpstr>
      <vt:lpstr>Грамота:</vt:lpstr>
      <vt:lpstr>Возможности:</vt:lpstr>
      <vt:lpstr>Модификации:</vt:lpstr>
      <vt:lpstr>Ресурсы:</vt:lpstr>
      <vt:lpstr>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Усыновленные подростки: проблемы в семье и возможности помощи.</dc:title>
  <dc:creator>Dace Blaževiča</dc:creator>
  <cp:lastModifiedBy>Dace Blaževiča</cp:lastModifiedBy>
  <cp:revision>4</cp:revision>
  <dcterms:modified xsi:type="dcterms:W3CDTF">2014-12-01T11:25:31Z</dcterms:modified>
</cp:coreProperties>
</file>