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65" r:id="rId2"/>
    <p:sldId id="304" r:id="rId3"/>
    <p:sldId id="331" r:id="rId4"/>
    <p:sldId id="269" r:id="rId5"/>
    <p:sldId id="336" r:id="rId6"/>
    <p:sldId id="307" r:id="rId7"/>
    <p:sldId id="332" r:id="rId8"/>
    <p:sldId id="318" r:id="rId9"/>
    <p:sldId id="337" r:id="rId10"/>
    <p:sldId id="335" r:id="rId11"/>
    <p:sldId id="327" r:id="rId12"/>
    <p:sldId id="329" r:id="rId13"/>
    <p:sldId id="366" r:id="rId14"/>
    <p:sldId id="370" r:id="rId15"/>
    <p:sldId id="333" r:id="rId16"/>
    <p:sldId id="339" r:id="rId17"/>
    <p:sldId id="321" r:id="rId18"/>
    <p:sldId id="322" r:id="rId19"/>
    <p:sldId id="323" r:id="rId20"/>
    <p:sldId id="324" r:id="rId21"/>
    <p:sldId id="367" r:id="rId22"/>
    <p:sldId id="363" r:id="rId23"/>
    <p:sldId id="369" r:id="rId24"/>
    <p:sldId id="325" r:id="rId25"/>
    <p:sldId id="326" r:id="rId26"/>
    <p:sldId id="368" r:id="rId27"/>
    <p:sldId id="266" r:id="rId28"/>
    <p:sldId id="271" r:id="rId29"/>
    <p:sldId id="319" r:id="rId30"/>
    <p:sldId id="272" r:id="rId31"/>
    <p:sldId id="334" r:id="rId32"/>
    <p:sldId id="377" r:id="rId33"/>
    <p:sldId id="378" r:id="rId34"/>
    <p:sldId id="354" r:id="rId35"/>
    <p:sldId id="345" r:id="rId36"/>
    <p:sldId id="371" r:id="rId37"/>
    <p:sldId id="372" r:id="rId38"/>
    <p:sldId id="292" r:id="rId39"/>
    <p:sldId id="349" r:id="rId40"/>
    <p:sldId id="299" r:id="rId41"/>
    <p:sldId id="338" r:id="rId42"/>
    <p:sldId id="375" r:id="rId43"/>
    <p:sldId id="351" r:id="rId44"/>
    <p:sldId id="373" r:id="rId45"/>
    <p:sldId id="379" r:id="rId46"/>
    <p:sldId id="380" r:id="rId47"/>
    <p:sldId id="382" r:id="rId48"/>
    <p:sldId id="353" r:id="rId49"/>
    <p:sldId id="359" r:id="rId50"/>
    <p:sldId id="352" r:id="rId51"/>
    <p:sldId id="360" r:id="rId52"/>
    <p:sldId id="376" r:id="rId53"/>
    <p:sldId id="344" r:id="rId54"/>
    <p:sldId id="280" r:id="rId55"/>
    <p:sldId id="278" r:id="rId56"/>
    <p:sldId id="273" r:id="rId57"/>
    <p:sldId id="362" r:id="rId58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ija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9" autoAdjust="0"/>
    <p:restoredTop sz="94718" autoAdjust="0"/>
  </p:normalViewPr>
  <p:slideViewPr>
    <p:cSldViewPr>
      <p:cViewPr>
        <p:scale>
          <a:sx n="77" d="100"/>
          <a:sy n="77" d="100"/>
        </p:scale>
        <p:origin x="-1176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34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4-11-26T12:21:11.049" idx="1">
    <p:pos x="4399" y="323"/>
    <p:text>enis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7E1F48-7D14-4619-8DC3-4E4CC3345C74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EA8D57D6-0DF0-4560-BFCD-349E46C21311}">
      <dgm:prSet phldrT="[Text]" custT="1"/>
      <dgm:spPr/>
      <dgm:t>
        <a:bodyPr/>
        <a:lstStyle/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Prot atšķirt labo no ļauna.</a:t>
          </a:r>
        </a:p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Spējīgs lūgt un sniegt palīdzību.  </a:t>
          </a:r>
          <a:endParaRPr lang="lv-LV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F1D957E-CE9A-4F80-9791-11F3DAD02E4A}" type="parTrans" cxnId="{A77AB1D3-030A-4005-BEB9-4DCB8516B86C}">
      <dgm:prSet/>
      <dgm:spPr/>
      <dgm:t>
        <a:bodyPr/>
        <a:lstStyle/>
        <a:p>
          <a:endParaRPr lang="lv-LV"/>
        </a:p>
      </dgm:t>
    </dgm:pt>
    <dgm:pt modelId="{62F80AA5-C779-4B5B-94C9-15791AD4657D}" type="sibTrans" cxnId="{A77AB1D3-030A-4005-BEB9-4DCB8516B86C}">
      <dgm:prSet/>
      <dgm:spPr/>
      <dgm:t>
        <a:bodyPr/>
        <a:lstStyle/>
        <a:p>
          <a:endParaRPr lang="lv-LV"/>
        </a:p>
      </dgm:t>
    </dgm:pt>
    <dgm:pt modelId="{04DAF55A-9A01-4C30-8CA4-CE083A762E1E}">
      <dgm:prSet phldrT="[Text]" custT="1"/>
      <dgm:spPr/>
      <dgm:t>
        <a:bodyPr/>
        <a:lstStyle/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Var pārvarēt neveiksmes;</a:t>
          </a:r>
        </a:p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tikt galā ar stresu;</a:t>
          </a:r>
        </a:p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optimisms</a:t>
          </a:r>
        </a:p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( cerība) </a:t>
          </a:r>
          <a:endParaRPr lang="lv-LV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85F4945-9038-4675-87B8-F339BE2374FA}" type="parTrans" cxnId="{C06AB604-13E4-438D-B2DE-58D525EB412A}">
      <dgm:prSet/>
      <dgm:spPr/>
      <dgm:t>
        <a:bodyPr/>
        <a:lstStyle/>
        <a:p>
          <a:endParaRPr lang="lv-LV"/>
        </a:p>
      </dgm:t>
    </dgm:pt>
    <dgm:pt modelId="{53CA68EE-5552-4DDB-9AAE-7D29C7E0E8E9}" type="sibTrans" cxnId="{C06AB604-13E4-438D-B2DE-58D525EB412A}">
      <dgm:prSet/>
      <dgm:spPr/>
      <dgm:t>
        <a:bodyPr/>
        <a:lstStyle/>
        <a:p>
          <a:endParaRPr lang="lv-LV"/>
        </a:p>
      </dgm:t>
    </dgm:pt>
    <dgm:pt modelId="{C5C9DED0-C444-416E-84D3-62BF62706F5E}">
      <dgm:prSet phldrT="[Text]" custT="1"/>
      <dgm:spPr/>
      <dgm:t>
        <a:bodyPr/>
        <a:lstStyle/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Pozitīva attieksme pret sevi;</a:t>
          </a:r>
        </a:p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laba pašsajūta.</a:t>
          </a:r>
        </a:p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Nebaidās palikt vienatnē. </a:t>
          </a:r>
          <a:endParaRPr lang="lv-LV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EA85CAC-CDE6-478A-9855-E48E490A1CC9}" type="parTrans" cxnId="{AD4A3C5B-5CA4-4750-8488-F984173A2508}">
      <dgm:prSet/>
      <dgm:spPr/>
      <dgm:t>
        <a:bodyPr/>
        <a:lstStyle/>
        <a:p>
          <a:endParaRPr lang="lv-LV"/>
        </a:p>
      </dgm:t>
    </dgm:pt>
    <dgm:pt modelId="{101CBCBA-ECAF-453B-B2CB-FBDFA23E5214}" type="sibTrans" cxnId="{AD4A3C5B-5CA4-4750-8488-F984173A2508}">
      <dgm:prSet/>
      <dgm:spPr/>
      <dgm:t>
        <a:bodyPr/>
        <a:lstStyle/>
        <a:p>
          <a:endParaRPr lang="lv-LV"/>
        </a:p>
      </dgm:t>
    </dgm:pt>
    <dgm:pt modelId="{3B8FDEAA-994D-4712-86EC-640393665318}">
      <dgm:prSet phldrT="[Text]" custT="1"/>
      <dgm:spPr/>
      <dgm:t>
        <a:bodyPr/>
        <a:lstStyle/>
        <a:p>
          <a:endParaRPr lang="lv-LV" sz="2000" dirty="0" smtClean="0"/>
        </a:p>
        <a:p>
          <a:endParaRPr lang="lv-LV" sz="2000" dirty="0" smtClean="0"/>
        </a:p>
        <a:p>
          <a:r>
            <a:rPr lang="lv-LV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Stiprs pamats tālākam attiecībām ar citiem cilvēkiem</a:t>
          </a:r>
        </a:p>
        <a:p>
          <a:r>
            <a:rPr lang="lv-LV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Sasniegumiem ir jēga. </a:t>
          </a:r>
        </a:p>
        <a:p>
          <a:r>
            <a:rPr lang="lv-LV" sz="28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Uzticība pasaulei, sev, citiem.</a:t>
          </a:r>
        </a:p>
        <a:p>
          <a:r>
            <a:rPr lang="lv-LV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Līdzjūtība, mīlestība</a:t>
          </a:r>
          <a:r>
            <a:rPr lang="lv-LV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. </a:t>
          </a:r>
        </a:p>
        <a:p>
          <a:endParaRPr lang="lv-LV" sz="2000" dirty="0" smtClean="0"/>
        </a:p>
        <a:p>
          <a:endParaRPr lang="lv-LV" sz="1200" dirty="0"/>
        </a:p>
      </dgm:t>
    </dgm:pt>
    <dgm:pt modelId="{C6730505-9525-4C0B-9C52-15B8A77E447F}" type="sibTrans" cxnId="{F59DB67E-BF01-40F4-895F-08E5297340D1}">
      <dgm:prSet/>
      <dgm:spPr/>
      <dgm:t>
        <a:bodyPr/>
        <a:lstStyle/>
        <a:p>
          <a:endParaRPr lang="lv-LV"/>
        </a:p>
      </dgm:t>
    </dgm:pt>
    <dgm:pt modelId="{6E60B270-1299-41C5-8845-15A7927804E8}" type="parTrans" cxnId="{F59DB67E-BF01-40F4-895F-08E5297340D1}">
      <dgm:prSet/>
      <dgm:spPr/>
      <dgm:t>
        <a:bodyPr/>
        <a:lstStyle/>
        <a:p>
          <a:endParaRPr lang="lv-LV"/>
        </a:p>
      </dgm:t>
    </dgm:pt>
    <dgm:pt modelId="{A49E5DC6-081F-4C2A-AAE8-3FC27D5328A5}" type="pres">
      <dgm:prSet presAssocID="{127E1F48-7D14-4619-8DC3-4E4CC3345C7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9F843717-1078-4C9C-9CE4-3166279370D9}" type="pres">
      <dgm:prSet presAssocID="{3B8FDEAA-994D-4712-86EC-640393665318}" presName="roof" presStyleLbl="dkBgShp" presStyleIdx="0" presStyleCnt="2" custScaleY="147424"/>
      <dgm:spPr/>
      <dgm:t>
        <a:bodyPr/>
        <a:lstStyle/>
        <a:p>
          <a:endParaRPr lang="lv-LV"/>
        </a:p>
      </dgm:t>
    </dgm:pt>
    <dgm:pt modelId="{F4DC435A-D70E-4100-B140-654B84B38971}" type="pres">
      <dgm:prSet presAssocID="{3B8FDEAA-994D-4712-86EC-640393665318}" presName="pillars" presStyleCnt="0"/>
      <dgm:spPr/>
    </dgm:pt>
    <dgm:pt modelId="{271594F4-26EA-46E6-B557-B24A9D7EEAC7}" type="pres">
      <dgm:prSet presAssocID="{3B8FDEAA-994D-4712-86EC-640393665318}" presName="pillar1" presStyleLbl="node1" presStyleIdx="0" presStyleCnt="3" custScaleY="8870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13F6768-A66B-4122-B540-1B16FE41AFE9}" type="pres">
      <dgm:prSet presAssocID="{04DAF55A-9A01-4C30-8CA4-CE083A762E1E}" presName="pillarX" presStyleLbl="node1" presStyleIdx="1" presStyleCnt="3" custScaleY="8870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4BF0311-12ED-4D1D-A65D-E6C891745906}" type="pres">
      <dgm:prSet presAssocID="{C5C9DED0-C444-416E-84D3-62BF62706F5E}" presName="pillarX" presStyleLbl="node1" presStyleIdx="2" presStyleCnt="3" custScaleY="8870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8159244-E841-4504-A331-2851FA090644}" type="pres">
      <dgm:prSet presAssocID="{3B8FDEAA-994D-4712-86EC-640393665318}" presName="base" presStyleLbl="dkBgShp" presStyleIdx="1" presStyleCnt="2"/>
      <dgm:spPr/>
    </dgm:pt>
  </dgm:ptLst>
  <dgm:cxnLst>
    <dgm:cxn modelId="{35E607F4-2B1B-42C9-A6D3-B3F116AF341E}" type="presOf" srcId="{3B8FDEAA-994D-4712-86EC-640393665318}" destId="{9F843717-1078-4C9C-9CE4-3166279370D9}" srcOrd="0" destOrd="0" presId="urn:microsoft.com/office/officeart/2005/8/layout/hList3"/>
    <dgm:cxn modelId="{A77AB1D3-030A-4005-BEB9-4DCB8516B86C}" srcId="{3B8FDEAA-994D-4712-86EC-640393665318}" destId="{EA8D57D6-0DF0-4560-BFCD-349E46C21311}" srcOrd="0" destOrd="0" parTransId="{FF1D957E-CE9A-4F80-9791-11F3DAD02E4A}" sibTransId="{62F80AA5-C779-4B5B-94C9-15791AD4657D}"/>
    <dgm:cxn modelId="{10A4B5CA-0938-4B68-9BC7-F1844400F427}" type="presOf" srcId="{127E1F48-7D14-4619-8DC3-4E4CC3345C74}" destId="{A49E5DC6-081F-4C2A-AAE8-3FC27D5328A5}" srcOrd="0" destOrd="0" presId="urn:microsoft.com/office/officeart/2005/8/layout/hList3"/>
    <dgm:cxn modelId="{89BEC228-70C2-4C32-8D5B-55A832E6191A}" type="presOf" srcId="{C5C9DED0-C444-416E-84D3-62BF62706F5E}" destId="{F4BF0311-12ED-4D1D-A65D-E6C891745906}" srcOrd="0" destOrd="0" presId="urn:microsoft.com/office/officeart/2005/8/layout/hList3"/>
    <dgm:cxn modelId="{F59DB67E-BF01-40F4-895F-08E5297340D1}" srcId="{127E1F48-7D14-4619-8DC3-4E4CC3345C74}" destId="{3B8FDEAA-994D-4712-86EC-640393665318}" srcOrd="0" destOrd="0" parTransId="{6E60B270-1299-41C5-8845-15A7927804E8}" sibTransId="{C6730505-9525-4C0B-9C52-15B8A77E447F}"/>
    <dgm:cxn modelId="{5C1BCBE0-C37D-45A6-BC24-9625D4DA4782}" type="presOf" srcId="{04DAF55A-9A01-4C30-8CA4-CE083A762E1E}" destId="{713F6768-A66B-4122-B540-1B16FE41AFE9}" srcOrd="0" destOrd="0" presId="urn:microsoft.com/office/officeart/2005/8/layout/hList3"/>
    <dgm:cxn modelId="{C06AB604-13E4-438D-B2DE-58D525EB412A}" srcId="{3B8FDEAA-994D-4712-86EC-640393665318}" destId="{04DAF55A-9A01-4C30-8CA4-CE083A762E1E}" srcOrd="1" destOrd="0" parTransId="{285F4945-9038-4675-87B8-F339BE2374FA}" sibTransId="{53CA68EE-5552-4DDB-9AAE-7D29C7E0E8E9}"/>
    <dgm:cxn modelId="{AD4A3C5B-5CA4-4750-8488-F984173A2508}" srcId="{3B8FDEAA-994D-4712-86EC-640393665318}" destId="{C5C9DED0-C444-416E-84D3-62BF62706F5E}" srcOrd="2" destOrd="0" parTransId="{2EA85CAC-CDE6-478A-9855-E48E490A1CC9}" sibTransId="{101CBCBA-ECAF-453B-B2CB-FBDFA23E5214}"/>
    <dgm:cxn modelId="{109DBA4D-CD61-41FB-9D0D-DCF29977A9A1}" type="presOf" srcId="{EA8D57D6-0DF0-4560-BFCD-349E46C21311}" destId="{271594F4-26EA-46E6-B557-B24A9D7EEAC7}" srcOrd="0" destOrd="0" presId="urn:microsoft.com/office/officeart/2005/8/layout/hList3"/>
    <dgm:cxn modelId="{B0F042DA-E4F4-41B6-A316-083CE5B4EBFE}" type="presParOf" srcId="{A49E5DC6-081F-4C2A-AAE8-3FC27D5328A5}" destId="{9F843717-1078-4C9C-9CE4-3166279370D9}" srcOrd="0" destOrd="0" presId="urn:microsoft.com/office/officeart/2005/8/layout/hList3"/>
    <dgm:cxn modelId="{F6C8DBD0-3CC9-4C30-B6BD-4BCC4AE8E5C8}" type="presParOf" srcId="{A49E5DC6-081F-4C2A-AAE8-3FC27D5328A5}" destId="{F4DC435A-D70E-4100-B140-654B84B38971}" srcOrd="1" destOrd="0" presId="urn:microsoft.com/office/officeart/2005/8/layout/hList3"/>
    <dgm:cxn modelId="{0ECC6033-57F7-4F3B-9076-BD79AE7BF573}" type="presParOf" srcId="{F4DC435A-D70E-4100-B140-654B84B38971}" destId="{271594F4-26EA-46E6-B557-B24A9D7EEAC7}" srcOrd="0" destOrd="0" presId="urn:microsoft.com/office/officeart/2005/8/layout/hList3"/>
    <dgm:cxn modelId="{41BEE53B-2494-4DE8-821F-48D1C0FC8D67}" type="presParOf" srcId="{F4DC435A-D70E-4100-B140-654B84B38971}" destId="{713F6768-A66B-4122-B540-1B16FE41AFE9}" srcOrd="1" destOrd="0" presId="urn:microsoft.com/office/officeart/2005/8/layout/hList3"/>
    <dgm:cxn modelId="{C62D0816-7DCA-4273-AFAF-074A9B383B47}" type="presParOf" srcId="{F4DC435A-D70E-4100-B140-654B84B38971}" destId="{F4BF0311-12ED-4D1D-A65D-E6C891745906}" srcOrd="2" destOrd="0" presId="urn:microsoft.com/office/officeart/2005/8/layout/hList3"/>
    <dgm:cxn modelId="{2B916AC3-955B-430B-A15A-54C136DCE798}" type="presParOf" srcId="{A49E5DC6-081F-4C2A-AAE8-3FC27D5328A5}" destId="{D8159244-E841-4504-A331-2851FA09064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843717-1078-4C9C-9CE4-3166279370D9}">
      <dsp:nvSpPr>
        <dsp:cNvPr id="0" name=""/>
        <dsp:cNvSpPr/>
      </dsp:nvSpPr>
      <dsp:spPr>
        <a:xfrm>
          <a:off x="0" y="-191696"/>
          <a:ext cx="7572428" cy="23836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Stiprs pamats tālākam attiecībām ar citiem cilvēkiem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Sasniegumiem ir jēga.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Uzticība pasaulei, sev, citiem.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Līdzjūtība, mīlestība</a:t>
          </a:r>
          <a:r>
            <a:rPr lang="lv-LV" sz="2400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1200" kern="1200" dirty="0"/>
        </a:p>
      </dsp:txBody>
      <dsp:txXfrm>
        <a:off x="0" y="-191696"/>
        <a:ext cx="7572428" cy="2383662"/>
      </dsp:txXfrm>
    </dsp:sp>
    <dsp:sp modelId="{271594F4-26EA-46E6-B557-B24A9D7EEAC7}">
      <dsp:nvSpPr>
        <dsp:cNvPr id="0" name=""/>
        <dsp:cNvSpPr/>
      </dsp:nvSpPr>
      <dsp:spPr>
        <a:xfrm>
          <a:off x="3697" y="2000262"/>
          <a:ext cx="2521677" cy="3012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Prot atšķirt labo no ļauna.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Spējīgs lūgt un sniegt palīdzību.  </a:t>
          </a:r>
          <a:endParaRPr lang="lv-LV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697" y="2000262"/>
        <a:ext cx="2521677" cy="3012060"/>
      </dsp:txXfrm>
    </dsp:sp>
    <dsp:sp modelId="{713F6768-A66B-4122-B540-1B16FE41AFE9}">
      <dsp:nvSpPr>
        <dsp:cNvPr id="0" name=""/>
        <dsp:cNvSpPr/>
      </dsp:nvSpPr>
      <dsp:spPr>
        <a:xfrm>
          <a:off x="2525375" y="2000262"/>
          <a:ext cx="2521677" cy="3012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Var pārvarēt neveiksmes;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tikt galā ar stresu;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optimisms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( cerība) </a:t>
          </a:r>
          <a:endParaRPr lang="lv-LV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525375" y="2000262"/>
        <a:ext cx="2521677" cy="3012060"/>
      </dsp:txXfrm>
    </dsp:sp>
    <dsp:sp modelId="{F4BF0311-12ED-4D1D-A65D-E6C891745906}">
      <dsp:nvSpPr>
        <dsp:cNvPr id="0" name=""/>
        <dsp:cNvSpPr/>
      </dsp:nvSpPr>
      <dsp:spPr>
        <a:xfrm>
          <a:off x="5047052" y="2000262"/>
          <a:ext cx="2521677" cy="30120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Pozitīva attieksme pret sevi;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laba pašsajūta.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Nebaidās palikt vienatnē. </a:t>
          </a:r>
          <a:endParaRPr lang="lv-LV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047052" y="2000262"/>
        <a:ext cx="2521677" cy="3012060"/>
      </dsp:txXfrm>
    </dsp:sp>
    <dsp:sp modelId="{D8159244-E841-4504-A331-2851FA090644}">
      <dsp:nvSpPr>
        <dsp:cNvPr id="0" name=""/>
        <dsp:cNvSpPr/>
      </dsp:nvSpPr>
      <dsp:spPr>
        <a:xfrm>
          <a:off x="0" y="5204011"/>
          <a:ext cx="7572428" cy="37727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A6194-72DC-42EB-8212-168156548046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E22B5-2857-49F3-92EB-A603885F9029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083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5E22B5-2857-49F3-92EB-A603885F9029}" type="slidenum">
              <a:rPr lang="lv-LV" smtClean="0"/>
              <a:pPr/>
              <a:t>26</a:t>
            </a:fld>
            <a:endParaRPr 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20F42-A7BD-49E4-8422-5825DDD4B787}" type="datetimeFigureOut">
              <a:rPr lang="lv-LV" smtClean="0"/>
              <a:pPr/>
              <a:t>01.12.2014.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4818B-8460-4ABE-B82E-F32D153D5009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Pictures\BACKGROUND\Nature\Ziedi\6133.jpg"/>
          <p:cNvPicPr>
            <a:picLocks noChangeAspect="1" noChangeArrowheads="1"/>
          </p:cNvPicPr>
          <p:nvPr/>
        </p:nvPicPr>
        <p:blipFill>
          <a:blip r:embed="rId2">
            <a:lum bright="29000"/>
          </a:blip>
          <a:srcRect/>
          <a:stretch>
            <a:fillRect/>
          </a:stretch>
        </p:blipFill>
        <p:spPr bwMode="auto">
          <a:xfrm>
            <a:off x="0" y="-142900"/>
            <a:ext cx="9144000" cy="6858000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785786" y="2071678"/>
            <a:ext cx="7772400" cy="14700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„Audžuvecāku un audžubērnu savstarpējās attiecības, disciplinēšana</a:t>
            </a:r>
            <a:r>
              <a:rPr lang="lv-LV" sz="4000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”</a:t>
            </a:r>
            <a:r>
              <a:rPr kumimoji="0" lang="lv-LV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br>
              <a:rPr kumimoji="0" lang="lv-LV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lv-LV" sz="40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6050" y="5750004"/>
            <a:ext cx="4786346" cy="11079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>
                <a:solidFill>
                  <a:schemeClr val="tx2">
                    <a:lumMod val="50000"/>
                  </a:schemeClr>
                </a:solidFill>
              </a:rPr>
              <a:t>      </a:t>
            </a:r>
            <a:r>
              <a:rPr lang="lv-LV" sz="2400" b="1" dirty="0" smtClean="0">
                <a:solidFill>
                  <a:srgbClr val="002060"/>
                </a:solidFill>
              </a:rPr>
              <a:t>Tatjana </a:t>
            </a:r>
            <a:r>
              <a:rPr lang="lv-LV" sz="2400" b="1" dirty="0" smtClean="0">
                <a:solidFill>
                  <a:srgbClr val="002060"/>
                </a:solidFill>
              </a:rPr>
              <a:t>Uzole</a:t>
            </a:r>
            <a:r>
              <a:rPr lang="lv-LV" sz="2400" dirty="0" smtClean="0">
                <a:solidFill>
                  <a:srgbClr val="002060"/>
                </a:solidFill>
              </a:rPr>
              <a:t>, Dr. </a:t>
            </a:r>
            <a:r>
              <a:rPr lang="lv-LV" sz="2400" dirty="0" err="1" smtClean="0">
                <a:solidFill>
                  <a:srgbClr val="002060"/>
                </a:solidFill>
              </a:rPr>
              <a:t>psych</a:t>
            </a:r>
            <a:r>
              <a:rPr lang="lv-LV" sz="2400" dirty="0" smtClean="0">
                <a:solidFill>
                  <a:srgbClr val="002060"/>
                </a:solidFill>
              </a:rPr>
              <a:t>., </a:t>
            </a:r>
            <a:endParaRPr lang="lv-LV" sz="2400" dirty="0">
              <a:solidFill>
                <a:srgbClr val="002060"/>
              </a:solidFill>
            </a:endParaRPr>
          </a:p>
          <a:p>
            <a:r>
              <a:rPr lang="lv-LV" sz="2400" dirty="0" smtClean="0">
                <a:solidFill>
                  <a:srgbClr val="002060"/>
                </a:solidFill>
              </a:rPr>
              <a:t>. </a:t>
            </a:r>
          </a:p>
          <a:p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2285984" y="285728"/>
            <a:ext cx="5212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v-LV" sz="2000" b="1" dirty="0">
                <a:solidFill>
                  <a:schemeClr val="bg1"/>
                </a:solidFill>
              </a:rPr>
              <a:t>Sociālo pakalpojumu aģentūras Izglītības centrs</a:t>
            </a:r>
            <a:endParaRPr lang="lv-LV" sz="2000" dirty="0">
              <a:solidFill>
                <a:schemeClr val="bg1"/>
              </a:solidFill>
            </a:endParaRPr>
          </a:p>
          <a:p>
            <a:pPr algn="ctr"/>
            <a:r>
              <a:rPr lang="lv-LV" sz="2000" b="1" dirty="0" smtClean="0">
                <a:solidFill>
                  <a:schemeClr val="bg1"/>
                </a:solidFill>
              </a:rPr>
              <a:t>Rīga, 2014</a:t>
            </a:r>
            <a:endParaRPr lang="lv-LV" sz="2000" dirty="0">
              <a:solidFill>
                <a:schemeClr val="bg1"/>
              </a:solidFill>
            </a:endParaRPr>
          </a:p>
        </p:txBody>
      </p:sp>
      <p:pic>
        <p:nvPicPr>
          <p:cNvPr id="7" name="Picture 6" descr="C:\SOC.PAK.AGENTURA\logo\SPA logo\SPA logo-0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85728"/>
            <a:ext cx="2106472" cy="1055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172480" cy="1470025"/>
          </a:xfrm>
        </p:spPr>
        <p:txBody>
          <a:bodyPr/>
          <a:lstStyle/>
          <a:p>
            <a:pPr eaLnBrk="1" hangingPunct="1">
              <a:defRPr/>
            </a:pPr>
            <a:r>
              <a:rPr lang="lv-LV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Attiecības var “būvēt” vai “graut”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lv-LV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Attiecības - līdzdalība otra cilvēka dzīvē</a:t>
            </a:r>
          </a:p>
        </p:txBody>
      </p:sp>
      <p:sp>
        <p:nvSpPr>
          <p:cNvPr id="9625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Komunicējam ar otra garu </a:t>
            </a:r>
          </a:p>
          <a:p>
            <a:pPr eaLnBrk="1" hangingPunct="1"/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(paceļam, pazemojam)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lv-LV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28596" y="1285860"/>
            <a:ext cx="4040188" cy="639762"/>
          </a:xfrm>
        </p:spPr>
        <p:txBody>
          <a:bodyPr>
            <a:normAutofit/>
          </a:bodyPr>
          <a:lstStyle/>
          <a:p>
            <a:r>
              <a:rPr lang="lv-LV" sz="3200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Attiecību elementi</a:t>
            </a:r>
            <a:endParaRPr lang="lv-LV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6499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None/>
            </a:pPr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Mīlestība - </a:t>
            </a:r>
            <a:r>
              <a:rPr lang="lv-LV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visu piedodoša</a:t>
            </a:r>
          </a:p>
          <a:p>
            <a:pPr>
              <a:buFontTx/>
              <a:buNone/>
            </a:pPr>
            <a:endParaRPr lang="lv-LV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Uzticība </a:t>
            </a:r>
            <a:r>
              <a:rPr lang="lv-LV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ļoti trausla</a:t>
            </a:r>
          </a:p>
          <a:p>
            <a:pPr>
              <a:buFontTx/>
              <a:buNone/>
            </a:pPr>
            <a:endParaRPr lang="lv-LV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Cieņa </a:t>
            </a:r>
            <a:r>
              <a:rPr lang="lv-LV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vai godāšana </a:t>
            </a:r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lv-LV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ļoti svarīga</a:t>
            </a:r>
            <a:endParaRPr lang="lv-LV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lv-LV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Izpratne vai zināšanas</a:t>
            </a:r>
            <a:r>
              <a:rPr lang="lv-LV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nepieciešams ilgs laiks</a:t>
            </a:r>
            <a:r>
              <a:rPr lang="lv-LV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> </a:t>
            </a:r>
            <a:endParaRPr lang="lv-LV" dirty="0" smtClean="0"/>
          </a:p>
          <a:p>
            <a:endParaRPr lang="lv-LV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lv-LV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i="1" dirty="0" smtClean="0"/>
              <a:t>Ar ko jāsāk?</a:t>
            </a:r>
            <a:endParaRPr lang="lv-LV" i="1" dirty="0"/>
          </a:p>
        </p:txBody>
      </p:sp>
      <p:sp>
        <p:nvSpPr>
          <p:cNvPr id="9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i="1" dirty="0">
                <a:solidFill>
                  <a:srgbClr val="002060"/>
                </a:solidFill>
              </a:rPr>
              <a:t>Bērns būs vesels, ja audzināšanā </a:t>
            </a:r>
            <a:r>
              <a:rPr lang="lv-LV" i="1" dirty="0" smtClean="0">
                <a:solidFill>
                  <a:srgbClr val="002060"/>
                </a:solidFill>
              </a:rPr>
              <a:t>tiks saglabāts līdzsvars: </a:t>
            </a:r>
            <a:br>
              <a:rPr lang="lv-LV" i="1" dirty="0" smtClean="0">
                <a:solidFill>
                  <a:srgbClr val="002060"/>
                </a:solidFill>
              </a:rPr>
            </a:br>
            <a:r>
              <a:rPr lang="lv-LV" b="1" i="1" dirty="0" smtClean="0">
                <a:solidFill>
                  <a:srgbClr val="002060"/>
                </a:solidFill>
              </a:rPr>
              <a:t>disciplīna </a:t>
            </a:r>
            <a:r>
              <a:rPr lang="lv-LV" b="1" i="1" dirty="0">
                <a:solidFill>
                  <a:srgbClr val="002060"/>
                </a:solidFill>
              </a:rPr>
              <a:t>- </a:t>
            </a:r>
            <a:r>
              <a:rPr lang="lv-LV" b="1" i="1" dirty="0" smtClean="0">
                <a:solidFill>
                  <a:srgbClr val="002060"/>
                </a:solidFill>
              </a:rPr>
              <a:t>mīlestība</a:t>
            </a:r>
            <a:r>
              <a:rPr lang="lv-LV" b="1" i="1" dirty="0" smtClean="0"/>
              <a:t>.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i="1" dirty="0" smtClean="0">
                <a:solidFill>
                  <a:srgbClr val="7030A0"/>
                </a:solidFill>
              </a:rPr>
              <a:t>Bērnu veiksmīgas audzināšanas pamatā ir mīlestība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</a:t>
            </a:r>
            <a:r>
              <a:rPr lang="lv-LV" dirty="0" err="1" smtClean="0"/>
              <a:t>īl</a:t>
            </a:r>
            <a:r>
              <a:rPr lang="en-US" dirty="0" err="1" smtClean="0"/>
              <a:t>est</a:t>
            </a:r>
            <a:r>
              <a:rPr lang="lv-LV" dirty="0" smtClean="0"/>
              <a:t>ī</a:t>
            </a:r>
            <a:r>
              <a:rPr lang="en-US" dirty="0" err="1" smtClean="0"/>
              <a:t>ba</a:t>
            </a:r>
            <a:r>
              <a:rPr lang="en-US" dirty="0" smtClean="0"/>
              <a:t> </a:t>
            </a:r>
            <a:r>
              <a:rPr lang="lv-LV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lv-LV" dirty="0" smtClean="0"/>
              <a:t> tuvu attiecību pamats</a:t>
            </a:r>
            <a:r>
              <a:rPr lang="en-US" dirty="0" smtClean="0"/>
              <a:t>, l</a:t>
            </a:r>
            <a:r>
              <a:rPr lang="lv-LV" dirty="0" smtClean="0"/>
              <a:t>ī</a:t>
            </a:r>
            <a:r>
              <a:rPr lang="en-US" dirty="0" smtClean="0"/>
              <a:t>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Pictures\BACKGROUND\Nature\Ziedi\6133.jpg"/>
          <p:cNvPicPr>
            <a:picLocks noChangeAspect="1" noChangeArrowheads="1"/>
          </p:cNvPicPr>
          <p:nvPr/>
        </p:nvPicPr>
        <p:blipFill>
          <a:blip r:embed="rId2">
            <a:lum bright="29000"/>
          </a:blip>
          <a:srcRect/>
          <a:stretch>
            <a:fillRect/>
          </a:stretch>
        </p:blipFill>
        <p:spPr bwMode="auto">
          <a:xfrm>
            <a:off x="714348" y="3143248"/>
            <a:ext cx="7929618" cy="3357586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Mīlestība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4000" dirty="0">
                <a:solidFill>
                  <a:srgbClr val="002060"/>
                </a:solidFill>
              </a:rPr>
              <a:t>Ģimene – ir vieta, kur mācas mīlestību un tuvību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/>
            </a:r>
            <a:br>
              <a:rPr lang="lv-LV" dirty="0" smtClean="0"/>
            </a:br>
            <a:endParaRPr lang="lv-LV" dirty="0" smtClean="0"/>
          </a:p>
        </p:txBody>
      </p:sp>
      <p:sp>
        <p:nvSpPr>
          <p:cNvPr id="60419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Mīlestības pieredze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Uzticēties</a:t>
            </a:r>
          </a:p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Pieķeršanās (veidot saikni ar cilvēkiem)</a:t>
            </a:r>
          </a:p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Drošības izjūta (drosme)</a:t>
            </a:r>
          </a:p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Rūpēties</a:t>
            </a:r>
          </a:p>
          <a:p>
            <a:pPr>
              <a:defRPr/>
            </a:pPr>
            <a:endParaRPr lang="lv-LV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Emocionāla drošība attiecībās, spēja veidot sirsnīgas attiecības </a:t>
            </a:r>
          </a:p>
          <a:p>
            <a:pPr>
              <a:defRPr/>
            </a:pPr>
            <a:endParaRPr lang="lv-LV" dirty="0"/>
          </a:p>
        </p:txBody>
      </p:sp>
      <p:sp>
        <p:nvSpPr>
          <p:cNvPr id="60421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v-LV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Mīlestības pieredzes trūkums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Neuzticība</a:t>
            </a:r>
          </a:p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Neveselīga pieķeršanās. Distancēšanās</a:t>
            </a:r>
          </a:p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Nedrošība</a:t>
            </a:r>
          </a:p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Nespēja rūpēties</a:t>
            </a:r>
          </a:p>
          <a:p>
            <a:pPr>
              <a:defRPr/>
            </a:pPr>
            <a:endParaRPr lang="lv-LV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Nedrošība attiecībās, </a:t>
            </a:r>
          </a:p>
          <a:p>
            <a:pPr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Nespēja veidot sirsnīgas attiecības </a:t>
            </a:r>
          </a:p>
          <a:p>
            <a:pPr>
              <a:defRPr/>
            </a:pPr>
            <a:endParaRPr lang="lv-LV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lv-LV" dirty="0" smtClean="0"/>
          </a:p>
          <a:p>
            <a:pPr>
              <a:defRPr/>
            </a:pPr>
            <a:endParaRPr lang="lv-LV" dirty="0" smtClean="0"/>
          </a:p>
          <a:p>
            <a:pPr>
              <a:defRPr/>
            </a:pPr>
            <a:endParaRPr lang="lv-LV" dirty="0" smtClean="0"/>
          </a:p>
          <a:p>
            <a:pPr>
              <a:defRPr/>
            </a:pPr>
            <a:endParaRPr lang="lv-LV" dirty="0"/>
          </a:p>
        </p:txBody>
      </p:sp>
      <p:sp>
        <p:nvSpPr>
          <p:cNvPr id="7" name="TextBox 6"/>
          <p:cNvSpPr txBox="1"/>
          <p:nvPr/>
        </p:nvSpPr>
        <p:spPr>
          <a:xfrm>
            <a:off x="2928926" y="714356"/>
            <a:ext cx="3509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Mīlestības pieredze </a:t>
            </a:r>
            <a:endParaRPr lang="lv-LV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714348" y="214290"/>
          <a:ext cx="7572428" cy="5389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714375" y="5643563"/>
            <a:ext cx="7572375" cy="1057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Mīlēts, pieņemts, augsti vērtēts</a:t>
            </a:r>
          </a:p>
          <a:p>
            <a:pPr algn="ctr">
              <a:defRPr/>
            </a:pPr>
            <a:r>
              <a:rPr lang="lv-LV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(emocionāla krātuve ir pilna)</a:t>
            </a:r>
          </a:p>
        </p:txBody>
      </p:sp>
      <p:sp>
        <p:nvSpPr>
          <p:cNvPr id="61444" name="TextBox 8"/>
          <p:cNvSpPr txBox="1">
            <a:spLocks noChangeArrowheads="1"/>
          </p:cNvSpPr>
          <p:nvPr/>
        </p:nvSpPr>
        <p:spPr bwMode="auto">
          <a:xfrm>
            <a:off x="714375" y="0"/>
            <a:ext cx="7572375" cy="830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Emocionālas vienotības pieredze bērnībā un turpmākajā dzīvē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 smtClean="0"/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428625" y="128587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endParaRPr lang="lv-LV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Cilvēki, kuri nespēj nodibināt emocionālus kontaktus, dzīvo nepārtrauktā emocionāla bada stāvoklī. </a:t>
            </a:r>
          </a:p>
          <a:p>
            <a:pPr algn="just"/>
            <a:endParaRPr lang="lv-LV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Viņiem ir kliedzoša vajadzība, kas netiek apmierināta. </a:t>
            </a:r>
          </a:p>
          <a:p>
            <a:endParaRPr lang="lv-LV" dirty="0" smtClean="0"/>
          </a:p>
          <a:p>
            <a:endParaRPr lang="lv-LV" dirty="0" smtClean="0"/>
          </a:p>
          <a:p>
            <a:pPr>
              <a:buFontTx/>
              <a:buNone/>
            </a:pPr>
            <a:r>
              <a:rPr lang="lv-LV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2500313" y="6072188"/>
            <a:ext cx="436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>
                <a:latin typeface="Times New Roman" pitchFamily="18" charset="0"/>
                <a:cs typeface="Times New Roman" pitchFamily="18" charset="0"/>
              </a:rPr>
              <a:t>( H Klauds .Dziedienošas attiecības , 71 lpp)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Ko visi 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vecāki vēlas?</a:t>
            </a: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i="1" dirty="0">
                <a:solidFill>
                  <a:srgbClr val="002060"/>
                </a:solidFill>
              </a:rPr>
              <a:t>Lai </a:t>
            </a:r>
            <a:r>
              <a:rPr lang="lv-LV" i="1" dirty="0" smtClean="0">
                <a:solidFill>
                  <a:srgbClr val="002060"/>
                </a:solidFill>
              </a:rPr>
              <a:t>bērns būtu normāls, labs</a:t>
            </a:r>
          </a:p>
          <a:p>
            <a:endParaRPr lang="lv-LV" i="1" dirty="0">
              <a:solidFill>
                <a:srgbClr val="002060"/>
              </a:solidFill>
            </a:endParaRPr>
          </a:p>
          <a:p>
            <a:r>
              <a:rPr lang="lv-LV" i="1" dirty="0">
                <a:solidFill>
                  <a:srgbClr val="002060"/>
                </a:solidFill>
              </a:rPr>
              <a:t>Lai ar </a:t>
            </a:r>
            <a:r>
              <a:rPr lang="lv-LV" i="1" dirty="0" smtClean="0">
                <a:solidFill>
                  <a:srgbClr val="002060"/>
                </a:solidFill>
              </a:rPr>
              <a:t>viņu </a:t>
            </a:r>
            <a:r>
              <a:rPr lang="lv-LV" i="1" dirty="0">
                <a:solidFill>
                  <a:srgbClr val="002060"/>
                </a:solidFill>
              </a:rPr>
              <a:t>var </a:t>
            </a:r>
            <a:r>
              <a:rPr lang="lv-LV" i="1" dirty="0" smtClean="0">
                <a:solidFill>
                  <a:srgbClr val="002060"/>
                </a:solidFill>
              </a:rPr>
              <a:t>sadzīvot</a:t>
            </a:r>
          </a:p>
          <a:p>
            <a:pPr>
              <a:buNone/>
            </a:pPr>
            <a:endParaRPr lang="lv-LV" i="1" dirty="0" smtClean="0">
              <a:solidFill>
                <a:srgbClr val="002060"/>
              </a:solidFill>
            </a:endParaRPr>
          </a:p>
          <a:p>
            <a:r>
              <a:rPr lang="lv-LV" i="1" dirty="0" smtClean="0">
                <a:solidFill>
                  <a:srgbClr val="002060"/>
                </a:solidFill>
              </a:rPr>
              <a:t>Lai....</a:t>
            </a:r>
            <a:endParaRPr lang="lv-LV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3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Eksperiments ASV (1945)</a:t>
            </a:r>
            <a:br>
              <a:rPr lang="lv-LV" sz="3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sz="3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patversmē dzīvojošie bērni</a:t>
            </a:r>
          </a:p>
        </p:txBody>
      </p:sp>
      <p:sp>
        <p:nvSpPr>
          <p:cNvPr id="6553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Fizioloģiskas vajadzības apmierinātas:</a:t>
            </a:r>
          </a:p>
          <a:p>
            <a:pPr>
              <a:buNone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pabaroti, sausi, rotaļlietas, med.aprūpe.</a:t>
            </a:r>
          </a:p>
        </p:txBody>
      </p:sp>
      <p:sp>
        <p:nvSpPr>
          <p:cNvPr id="65540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500034" y="2906712"/>
            <a:ext cx="8072494" cy="3951288"/>
          </a:xfrm>
        </p:spPr>
        <p:txBody>
          <a:bodyPr/>
          <a:lstStyle/>
          <a:p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Bet tikai daži tika ņemti uz rokām un apmīļoti: kontakta trūkums.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57488" y="4357694"/>
            <a:ext cx="421481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 sz="28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Rezultātā:</a:t>
            </a:r>
          </a:p>
          <a:p>
            <a:pPr>
              <a:buFont typeface="Arial" pitchFamily="34" charset="0"/>
              <a:buChar char="•"/>
            </a:pPr>
            <a:r>
              <a:rPr lang="lv-LV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Augsts saslimšanas līmenis</a:t>
            </a:r>
          </a:p>
          <a:p>
            <a:pPr>
              <a:buFont typeface="Arial" pitchFamily="34" charset="0"/>
              <a:buChar char="•"/>
            </a:pPr>
            <a:r>
              <a:rPr lang="lv-LV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Psihiskā aizture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Mīlestība</a:t>
            </a:r>
            <a:endParaRPr lang="lv-LV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b="1" dirty="0">
                <a:solidFill>
                  <a:schemeClr val="tx2">
                    <a:lumMod val="75000"/>
                  </a:schemeClr>
                </a:solidFill>
              </a:rPr>
              <a:t>Mīlestība</a:t>
            </a:r>
            <a:r>
              <a:rPr lang="lv-LV" dirty="0">
                <a:solidFill>
                  <a:schemeClr val="tx2">
                    <a:lumMod val="75000"/>
                  </a:schemeClr>
                </a:solidFill>
              </a:rPr>
              <a:t> – mūsu bērniem ir </a:t>
            </a:r>
            <a:r>
              <a:rPr lang="lv-LV" b="1" dirty="0">
                <a:solidFill>
                  <a:schemeClr val="tx2">
                    <a:lumMod val="75000"/>
                  </a:schemeClr>
                </a:solidFill>
              </a:rPr>
              <a:t>jājūt </a:t>
            </a:r>
            <a:r>
              <a:rPr lang="lv-LV" dirty="0">
                <a:solidFill>
                  <a:schemeClr val="tx2">
                    <a:lumMod val="75000"/>
                  </a:schemeClr>
                </a:solidFill>
              </a:rPr>
              <a:t>(fiziski) un </a:t>
            </a:r>
            <a:r>
              <a:rPr lang="lv-LV" b="1" dirty="0">
                <a:solidFill>
                  <a:schemeClr val="tx2">
                    <a:lumMod val="75000"/>
                  </a:schemeClr>
                </a:solidFill>
              </a:rPr>
              <a:t>jāzina</a:t>
            </a:r>
            <a:r>
              <a:rPr lang="lv-LV" dirty="0">
                <a:solidFill>
                  <a:schemeClr val="tx2">
                    <a:lumMod val="75000"/>
                  </a:schemeClr>
                </a:solidFill>
              </a:rPr>
              <a:t> (verbāli), ka viņi tiek mīlēti ar to īpašo mīlestību, kas nav atkarīga no viņu uzvedības un ar ko nevar manipulēt.</a:t>
            </a:r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lv-LV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lv-LV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lv-LV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lv-LV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lv-LV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lv-LV" sz="40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Bērnam </a:t>
            </a:r>
            <a:r>
              <a:rPr lang="lv-LV" sz="40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ir vajadzīga jūsu uzmanība, ja viņš nesaņems pozitīvu uzmanību, viņš dabūs negatīvu uzmanību </a:t>
            </a:r>
            <a:r>
              <a:rPr lang="lv-LV" sz="40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(slikti </a:t>
            </a:r>
            <a:r>
              <a:rPr lang="lv-LV" sz="40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uzvedīsies, slimo).</a:t>
            </a:r>
            <a:r>
              <a:rPr lang="lv-LV" sz="4000" dirty="0"/>
              <a:t/>
            </a:r>
            <a:br>
              <a:rPr lang="lv-LV" sz="4000" dirty="0"/>
            </a:br>
            <a:endParaRPr lang="lv-LV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500174"/>
            <a:ext cx="8001056" cy="4138626"/>
          </a:xfrm>
        </p:spPr>
        <p:txBody>
          <a:bodyPr/>
          <a:lstStyle/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Pictures\BACKGROUND\Nature\Ziedi\6133.jpg"/>
          <p:cNvPicPr>
            <a:picLocks noChangeAspect="1" noChangeArrowheads="1"/>
          </p:cNvPicPr>
          <p:nvPr/>
        </p:nvPicPr>
        <p:blipFill>
          <a:blip r:embed="rId2">
            <a:lum bright="29000"/>
          </a:blip>
          <a:srcRect/>
          <a:stretch>
            <a:fillRect/>
          </a:stretch>
        </p:blipFill>
        <p:spPr bwMode="auto">
          <a:xfrm>
            <a:off x="714348" y="3143248"/>
            <a:ext cx="7929618" cy="3357586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Kā izrādīt mīlestību?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Apskāvienu labums: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Apskāvieni ir daudz vairāk nozīmīgi, nekā tiek uzskatīts </a:t>
            </a:r>
          </a:p>
          <a:p>
            <a:pPr algn="just">
              <a:buNone/>
            </a:pPr>
            <a:r>
              <a:rPr lang="lv-LV" sz="2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just"/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Pētījumi pierāda, ka apskāvieni cilvēkam palīdz gan psiholoģiski, gan fiziski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lv-LV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lv-LV" sz="19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lv-LV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lv-LV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Luīzas </a:t>
            </a:r>
            <a:r>
              <a:rPr lang="lv-LV" sz="31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lv-LV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eijas vārdiem, dienā nepieciešami </a:t>
            </a:r>
            <a:r>
              <a:rPr lang="lv-LV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endParaRPr lang="lv-LV" sz="19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Četri apskāvieni, lai cilvēks izdzīvotu,</a:t>
            </a:r>
          </a:p>
          <a:p>
            <a:pPr algn="just"/>
            <a:r>
              <a:rPr lang="lv-LV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Astoņi apskāvieni, lai uzturētu cilvēkā dzīvotgribu,</a:t>
            </a:r>
          </a:p>
          <a:p>
            <a:pPr algn="just"/>
            <a:r>
              <a:rPr lang="lv-LV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Divpadsmit apskāvieni lai cilvēks augtu un attīstītos.</a:t>
            </a:r>
          </a:p>
          <a:p>
            <a:pPr algn="just">
              <a:buNone/>
            </a:pPr>
            <a:r>
              <a:rPr lang="lv-LV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lv-LV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Dabiskais </a:t>
            </a:r>
            <a:r>
              <a:rPr lang="lv-LV" dirty="0" err="1" smtClean="0">
                <a:solidFill>
                  <a:schemeClr val="accent5">
                    <a:lumMod val="75000"/>
                  </a:schemeClr>
                </a:solidFill>
              </a:rPr>
              <a:t>endorfīna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 līmenis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20. gadsimta 70-tajos gados zinātnieki sāka pētīt ķīmiskās vielas - </a:t>
            </a:r>
            <a:r>
              <a:rPr lang="lv-LV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endorfīnus</a:t>
            </a:r>
            <a:r>
              <a:rPr lang="lv-LV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kuri tika atklāti cilvēka asinsritē un nervu sistēmā</a:t>
            </a:r>
          </a:p>
          <a:p>
            <a:pPr algn="just">
              <a:buNone/>
            </a:pPr>
            <a:r>
              <a:rPr lang="lv-LV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lv-LV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lv-LV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Endorfīni</a:t>
            </a:r>
            <a:r>
              <a:rPr lang="lv-LV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ir morfijam līdzīga viela, kura pazemina sāpju intensitāti un rada eiforijas sajūtu organismā.</a:t>
            </a:r>
          </a:p>
          <a:p>
            <a:pPr algn="just">
              <a:buNone/>
            </a:pPr>
            <a:r>
              <a:rPr lang="lv-LV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just"/>
            <a:r>
              <a:rPr lang="lv-LV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Pētījumi pierāda, ka šis dabiskais narkotiku līmenis, ko izstrādā smadzenes un nervu sistēma, paaugstinās, kad mēs apskaujamies. </a:t>
            </a:r>
          </a:p>
          <a:p>
            <a:pPr algn="just">
              <a:buNone/>
            </a:pPr>
            <a:r>
              <a:rPr lang="lv-LV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lv-LV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/>
          <a:lstStyle/>
          <a:p>
            <a:r>
              <a:rPr lang="lv-LV" dirty="0">
                <a:solidFill>
                  <a:schemeClr val="bg1"/>
                </a:solidFill>
              </a:rPr>
              <a:t>Mīlestība</a:t>
            </a:r>
            <a:r>
              <a:rPr lang="lv-LV" dirty="0"/>
              <a:t> </a:t>
            </a:r>
            <a:r>
              <a:rPr lang="lv-LV" dirty="0" smtClean="0">
                <a:solidFill>
                  <a:schemeClr val="tx2">
                    <a:lumMod val="75000"/>
                  </a:schemeClr>
                </a:solidFill>
              </a:rPr>
              <a:t>- patiesas uzmanības izrādīšana – tāda, kādu mēs to gaidām no saviem partneriem.</a:t>
            </a:r>
            <a:endParaRPr lang="lv-LV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 descr="1084031"/>
          <p:cNvPicPr>
            <a:picLocks noChangeAspect="1" noChangeArrowheads="1"/>
          </p:cNvPicPr>
          <p:nvPr/>
        </p:nvPicPr>
        <p:blipFill>
          <a:blip r:embed="rId2">
            <a:lum bright="19000"/>
          </a:blip>
          <a:srcRect/>
          <a:stretch>
            <a:fillRect/>
          </a:stretch>
        </p:blipFill>
        <p:spPr bwMode="auto">
          <a:xfrm>
            <a:off x="1476375" y="1268413"/>
            <a:ext cx="6432550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lv-LV" sz="440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Tuvu attiecību atslēgas</a:t>
            </a:r>
            <a:br>
              <a:rPr lang="lv-LV" sz="4400" dirty="0">
                <a:solidFill>
                  <a:srgbClr val="0066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lv-LV" sz="36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979613" y="5589588"/>
            <a:ext cx="508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lv-LV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Mīlestība</a:t>
            </a:r>
            <a:r>
              <a:rPr lang="lv-LV" sz="3600" b="1" dirty="0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</a:t>
            </a:r>
            <a:r>
              <a:rPr lang="lv-LV" sz="3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+        </a:t>
            </a:r>
            <a:r>
              <a:rPr lang="lv-LV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Laiks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619250" y="6165850"/>
            <a:ext cx="29003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lv-LV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bez nosacījumiem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584825" y="6165850"/>
            <a:ext cx="3651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2800" b="1">
                <a:solidFill>
                  <a:srgbClr val="0000FF"/>
                </a:solidFill>
                <a:latin typeface="Times New Roman" pitchFamily="18" charset="0"/>
              </a:rPr>
              <a:t>speciāli atvēlētais laiks</a:t>
            </a:r>
            <a:endParaRPr lang="lv-LV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0" y="1268413"/>
            <a:ext cx="336021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lv-LV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koncentrēta uzmanība</a:t>
            </a:r>
          </a:p>
          <a:p>
            <a:pPr>
              <a:defRPr/>
            </a:pPr>
            <a:r>
              <a:rPr lang="lv-LV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acu kontakts</a:t>
            </a:r>
          </a:p>
          <a:p>
            <a:pPr>
              <a:defRPr/>
            </a:pPr>
            <a:r>
              <a:rPr lang="lv-LV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pieskārieni </a:t>
            </a:r>
          </a:p>
          <a:p>
            <a:pPr>
              <a:defRPr/>
            </a:pPr>
            <a:r>
              <a:rPr lang="lv-LV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ieklausīšanās</a:t>
            </a:r>
          </a:p>
          <a:p>
            <a:pPr>
              <a:defRPr/>
            </a:pPr>
            <a:r>
              <a:rPr lang="lv-LV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regulāra </a:t>
            </a:r>
            <a:r>
              <a:rPr lang="lv-LV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saskarsme</a:t>
            </a:r>
          </a:p>
          <a:p>
            <a:pPr>
              <a:defRPr/>
            </a:pPr>
            <a:r>
              <a:rPr lang="lv-LV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 runāšana, klausišanās)</a:t>
            </a:r>
            <a:endParaRPr lang="lv-LV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5500688" y="1484313"/>
            <a:ext cx="4079875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lv-LV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Kopīgs ēdiens,</a:t>
            </a:r>
          </a:p>
          <a:p>
            <a:pPr>
              <a:spcBef>
                <a:spcPct val="20000"/>
              </a:spcBef>
              <a:defRPr/>
            </a:pPr>
            <a:r>
              <a:rPr lang="lv-LV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Laiks </a:t>
            </a:r>
            <a:r>
              <a:rPr lang="lv-LV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pirms gulētiešanas</a:t>
            </a:r>
          </a:p>
          <a:p>
            <a:pPr>
              <a:spcBef>
                <a:spcPct val="20000"/>
              </a:spcBef>
              <a:defRPr/>
            </a:pPr>
            <a:r>
              <a:rPr lang="lv-LV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lieliem un maziem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 rot="-468202">
            <a:off x="4421188" y="4987925"/>
            <a:ext cx="1954212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lv-LV"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Attiecību Banka</a:t>
            </a:r>
          </a:p>
          <a:p>
            <a:pPr>
              <a:defRPr/>
            </a:pPr>
            <a:endParaRPr lang="lv-LV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5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5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5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29" grpId="0"/>
      <p:bldP spid="513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4" name="Picture 4" descr="426441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3933825"/>
            <a:ext cx="8280400" cy="2232025"/>
          </a:xfrm>
          <a:noFill/>
        </p:spPr>
      </p:pic>
      <p:sp>
        <p:nvSpPr>
          <p:cNvPr id="225286" name="Rectangle 6"/>
          <p:cNvSpPr>
            <a:spLocks noChangeArrowheads="1"/>
          </p:cNvSpPr>
          <p:nvPr/>
        </p:nvSpPr>
        <p:spPr bwMode="auto">
          <a:xfrm>
            <a:off x="395288" y="620713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lv-LV" sz="3600" b="1" i="1" dirty="0">
                <a:solidFill>
                  <a:srgbClr val="002060"/>
                </a:solidFill>
                <a:latin typeface="Times New Roman" pitchFamily="18" charset="0"/>
              </a:rPr>
              <a:t>Mīlestība</a:t>
            </a:r>
            <a:r>
              <a:rPr lang="lv-LV" sz="3600" i="1" dirty="0">
                <a:solidFill>
                  <a:srgbClr val="002060"/>
                </a:solidFill>
                <a:latin typeface="Times New Roman" pitchFamily="18" charset="0"/>
              </a:rPr>
              <a:t> ir visvērtīgākā </a:t>
            </a:r>
            <a:r>
              <a:rPr lang="lv-LV" sz="3600" i="1" dirty="0" smtClean="0">
                <a:solidFill>
                  <a:srgbClr val="002060"/>
                </a:solidFill>
                <a:latin typeface="Times New Roman" pitchFamily="18" charset="0"/>
              </a:rPr>
              <a:t>dāvana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lv-LV" sz="3600" i="1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lv-LV" sz="2800" dirty="0" smtClean="0">
                <a:solidFill>
                  <a:srgbClr val="002060"/>
                </a:solidFill>
              </a:rPr>
              <a:t>Pārliecība, nostādne: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lv-LV" sz="2800" dirty="0" smtClean="0">
                <a:solidFill>
                  <a:srgbClr val="002060"/>
                </a:solidFill>
              </a:rPr>
              <a:t>     Slikta bērna uzvedība nav par iemeslu tam, lai viņu nemīlētu!</a:t>
            </a:r>
            <a:endParaRPr lang="lv-LV" sz="3600" i="1" dirty="0">
              <a:solidFill>
                <a:srgbClr val="002060"/>
              </a:solidFill>
              <a:latin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lv-LV" sz="3600" i="1" dirty="0">
              <a:solidFill>
                <a:srgbClr val="002060"/>
              </a:solidFill>
              <a:latin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lv-LV" sz="3000" i="1" dirty="0" smtClean="0">
                <a:solidFill>
                  <a:srgbClr val="800000"/>
                </a:solidFill>
                <a:latin typeface="Times New Roman" pitchFamily="18" charset="0"/>
              </a:rPr>
              <a:t>.</a:t>
            </a:r>
            <a:endParaRPr lang="lv-LV" sz="3000" i="1" dirty="0">
              <a:solidFill>
                <a:srgbClr val="8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2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2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2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25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25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25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25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25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25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25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25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25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lv-LV" sz="2400" dirty="0" smtClean="0"/>
              <a:t>Pašas skaistākās acis ir tam, kurš skatās uz tevi ar mīlestību un nav svarīgi, vai tās ir pelēkas vai zaļas!</a:t>
            </a:r>
          </a:p>
        </p:txBody>
      </p:sp>
      <p:pic>
        <p:nvPicPr>
          <p:cNvPr id="45059" name="Picture 2" descr="D:\Pictures\famuly\17311_579200625436927_61708846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16113"/>
            <a:ext cx="6286500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Ko 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vēlas bērni ?</a:t>
            </a: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lv-LV" i="1" dirty="0" smtClean="0">
                <a:solidFill>
                  <a:srgbClr val="002060"/>
                </a:solidFill>
              </a:rPr>
              <a:t>Lai vecāks būtu </a:t>
            </a:r>
          </a:p>
          <a:p>
            <a:r>
              <a:rPr lang="lv-LV" i="1" dirty="0" smtClean="0">
                <a:solidFill>
                  <a:srgbClr val="002060"/>
                </a:solidFill>
              </a:rPr>
              <a:t>Mīlošs</a:t>
            </a:r>
          </a:p>
          <a:p>
            <a:endParaRPr lang="lv-LV" i="1" dirty="0" smtClean="0">
              <a:solidFill>
                <a:srgbClr val="002060"/>
              </a:solidFill>
            </a:endParaRPr>
          </a:p>
          <a:p>
            <a:r>
              <a:rPr lang="lv-LV" i="1" dirty="0" smtClean="0">
                <a:solidFill>
                  <a:srgbClr val="002060"/>
                </a:solidFill>
              </a:rPr>
              <a:t>Taisnīgs</a:t>
            </a:r>
          </a:p>
          <a:p>
            <a:endParaRPr lang="lv-LV" i="1" dirty="0" smtClean="0">
              <a:solidFill>
                <a:srgbClr val="002060"/>
              </a:solidFill>
            </a:endParaRPr>
          </a:p>
          <a:p>
            <a:r>
              <a:rPr lang="lv-LV" i="1" dirty="0" smtClean="0">
                <a:solidFill>
                  <a:srgbClr val="002060"/>
                </a:solidFill>
              </a:rPr>
              <a:t>Pastāvīgs</a:t>
            </a:r>
          </a:p>
          <a:p>
            <a:endParaRPr lang="lv-LV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 sz="53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Mīlestība</a:t>
            </a:r>
            <a:endParaRPr lang="en-GB" sz="5300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4213" y="1490663"/>
            <a:ext cx="8229600" cy="45307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lv-LV" sz="31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Pieņemšana  un cieņa</a:t>
            </a:r>
          </a:p>
          <a:p>
            <a:pPr eaLnBrk="1" hangingPunct="1">
              <a:lnSpc>
                <a:spcPct val="80000"/>
              </a:lnSpc>
              <a:defRPr/>
            </a:pPr>
            <a:endParaRPr lang="lv-LV" sz="3100" i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lv-LV" sz="31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Piedošana </a:t>
            </a:r>
          </a:p>
          <a:p>
            <a:pPr eaLnBrk="1" hangingPunct="1">
              <a:lnSpc>
                <a:spcPct val="80000"/>
              </a:lnSpc>
              <a:defRPr/>
            </a:pPr>
            <a:endParaRPr lang="lv-LV" sz="3100" i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lv-LV" sz="31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Uzmanība un interese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lv-LV" sz="3100" i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lv-LV" sz="31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Atbalsts</a:t>
            </a:r>
          </a:p>
          <a:p>
            <a:pPr eaLnBrk="1" hangingPunct="1">
              <a:lnSpc>
                <a:spcPct val="80000"/>
              </a:lnSpc>
              <a:defRPr/>
            </a:pPr>
            <a:endParaRPr lang="lv-LV" sz="3100" i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lv-LV" sz="31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Palīdzība</a:t>
            </a:r>
          </a:p>
          <a:p>
            <a:pPr eaLnBrk="1" hangingPunct="1">
              <a:lnSpc>
                <a:spcPct val="80000"/>
              </a:lnSpc>
              <a:defRPr/>
            </a:pPr>
            <a:endParaRPr lang="lv-LV" sz="3100" i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lv-LV" sz="31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Disciplinēšana</a:t>
            </a:r>
            <a:endParaRPr lang="ru-RU" sz="3100" i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51204" name="Picture 7" descr="famuly 1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lum bright="73000"/>
          </a:blip>
          <a:srcRect/>
          <a:stretch>
            <a:fillRect/>
          </a:stretch>
        </p:blipFill>
        <p:spPr bwMode="auto">
          <a:xfrm>
            <a:off x="5143504" y="1785926"/>
            <a:ext cx="3571875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54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54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54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54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Pictures\BACKGROUND\Nature\Ziedi\6133.jpg"/>
          <p:cNvPicPr>
            <a:picLocks noChangeAspect="1" noChangeArrowheads="1"/>
          </p:cNvPicPr>
          <p:nvPr/>
        </p:nvPicPr>
        <p:blipFill>
          <a:blip r:embed="rId2">
            <a:lum bright="29000"/>
          </a:blip>
          <a:srcRect/>
          <a:stretch>
            <a:fillRect/>
          </a:stretch>
        </p:blipFill>
        <p:spPr bwMode="auto">
          <a:xfrm>
            <a:off x="714348" y="3143248"/>
            <a:ext cx="7929618" cy="3357586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Disciplīna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>
                <a:solidFill>
                  <a:srgbClr val="7030A0"/>
                </a:solidFill>
              </a:rPr>
              <a:t>Ko nozīmē disciplinēt?</a:t>
            </a:r>
            <a:endParaRPr lang="lv-LV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Vecāki </a:t>
            </a:r>
            <a:b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>
                <a:solidFill>
                  <a:srgbClr val="002060"/>
                </a:solidFill>
              </a:rPr>
              <a:t>Bieži neizprot</a:t>
            </a:r>
          </a:p>
          <a:p>
            <a:r>
              <a:rPr lang="lv-LV" dirty="0" smtClean="0">
                <a:solidFill>
                  <a:srgbClr val="002060"/>
                </a:solidFill>
              </a:rPr>
              <a:t> disciplīnas jēgu;</a:t>
            </a:r>
          </a:p>
          <a:p>
            <a:r>
              <a:rPr lang="lv-LV" dirty="0" smtClean="0">
                <a:solidFill>
                  <a:srgbClr val="002060"/>
                </a:solidFill>
              </a:rPr>
              <a:t> saikni starp mīlestību un disciplīnu;</a:t>
            </a:r>
          </a:p>
          <a:p>
            <a:r>
              <a:rPr lang="lv-LV" dirty="0" smtClean="0">
                <a:solidFill>
                  <a:srgbClr val="002060"/>
                </a:solidFill>
              </a:rPr>
              <a:t>Uzskata sodu par disciplīnu, bet tā ir tikai daļa no procesa .</a:t>
            </a:r>
            <a:endParaRPr lang="lv-LV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i="1" dirty="0" smtClean="0">
                <a:solidFill>
                  <a:srgbClr val="7030A0"/>
                </a:solidFill>
              </a:rPr>
              <a:t>Kā tu zināji, ka vecāki tevi mīl? </a:t>
            </a:r>
            <a:br>
              <a:rPr lang="lv-LV" i="1" dirty="0" smtClean="0">
                <a:solidFill>
                  <a:srgbClr val="7030A0"/>
                </a:solidFill>
              </a:rPr>
            </a:br>
            <a:endParaRPr lang="lv-LV" i="1" dirty="0">
              <a:solidFill>
                <a:srgbClr val="7030A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>
                <a:solidFill>
                  <a:srgbClr val="7030A0"/>
                </a:solidFill>
              </a:rPr>
              <a:t>Disciplinēja</a:t>
            </a:r>
            <a:endParaRPr lang="lv-LV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5" descr="skateboard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0"/>
            <a:ext cx="57610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1763713" y="0"/>
            <a:ext cx="59055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lv-LV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Disciplīna – ir mīlestības veids</a:t>
            </a:r>
          </a:p>
          <a:p>
            <a:pPr>
              <a:defRPr/>
            </a:pPr>
            <a:endParaRPr lang="lv-LV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4546" y="5715016"/>
            <a:ext cx="578647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Lutināšana , visatļautība </a:t>
            </a:r>
            <a:r>
              <a:rPr lang="lv-LV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nav mīlestība</a:t>
            </a:r>
          </a:p>
          <a:p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5286380" y="1071546"/>
            <a:ext cx="237039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800" dirty="0" smtClean="0">
                <a:solidFill>
                  <a:srgbClr val="FFC000"/>
                </a:solidFill>
              </a:rPr>
              <a:t>Drošība </a:t>
            </a:r>
            <a:br>
              <a:rPr lang="lv-LV" sz="2800" dirty="0" smtClean="0">
                <a:solidFill>
                  <a:srgbClr val="FFC000"/>
                </a:solidFill>
              </a:rPr>
            </a:br>
            <a:r>
              <a:rPr lang="lv-LV" sz="2800" dirty="0" smtClean="0">
                <a:solidFill>
                  <a:srgbClr val="FFC000"/>
                </a:solidFill>
              </a:rPr>
              <a:t>veiksme dzīvē, </a:t>
            </a:r>
          </a:p>
          <a:p>
            <a:r>
              <a:rPr lang="lv-LV" sz="2800" dirty="0" smtClean="0">
                <a:solidFill>
                  <a:srgbClr val="FFC000"/>
                </a:solidFill>
              </a:rPr>
              <a:t>braukšana pēc </a:t>
            </a:r>
          </a:p>
          <a:p>
            <a:r>
              <a:rPr lang="lv-LV" sz="2800" dirty="0" smtClean="0">
                <a:solidFill>
                  <a:srgbClr val="FFC000"/>
                </a:solidFill>
              </a:rPr>
              <a:t>noteikumiem</a:t>
            </a:r>
            <a:endParaRPr lang="lv-LV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8" grpId="0"/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bg1"/>
                </a:solidFill>
              </a:rPr>
              <a:t>Disciplīna </a:t>
            </a:r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>
                <a:solidFill>
                  <a:srgbClr val="002060"/>
                </a:solidFill>
              </a:rPr>
              <a:t>Vārds </a:t>
            </a:r>
            <a:r>
              <a:rPr lang="lv-LV" i="1" dirty="0" smtClean="0">
                <a:solidFill>
                  <a:srgbClr val="002060"/>
                </a:solidFill>
              </a:rPr>
              <a:t>“</a:t>
            </a:r>
            <a:r>
              <a:rPr lang="lv-LV" i="1" dirty="0" smtClean="0">
                <a:solidFill>
                  <a:srgbClr val="FFC000"/>
                </a:solidFill>
              </a:rPr>
              <a:t>disciplīna” </a:t>
            </a:r>
            <a:r>
              <a:rPr lang="lv-LV" dirty="0" smtClean="0">
                <a:solidFill>
                  <a:srgbClr val="002060"/>
                </a:solidFill>
              </a:rPr>
              <a:t>no latīņu vārda </a:t>
            </a:r>
            <a:r>
              <a:rPr lang="lv-LV" b="1" dirty="0" smtClean="0">
                <a:solidFill>
                  <a:srgbClr val="002060"/>
                </a:solidFill>
              </a:rPr>
              <a:t>nozīmē</a:t>
            </a:r>
            <a:r>
              <a:rPr lang="lv-LV" b="1" dirty="0" smtClean="0">
                <a:solidFill>
                  <a:schemeClr val="bg1"/>
                </a:solidFill>
              </a:rPr>
              <a:t> pamācīšanu</a:t>
            </a:r>
            <a:endParaRPr lang="lv-LV" dirty="0" smtClean="0">
              <a:solidFill>
                <a:schemeClr val="bg1"/>
              </a:solidFill>
            </a:endParaRPr>
          </a:p>
          <a:p>
            <a:endParaRPr lang="lv-LV" b="1" dirty="0" smtClean="0">
              <a:solidFill>
                <a:schemeClr val="bg1"/>
              </a:solidFill>
            </a:endParaRPr>
          </a:p>
          <a:p>
            <a:r>
              <a:rPr lang="lv-LV" b="1" dirty="0" smtClean="0">
                <a:solidFill>
                  <a:schemeClr val="bg1"/>
                </a:solidFill>
              </a:rPr>
              <a:t>Disciplīna</a:t>
            </a:r>
            <a:r>
              <a:rPr lang="lv-LV" dirty="0" smtClean="0">
                <a:solidFill>
                  <a:schemeClr val="bg1"/>
                </a:solidFill>
              </a:rPr>
              <a:t> </a:t>
            </a:r>
            <a:r>
              <a:rPr lang="lv-LV" dirty="0">
                <a:solidFill>
                  <a:srgbClr val="002060"/>
                </a:solidFill>
              </a:rPr>
              <a:t>– tas nozīmē mācīt bērniem, kā </a:t>
            </a:r>
            <a:r>
              <a:rPr lang="lv-LV" dirty="0" smtClean="0">
                <a:solidFill>
                  <a:srgbClr val="002060"/>
                </a:solidFill>
              </a:rPr>
              <a:t>uzvesties</a:t>
            </a:r>
            <a:r>
              <a:rPr lang="lv-LV" dirty="0">
                <a:solidFill>
                  <a:srgbClr val="002060"/>
                </a:solidFill>
              </a:rPr>
              <a:t>, līdz viņi paši spēs kontrolēt savu uzvedību. </a:t>
            </a:r>
            <a:endParaRPr lang="lv-LV" dirty="0" smtClean="0">
              <a:solidFill>
                <a:srgbClr val="002060"/>
              </a:solidFill>
            </a:endParaRPr>
          </a:p>
          <a:p>
            <a:endParaRPr lang="lv-LV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>
                <a:solidFill>
                  <a:schemeClr val="bg1"/>
                </a:solidFill>
              </a:rPr>
              <a:t/>
            </a:r>
            <a:br>
              <a:rPr lang="lv-LV" dirty="0" smtClean="0">
                <a:solidFill>
                  <a:schemeClr val="bg1"/>
                </a:solidFill>
              </a:rPr>
            </a:br>
            <a:r>
              <a:rPr lang="lv-LV" dirty="0" smtClean="0">
                <a:solidFill>
                  <a:schemeClr val="bg1"/>
                </a:solidFill>
              </a:rPr>
              <a:t>Disciplīna </a:t>
            </a:r>
            <a:r>
              <a:rPr lang="lv-LV" dirty="0" smtClean="0">
                <a:solidFill>
                  <a:srgbClr val="002060"/>
                </a:solidFill>
              </a:rPr>
              <a:t>dod bērnam</a:t>
            </a:r>
            <a:br>
              <a:rPr lang="lv-LV" dirty="0" smtClean="0">
                <a:solidFill>
                  <a:srgbClr val="002060"/>
                </a:solidFill>
              </a:rPr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 smtClean="0">
                <a:solidFill>
                  <a:srgbClr val="002060"/>
                </a:solidFill>
              </a:rPr>
              <a:t>līdzsvaru,</a:t>
            </a:r>
          </a:p>
          <a:p>
            <a:pPr algn="just"/>
            <a:r>
              <a:rPr lang="lv-LV" dirty="0" smtClean="0">
                <a:solidFill>
                  <a:srgbClr val="002060"/>
                </a:solidFill>
              </a:rPr>
              <a:t> </a:t>
            </a:r>
            <a:r>
              <a:rPr lang="lv-LV" dirty="0">
                <a:solidFill>
                  <a:srgbClr val="002060"/>
                </a:solidFill>
              </a:rPr>
              <a:t>attīsta  atbildību</a:t>
            </a:r>
            <a:r>
              <a:rPr lang="lv-LV" dirty="0" smtClean="0">
                <a:solidFill>
                  <a:srgbClr val="002060"/>
                </a:solidFill>
              </a:rPr>
              <a:t>,</a:t>
            </a:r>
          </a:p>
          <a:p>
            <a:pPr algn="just"/>
            <a:r>
              <a:rPr lang="lv-LV" dirty="0" smtClean="0">
                <a:solidFill>
                  <a:srgbClr val="002060"/>
                </a:solidFill>
              </a:rPr>
              <a:t> </a:t>
            </a:r>
            <a:r>
              <a:rPr lang="lv-LV" dirty="0">
                <a:solidFill>
                  <a:srgbClr val="002060"/>
                </a:solidFill>
              </a:rPr>
              <a:t>spēju sadzīvot ar citiem un ar sevi</a:t>
            </a:r>
            <a:r>
              <a:rPr lang="lv-LV" dirty="0" smtClean="0">
                <a:solidFill>
                  <a:srgbClr val="002060"/>
                </a:solidFill>
              </a:rPr>
              <a:t>,</a:t>
            </a:r>
          </a:p>
          <a:p>
            <a:pPr algn="just"/>
            <a:r>
              <a:rPr lang="lv-LV" dirty="0" smtClean="0">
                <a:solidFill>
                  <a:srgbClr val="002060"/>
                </a:solidFill>
              </a:rPr>
              <a:t> </a:t>
            </a:r>
            <a:r>
              <a:rPr lang="lv-LV" dirty="0">
                <a:solidFill>
                  <a:srgbClr val="002060"/>
                </a:solidFill>
              </a:rPr>
              <a:t>prasmes sasniegt rezultātos.</a:t>
            </a:r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Disciplīna –pozitīvs jēdziens </a:t>
            </a:r>
            <a:endParaRPr lang="en-GB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lv-LV" dirty="0" smtClean="0">
                <a:solidFill>
                  <a:srgbClr val="002060"/>
                </a:solidFill>
              </a:rPr>
              <a:t>Disciplīna ir labs vārds!( domā ka negatīvs)</a:t>
            </a:r>
          </a:p>
          <a:p>
            <a:pPr algn="just" eaLnBrk="1" hangingPunct="1"/>
            <a:r>
              <a:rPr lang="lv-LV" dirty="0" smtClean="0">
                <a:solidFill>
                  <a:srgbClr val="002060"/>
                </a:solidFill>
              </a:rPr>
              <a:t>Disciplīna ir sarežģīts process!</a:t>
            </a:r>
          </a:p>
          <a:p>
            <a:pPr algn="just" eaLnBrk="1" hangingPunct="1">
              <a:buNone/>
            </a:pPr>
            <a:endParaRPr lang="lv-LV" dirty="0" smtClean="0">
              <a:solidFill>
                <a:srgbClr val="002060"/>
              </a:solidFill>
            </a:endParaRPr>
          </a:p>
          <a:p>
            <a:pPr algn="just" eaLnBrk="1" hangingPunct="1"/>
            <a:r>
              <a:rPr lang="lv-LV" i="1" dirty="0" smtClean="0">
                <a:solidFill>
                  <a:srgbClr val="002060"/>
                </a:solidFill>
              </a:rPr>
              <a:t>“Kas man par to būs?”</a:t>
            </a:r>
          </a:p>
          <a:p>
            <a:pPr algn="just" eaLnBrk="1" hangingPunct="1"/>
            <a:r>
              <a:rPr lang="lv-LV" dirty="0" smtClean="0">
                <a:solidFill>
                  <a:srgbClr val="002060"/>
                </a:solidFill>
              </a:rPr>
              <a:t>Ja es negribu pakļauties, man būs jādzīvo kaut kur citur.</a:t>
            </a:r>
            <a:endParaRPr lang="en-GB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Disciplīna  - pozitīvs jēdziens</a:t>
            </a:r>
            <a:endParaRPr lang="en-GB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lv-LV" dirty="0" smtClean="0">
                <a:solidFill>
                  <a:srgbClr val="002060"/>
                </a:solidFill>
              </a:rPr>
              <a:t>Disciplīna – ir mīlestības sastāvdaļa.</a:t>
            </a:r>
          </a:p>
          <a:p>
            <a:pPr algn="just" eaLnBrk="1" hangingPunct="1"/>
            <a:r>
              <a:rPr lang="lv-LV" dirty="0" smtClean="0">
                <a:solidFill>
                  <a:srgbClr val="002060"/>
                </a:solidFill>
              </a:rPr>
              <a:t>Visslābākais veids kā parūpēties par bērna nākotni.</a:t>
            </a:r>
          </a:p>
          <a:p>
            <a:pPr algn="just"/>
            <a:r>
              <a:rPr lang="lv-LV" dirty="0" smtClean="0">
                <a:solidFill>
                  <a:srgbClr val="002060"/>
                </a:solidFill>
              </a:rPr>
              <a:t>Disciplīna ir veids, kā pasargāt no lielākām bēdām, atgriezt uz pareizā ceļa,</a:t>
            </a:r>
          </a:p>
          <a:p>
            <a:pPr algn="just"/>
            <a:r>
              <a:rPr lang="lv-LV" dirty="0" smtClean="0">
                <a:solidFill>
                  <a:srgbClr val="002060"/>
                </a:solidFill>
              </a:rPr>
              <a:t>Motivācija disciplinēšanai -  vienmēr ir mīlestība.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j04089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643050"/>
            <a:ext cx="385765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2339975" y="0"/>
            <a:ext cx="484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40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Kāpēc mums nesanāk?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2928926" y="6072206"/>
            <a:ext cx="31432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lv-LV" sz="28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Paļaujamies uz sevi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214282" y="2428868"/>
            <a:ext cx="269496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lv-LV" sz="28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Mums nav </a:t>
            </a:r>
          </a:p>
          <a:p>
            <a:pPr>
              <a:defRPr/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lv-LV" sz="28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skaidru vadlīniju</a:t>
            </a:r>
            <a:endParaRPr lang="ru-RU" sz="280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defRPr/>
            </a:pPr>
            <a:endParaRPr lang="lv-LV" sz="32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428992" y="1000108"/>
            <a:ext cx="233589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lv-LV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Tās nav viegli!</a:t>
            </a:r>
            <a:endParaRPr lang="ru-RU" sz="280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defRPr/>
            </a:pPr>
            <a:endParaRPr lang="lv-LV" sz="320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6572264" y="2714620"/>
            <a:ext cx="602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lv-LV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6512" y="3429000"/>
            <a:ext cx="2662908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tang" pitchFamily="18" charset="-127"/>
              </a:rPr>
              <a:t>Nav pārliecināti par </a:t>
            </a:r>
          </a:p>
          <a:p>
            <a:r>
              <a:rPr lang="lv-LV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tang" pitchFamily="18" charset="-127"/>
              </a:rPr>
              <a:t>savu vecāku rīcību,</a:t>
            </a:r>
          </a:p>
          <a:p>
            <a:r>
              <a:rPr lang="lv-LV" sz="20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atang" pitchFamily="18" charset="-127"/>
              </a:rPr>
              <a:t> noteikumiem, lomu;</a:t>
            </a:r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3" grpId="0"/>
      <p:bldP spid="111624" grpId="0"/>
      <p:bldP spid="7" grpId="0"/>
      <p:bldP spid="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Disciplīna  - pozitīvs jēdziens</a:t>
            </a:r>
            <a:endParaRPr lang="lv-LV" dirty="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lv-LV" dirty="0" smtClean="0"/>
          </a:p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Mērķis ir formulēt labu uzvedību.</a:t>
            </a:r>
          </a:p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Īslaicīgi pārdzīvojumi, bet ilglaicīgs prieks</a:t>
            </a:r>
          </a:p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Nebaidīties, skatīties perspektīvā, lai nākotnē viņi nesāpina sevi un citus!!!</a:t>
            </a:r>
          </a:p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Lai dusmojas tagad! Pēc tam pateiks “paldies”</a:t>
            </a:r>
          </a:p>
          <a:p>
            <a:pPr eaLnBrk="1" hangingPunct="1"/>
            <a:r>
              <a:rPr lang="lv-LV" i="1" dirty="0" smtClean="0">
                <a:solidFill>
                  <a:srgbClr val="002060"/>
                </a:solidFill>
              </a:rPr>
              <a:t>“Jā esmu tirāns, tāpēc ka mīlu tevi!!!”</a:t>
            </a:r>
            <a:endParaRPr lang="en-GB" i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Disciplinēšana . Autoritāte </a:t>
            </a: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lv-LV" dirty="0" smtClean="0">
                <a:solidFill>
                  <a:srgbClr val="002060"/>
                </a:solidFill>
              </a:rPr>
              <a:t>Jūs nosakāt noteikumus, </a:t>
            </a:r>
            <a:r>
              <a:rPr lang="lv-LV" dirty="0">
                <a:solidFill>
                  <a:srgbClr val="002060"/>
                </a:solidFill>
              </a:rPr>
              <a:t>r</a:t>
            </a:r>
            <a:r>
              <a:rPr lang="lv-LV" dirty="0" smtClean="0">
                <a:solidFill>
                  <a:srgbClr val="002060"/>
                </a:solidFill>
              </a:rPr>
              <a:t>obežas ( līnijas, kuras nevar pārkāpt)</a:t>
            </a:r>
            <a:r>
              <a:rPr lang="lv-LV" dirty="0" smtClean="0"/>
              <a:t> </a:t>
            </a:r>
          </a:p>
          <a:p>
            <a:pPr>
              <a:buNone/>
            </a:pPr>
            <a:r>
              <a:rPr lang="lv-LV" dirty="0" smtClean="0"/>
              <a:t>                  </a:t>
            </a:r>
            <a:r>
              <a:rPr lang="lv-LV" dirty="0" smtClean="0">
                <a:solidFill>
                  <a:srgbClr val="0070C0"/>
                </a:solidFill>
              </a:rPr>
              <a:t>Ko drīkst – ko nedrīkst</a:t>
            </a: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lv-LV" i="1" dirty="0" smtClean="0">
                <a:solidFill>
                  <a:srgbClr val="002060"/>
                </a:solidFill>
              </a:rPr>
              <a:t>  (Es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lv-LV" i="1" dirty="0" smtClean="0">
                <a:solidFill>
                  <a:srgbClr val="002060"/>
                </a:solidFill>
              </a:rPr>
              <a:t> esmu galvenais, ne stiprākais, bet galvenais)</a:t>
            </a:r>
          </a:p>
          <a:p>
            <a:pPr>
              <a:buNone/>
            </a:pPr>
            <a:endParaRPr lang="lv-LV" dirty="0" smtClean="0">
              <a:solidFill>
                <a:srgbClr val="0070C0"/>
              </a:solidFill>
            </a:endParaRPr>
          </a:p>
          <a:p>
            <a:r>
              <a:rPr lang="lv-LV" dirty="0" smtClean="0">
                <a:solidFill>
                  <a:srgbClr val="002060"/>
                </a:solidFill>
              </a:rPr>
              <a:t>Jūsu </a:t>
            </a:r>
            <a:r>
              <a:rPr lang="lv-LV" dirty="0">
                <a:solidFill>
                  <a:srgbClr val="002060"/>
                </a:solidFill>
              </a:rPr>
              <a:t>vārds ir </a:t>
            </a:r>
            <a:r>
              <a:rPr lang="lv-LV" dirty="0" smtClean="0">
                <a:solidFill>
                  <a:srgbClr val="002060"/>
                </a:solidFill>
              </a:rPr>
              <a:t>likums.</a:t>
            </a:r>
            <a:endParaRPr lang="lv-LV" dirty="0">
              <a:solidFill>
                <a:srgbClr val="002060"/>
              </a:solidFill>
            </a:endParaRPr>
          </a:p>
          <a:p>
            <a:r>
              <a:rPr lang="lv-LV" dirty="0">
                <a:solidFill>
                  <a:srgbClr val="002060"/>
                </a:solidFill>
              </a:rPr>
              <a:t>Jūsu </a:t>
            </a:r>
            <a:r>
              <a:rPr lang="lv-LV" dirty="0" smtClean="0">
                <a:solidFill>
                  <a:srgbClr val="002060"/>
                </a:solidFill>
              </a:rPr>
              <a:t>vārdi </a:t>
            </a:r>
            <a:r>
              <a:rPr lang="lv-LV" dirty="0">
                <a:solidFill>
                  <a:srgbClr val="002060"/>
                </a:solidFill>
              </a:rPr>
              <a:t>sakrīt ar </a:t>
            </a:r>
            <a:r>
              <a:rPr lang="lv-LV" dirty="0" smtClean="0">
                <a:solidFill>
                  <a:srgbClr val="002060"/>
                </a:solidFill>
              </a:rPr>
              <a:t>rīcībām.</a:t>
            </a:r>
          </a:p>
          <a:p>
            <a:r>
              <a:rPr lang="lv-LV" dirty="0">
                <a:solidFill>
                  <a:srgbClr val="002060"/>
                </a:solidFill>
              </a:rPr>
              <a:t> </a:t>
            </a:r>
            <a:r>
              <a:rPr lang="lv-LV" dirty="0" smtClean="0">
                <a:solidFill>
                  <a:srgbClr val="002060"/>
                </a:solidFill>
              </a:rPr>
              <a:t>Jūsu “jā” vienmēr ir “jā un “nē” ir “ nē”</a:t>
            </a:r>
            <a:endParaRPr lang="lv-LV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lv-LV" sz="3200" dirty="0" smtClean="0">
                <a:solidFill>
                  <a:schemeClr val="accent5">
                    <a:lumMod val="75000"/>
                  </a:schemeClr>
                </a:solidFill>
              </a:rPr>
              <a:t>Disciplīna. Pienākumi </a:t>
            </a:r>
            <a:endParaRPr lang="en-GB" sz="32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None/>
            </a:pPr>
            <a:r>
              <a:rPr lang="lv-LV" sz="2800" u="sng" dirty="0" smtClean="0">
                <a:solidFill>
                  <a:srgbClr val="002060"/>
                </a:solidFill>
              </a:rPr>
              <a:t>Vecāku pienākums </a:t>
            </a:r>
            <a:endParaRPr lang="lv-LV" sz="2800" u="sng" dirty="0">
              <a:solidFill>
                <a:srgbClr val="002060"/>
              </a:solidFill>
            </a:endParaRPr>
          </a:p>
          <a:p>
            <a:pPr eaLnBrk="1" hangingPunct="1"/>
            <a:r>
              <a:rPr lang="lv-LV" sz="2800" b="1" dirty="0" smtClean="0">
                <a:solidFill>
                  <a:srgbClr val="002060"/>
                </a:solidFill>
              </a:rPr>
              <a:t>Definēt robežas</a:t>
            </a:r>
            <a:r>
              <a:rPr lang="lv-LV" sz="2800" dirty="0" smtClean="0">
                <a:solidFill>
                  <a:srgbClr val="002060"/>
                </a:solidFill>
              </a:rPr>
              <a:t>: To, ko nedrīkst</a:t>
            </a:r>
          </a:p>
          <a:p>
            <a:pPr eaLnBrk="1" hangingPunct="1"/>
            <a:r>
              <a:rPr lang="lv-LV" sz="2800" dirty="0" smtClean="0">
                <a:solidFill>
                  <a:srgbClr val="002060"/>
                </a:solidFill>
              </a:rPr>
              <a:t>Es esmu galvenais, ne stiprākais, bet galvenais</a:t>
            </a:r>
          </a:p>
          <a:p>
            <a:pPr eaLnBrk="1" hangingPunct="1">
              <a:buFontTx/>
              <a:buNone/>
            </a:pPr>
            <a:r>
              <a:rPr lang="lv-LV" sz="2800" b="1" dirty="0" smtClean="0">
                <a:solidFill>
                  <a:srgbClr val="002060"/>
                </a:solidFill>
              </a:rPr>
              <a:t>     cieņa</a:t>
            </a:r>
            <a:r>
              <a:rPr lang="lv-LV" sz="2800" dirty="0" smtClean="0">
                <a:solidFill>
                  <a:srgbClr val="002060"/>
                </a:solidFill>
              </a:rPr>
              <a:t> tētim un mammai</a:t>
            </a:r>
          </a:p>
          <a:p>
            <a:pPr eaLnBrk="1" hangingPunct="1">
              <a:buFontTx/>
              <a:buNone/>
            </a:pPr>
            <a:endParaRPr lang="lv-LV" sz="2800" dirty="0" smtClean="0">
              <a:solidFill>
                <a:srgbClr val="002060"/>
              </a:solidFill>
            </a:endParaRPr>
          </a:p>
          <a:p>
            <a:pPr eaLnBrk="1" hangingPunct="1">
              <a:buFontTx/>
              <a:buNone/>
            </a:pPr>
            <a:r>
              <a:rPr lang="lv-LV" sz="2800" b="1" dirty="0">
                <a:solidFill>
                  <a:srgbClr val="002060"/>
                </a:solidFill>
              </a:rPr>
              <a:t> </a:t>
            </a:r>
            <a:r>
              <a:rPr lang="lv-LV" sz="2800" b="1" dirty="0" smtClean="0">
                <a:solidFill>
                  <a:srgbClr val="002060"/>
                </a:solidFill>
              </a:rPr>
              <a:t>    Uzraudzīt. Sekot izpildei</a:t>
            </a:r>
            <a:r>
              <a:rPr lang="lv-LV" sz="2800" dirty="0" smtClean="0">
                <a:solidFill>
                  <a:srgbClr val="002060"/>
                </a:solidFill>
              </a:rPr>
              <a:t>: Klausīties, ko jūs sakāt un izpildīt</a:t>
            </a:r>
          </a:p>
          <a:p>
            <a:r>
              <a:rPr lang="lv-LV" sz="2800" dirty="0" smtClean="0">
                <a:solidFill>
                  <a:srgbClr val="002060"/>
                </a:solidFill>
              </a:rPr>
              <a:t>Stop!!!</a:t>
            </a:r>
          </a:p>
          <a:p>
            <a:pPr eaLnBrk="1" hangingPunct="1">
              <a:buFontTx/>
              <a:buNone/>
            </a:pPr>
            <a:endParaRPr lang="lv-LV" sz="2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lv-LV" sz="2800" dirty="0" smtClean="0">
                <a:solidFill>
                  <a:srgbClr val="002060"/>
                </a:solidFill>
              </a:rPr>
              <a:t>.</a:t>
            </a:r>
            <a:r>
              <a:rPr lang="lv-LV" sz="2800" u="sng" dirty="0" smtClean="0">
                <a:solidFill>
                  <a:srgbClr val="002060"/>
                </a:solidFill>
              </a:rPr>
              <a:t> Bērna galvenais pienākums</a:t>
            </a:r>
          </a:p>
          <a:p>
            <a:r>
              <a:rPr lang="lv-LV" sz="2800" b="1" dirty="0" smtClean="0">
                <a:solidFill>
                  <a:srgbClr val="002060"/>
                </a:solidFill>
              </a:rPr>
              <a:t>Paklausīt;</a:t>
            </a:r>
            <a:r>
              <a:rPr lang="lv-LV" sz="2800" dirty="0" smtClean="0">
                <a:solidFill>
                  <a:srgbClr val="002060"/>
                </a:solidFill>
              </a:rPr>
              <a:t> nevis aiz bailēm,  bet ar mīlestību un uzticību.</a:t>
            </a:r>
          </a:p>
          <a:p>
            <a:pPr eaLnBrk="1" hangingPunct="1">
              <a:buFontTx/>
              <a:buNone/>
            </a:pP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Kā efektīvi disciplinēt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lv-LV" dirty="0" smtClean="0">
                <a:solidFill>
                  <a:srgbClr val="002060"/>
                </a:solidFill>
              </a:rPr>
              <a:t>Nebaidīties ierobežot. Stingrs  “ Nē” </a:t>
            </a:r>
          </a:p>
          <a:p>
            <a:pPr eaLnBrk="1" hangingPunct="1">
              <a:lnSpc>
                <a:spcPct val="90000"/>
              </a:lnSpc>
            </a:pPr>
            <a:r>
              <a:rPr lang="lv-LV" dirty="0" smtClean="0">
                <a:solidFill>
                  <a:srgbClr val="002060"/>
                </a:solidFill>
              </a:rPr>
              <a:t>Jūsu loma nav “savs puisis”</a:t>
            </a:r>
          </a:p>
          <a:p>
            <a:pPr eaLnBrk="1" hangingPunct="1">
              <a:lnSpc>
                <a:spcPct val="90000"/>
              </a:lnSpc>
            </a:pPr>
            <a:r>
              <a:rPr lang="lv-LV" dirty="0" smtClean="0">
                <a:solidFill>
                  <a:srgbClr val="002060"/>
                </a:solidFill>
              </a:rPr>
              <a:t>Ja jums  liekas, ka esat pārāk stingrs, tā var būt ir taisnība, prasiet palīdzību no malas,</a:t>
            </a:r>
          </a:p>
          <a:p>
            <a:pPr eaLnBrk="1" hangingPunct="1">
              <a:lnSpc>
                <a:spcPct val="90000"/>
              </a:lnSpc>
            </a:pPr>
            <a:r>
              <a:rPr lang="lv-LV" dirty="0" smtClean="0">
                <a:solidFill>
                  <a:srgbClr val="002060"/>
                </a:solidFill>
              </a:rPr>
              <a:t>Dodiet viņiem nevis to, ko viņi vēlas, bet to, kas viņiem vajadzīgs!</a:t>
            </a:r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lv-LV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Bērni prot labāk regulēt vecākus, nekā vecāki bērnus!</a:t>
            </a:r>
          </a:p>
          <a:p>
            <a:pPr eaLnBrk="1" hangingPunct="1">
              <a:buNone/>
            </a:pPr>
            <a:endParaRPr lang="lv-LV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Bērniem ir 100 veidu, kā panākt savu!</a:t>
            </a:r>
          </a:p>
          <a:p>
            <a:pPr eaLnBrk="1" hangingPunct="1">
              <a:buNone/>
            </a:pPr>
            <a:endParaRPr lang="lv-LV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lv-LV" i="1" dirty="0" smtClean="0">
                <a:solidFill>
                  <a:srgbClr val="002060"/>
                </a:solidFill>
              </a:rPr>
              <a:t>Vai es patiešām mācu bērnu paklausībai?</a:t>
            </a:r>
            <a:endParaRPr lang="en-GB" i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sz="4000" dirty="0" smtClean="0">
                <a:solidFill>
                  <a:srgbClr val="7030A0"/>
                </a:solidFill>
              </a:rPr>
              <a:t>Reaģēt uz pārkāpumiem!</a:t>
            </a:r>
            <a:br>
              <a:rPr lang="lv-LV" sz="4000" dirty="0" smtClean="0">
                <a:solidFill>
                  <a:srgbClr val="7030A0"/>
                </a:solidFill>
              </a:rPr>
            </a:br>
            <a:r>
              <a:rPr lang="lv-LV" sz="4000" dirty="0" smtClean="0">
                <a:solidFill>
                  <a:srgbClr val="7030A0"/>
                </a:solidFill>
              </a:rPr>
              <a:t> Nekad neatstāt bez ievērības</a:t>
            </a:r>
            <a:r>
              <a:rPr lang="lv-LV" dirty="0" smtClean="0"/>
              <a:t>.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785794"/>
            <a:ext cx="6400800" cy="3500462"/>
          </a:xfrm>
        </p:spPr>
        <p:txBody>
          <a:bodyPr>
            <a:noAutofit/>
          </a:bodyPr>
          <a:lstStyle/>
          <a:p>
            <a:pPr eaLnBrk="1" hangingPunct="1"/>
            <a:r>
              <a:rPr lang="lv-LV" sz="2800" dirty="0" smtClean="0"/>
              <a:t>Sauciens no pagalma</a:t>
            </a:r>
            <a:r>
              <a:rPr lang="ru-RU" sz="2800" dirty="0" smtClean="0"/>
              <a:t>:</a:t>
            </a:r>
          </a:p>
          <a:p>
            <a:pPr eaLnBrk="1" hangingPunct="1"/>
            <a:endParaRPr lang="ru-RU" sz="2800" dirty="0" smtClean="0"/>
          </a:p>
          <a:p>
            <a:pPr algn="l"/>
            <a:r>
              <a:rPr lang="ru-RU" sz="2800" dirty="0" smtClean="0"/>
              <a:t>-</a:t>
            </a:r>
            <a:r>
              <a:rPr lang="lv-LV" sz="2800" dirty="0" smtClean="0"/>
              <a:t>Iznāksi</a:t>
            </a:r>
            <a:r>
              <a:rPr lang="ru-RU" sz="2800" dirty="0" smtClean="0"/>
              <a:t>?</a:t>
            </a:r>
          </a:p>
          <a:p>
            <a:pPr algn="l">
              <a:buFontTx/>
              <a:buChar char="-"/>
            </a:pPr>
            <a:r>
              <a:rPr lang="lv-LV" sz="2800" dirty="0" smtClean="0"/>
              <a:t>Nē!</a:t>
            </a:r>
            <a:endParaRPr lang="ru-RU" sz="2800" dirty="0" smtClean="0"/>
          </a:p>
          <a:p>
            <a:pPr algn="l">
              <a:buFontTx/>
              <a:buChar char="-"/>
            </a:pPr>
            <a:r>
              <a:rPr lang="lv-LV" sz="2800" dirty="0" smtClean="0"/>
              <a:t>Kāpēc</a:t>
            </a:r>
            <a:r>
              <a:rPr lang="ru-RU" sz="2800" dirty="0" smtClean="0"/>
              <a:t>?</a:t>
            </a:r>
          </a:p>
          <a:p>
            <a:pPr>
              <a:buFontTx/>
              <a:buChar char="-"/>
            </a:pPr>
            <a:endParaRPr lang="ru-RU" sz="2800" dirty="0" smtClean="0"/>
          </a:p>
          <a:p>
            <a:r>
              <a:rPr lang="lv-LV" sz="2800" dirty="0" smtClean="0"/>
              <a:t>Vecāki nosodīja</a:t>
            </a:r>
            <a:r>
              <a:rPr lang="ru-RU" sz="2800" dirty="0" smtClean="0"/>
              <a:t>!  </a:t>
            </a:r>
            <a:r>
              <a:rPr lang="lv-LV" sz="2800" dirty="0" smtClean="0"/>
              <a:t>Teica 2 nedēļas</a:t>
            </a:r>
            <a:r>
              <a:rPr lang="ru-RU" sz="2800" dirty="0" smtClean="0"/>
              <a:t>..... </a:t>
            </a:r>
            <a:r>
              <a:rPr lang="lv-LV" sz="2800" dirty="0" smtClean="0"/>
              <a:t>Tātad 2-3 dienas</a:t>
            </a:r>
            <a:r>
              <a:rPr lang="ru-RU" sz="2800" dirty="0" smtClean="0"/>
              <a:t>...</a:t>
            </a:r>
          </a:p>
          <a:p>
            <a:pPr algn="l"/>
            <a:r>
              <a:rPr lang="ru-RU" sz="2800" dirty="0" smtClean="0"/>
              <a:t>-</a:t>
            </a:r>
            <a:r>
              <a:rPr lang="lv-LV" sz="2800" dirty="0" smtClean="0"/>
              <a:t>Kāpēc tu tā domā</a:t>
            </a:r>
            <a:r>
              <a:rPr lang="ru-RU" sz="2800" dirty="0" smtClean="0"/>
              <a:t>?</a:t>
            </a:r>
          </a:p>
          <a:p>
            <a:pPr algn="l"/>
            <a:r>
              <a:rPr lang="ru-RU" sz="2800" dirty="0"/>
              <a:t>-</a:t>
            </a:r>
            <a:r>
              <a:rPr lang="ru-RU" sz="2800" dirty="0" smtClean="0"/>
              <a:t> </a:t>
            </a:r>
            <a:r>
              <a:rPr lang="lv-LV" sz="2800" dirty="0" smtClean="0"/>
              <a:t>Es zinu</a:t>
            </a:r>
            <a:r>
              <a:rPr lang="ru-RU" sz="2800" dirty="0" smtClean="0"/>
              <a:t>. 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4000" dirty="0" smtClean="0">
                <a:solidFill>
                  <a:srgbClr val="7030A0"/>
                </a:solidFill>
              </a:rPr>
              <a:t>Disciplināra rīcība ietekmē</a:t>
            </a:r>
            <a:br>
              <a:rPr lang="lv-LV" sz="4000" dirty="0" smtClean="0">
                <a:solidFill>
                  <a:srgbClr val="7030A0"/>
                </a:solidFill>
              </a:rPr>
            </a:br>
            <a:r>
              <a:rPr lang="lv-LV" sz="4000" dirty="0" smtClean="0">
                <a:solidFill>
                  <a:srgbClr val="7030A0"/>
                </a:solidFill>
              </a:rPr>
              <a:t>Dusmas- nē!</a:t>
            </a:r>
            <a:endParaRPr lang="lv-LV" sz="40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sz="3600" dirty="0" smtClean="0">
                <a:solidFill>
                  <a:srgbClr val="7030A0"/>
                </a:solidFill>
              </a:rPr>
              <a:t>Disciplīnas mērķis ir paklausība</a:t>
            </a:r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Paklausība un bērna attīstības līmenis</a:t>
            </a:r>
            <a:endParaRPr lang="en-GB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lv-LV" sz="2800" dirty="0" smtClean="0">
                <a:solidFill>
                  <a:srgbClr val="0070C0"/>
                </a:solidFill>
              </a:rPr>
              <a:t>Disciplīnas mēri atbilstoši vecumam</a:t>
            </a:r>
          </a:p>
          <a:p>
            <a:pPr eaLnBrk="1" hangingPunct="1">
              <a:buFontTx/>
              <a:buNone/>
            </a:pPr>
            <a:r>
              <a:rPr lang="lv-LV" sz="2800" dirty="0" smtClean="0">
                <a:solidFill>
                  <a:srgbClr val="002060"/>
                </a:solidFill>
              </a:rPr>
              <a:t>0 –5 g.  Noteikumi kas ir labi, kas ir slikti</a:t>
            </a:r>
          </a:p>
          <a:p>
            <a:pPr eaLnBrk="1" hangingPunct="1"/>
            <a:r>
              <a:rPr lang="lv-LV" sz="2800" i="1" dirty="0" smtClean="0">
                <a:solidFill>
                  <a:srgbClr val="002060"/>
                </a:solidFill>
              </a:rPr>
              <a:t>Tāpēc, ka es teicu                    rīcības</a:t>
            </a:r>
          </a:p>
          <a:p>
            <a:pPr eaLnBrk="1" hangingPunct="1"/>
            <a:endParaRPr lang="lv-LV" sz="2800" i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lv-LV" sz="2800" dirty="0" smtClean="0">
                <a:solidFill>
                  <a:srgbClr val="002060"/>
                </a:solidFill>
              </a:rPr>
              <a:t>5-7 g.  . Noteikumi – mīlestība, paskaidrojiet, kāpēc</a:t>
            </a:r>
          </a:p>
          <a:p>
            <a:pPr eaLnBrk="1" hangingPunct="1"/>
            <a:r>
              <a:rPr lang="lv-LV" sz="2800" i="1" dirty="0" smtClean="0">
                <a:solidFill>
                  <a:srgbClr val="002060"/>
                </a:solidFill>
              </a:rPr>
              <a:t>Tāpēc ,ka es tevi mīlu              vārdi</a:t>
            </a:r>
          </a:p>
          <a:p>
            <a:pPr eaLnBrk="1" hangingPunct="1"/>
            <a:endParaRPr lang="lv-LV" sz="2800" i="1" dirty="0" smtClean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lv-LV" sz="2800" dirty="0" smtClean="0">
                <a:solidFill>
                  <a:srgbClr val="002060"/>
                </a:solidFill>
              </a:rPr>
              <a:t>11 – 12 gadi. </a:t>
            </a:r>
          </a:p>
          <a:p>
            <a:pPr algn="just">
              <a:lnSpc>
                <a:spcPct val="90000"/>
              </a:lnSpc>
            </a:pPr>
            <a:r>
              <a:rPr lang="lv-LV" sz="2800" i="1" dirty="0" smtClean="0">
                <a:solidFill>
                  <a:srgbClr val="002060"/>
                </a:solidFill>
              </a:rPr>
              <a:t>Kā tu domā? </a:t>
            </a:r>
            <a:r>
              <a:rPr lang="lv-LV" sz="2800" dirty="0" smtClean="0">
                <a:solidFill>
                  <a:srgbClr val="002060"/>
                </a:solidFill>
              </a:rPr>
              <a:t>Kontrakti. Piekrišana.  Kādai jābūt tavai istabai? (kartībā). Pats izdomā, kādas sekas būs, ja tu  nedarīsi, to, kas jādara.  Dodiet  viņam atbildību!</a:t>
            </a:r>
          </a:p>
          <a:p>
            <a:pPr eaLnBrk="1" hangingPunct="1"/>
            <a:endParaRPr lang="en-GB" sz="2800" i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000" dirty="0">
                <a:solidFill>
                  <a:schemeClr val="accent5">
                    <a:lumMod val="75000"/>
                  </a:schemeClr>
                </a:solidFill>
              </a:rPr>
              <a:t>Attiecības ar vecākiem</a:t>
            </a:r>
            <a:br>
              <a:rPr lang="lv-LV" sz="40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lv-LV" sz="4000" dirty="0" smtClean="0">
                <a:solidFill>
                  <a:schemeClr val="accent5">
                    <a:lumMod val="75000"/>
                  </a:schemeClr>
                </a:solidFill>
              </a:rPr>
              <a:t>Bērni </a:t>
            </a:r>
            <a:r>
              <a:rPr lang="lv-LV" sz="4000" dirty="0">
                <a:solidFill>
                  <a:schemeClr val="accent5">
                    <a:lumMod val="75000"/>
                  </a:schemeClr>
                </a:solidFill>
              </a:rPr>
              <a:t>ir </a:t>
            </a:r>
            <a:r>
              <a:rPr lang="lv-LV" sz="4000" dirty="0" smtClean="0">
                <a:solidFill>
                  <a:schemeClr val="accent5">
                    <a:lumMod val="75000"/>
                  </a:schemeClr>
                </a:solidFill>
              </a:rPr>
              <a:t>vecāku </a:t>
            </a:r>
            <a:r>
              <a:rPr lang="lv-LV" sz="4000" dirty="0">
                <a:solidFill>
                  <a:schemeClr val="accent5">
                    <a:lumMod val="75000"/>
                  </a:schemeClr>
                </a:solidFill>
              </a:rPr>
              <a:t>spogulis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lv-LV" dirty="0" smtClean="0">
                <a:solidFill>
                  <a:srgbClr val="7030A0"/>
                </a:solidFill>
              </a:rPr>
              <a:t>Bērni mācās </a:t>
            </a:r>
            <a:r>
              <a:rPr lang="lv-LV" dirty="0">
                <a:solidFill>
                  <a:srgbClr val="7030A0"/>
                </a:solidFill>
              </a:rPr>
              <a:t>caur identifikāciju un </a:t>
            </a:r>
            <a:r>
              <a:rPr lang="lv-LV" dirty="0" smtClean="0">
                <a:solidFill>
                  <a:srgbClr val="7030A0"/>
                </a:solidFill>
              </a:rPr>
              <a:t>atdarināšanu</a:t>
            </a:r>
          </a:p>
          <a:p>
            <a:pPr>
              <a:buFontTx/>
              <a:buNone/>
            </a:pPr>
            <a:endParaRPr lang="lv-LV" dirty="0">
              <a:solidFill>
                <a:srgbClr val="7030A0"/>
              </a:solidFill>
            </a:endParaRPr>
          </a:p>
          <a:p>
            <a:r>
              <a:rPr lang="lv-LV" dirty="0">
                <a:solidFill>
                  <a:srgbClr val="003366"/>
                </a:solidFill>
              </a:rPr>
              <a:t>Vecāku piemērs. Pretrunīgi vēstījumi</a:t>
            </a:r>
          </a:p>
          <a:p>
            <a:r>
              <a:rPr lang="lv-LV" dirty="0">
                <a:solidFill>
                  <a:srgbClr val="003366"/>
                </a:solidFill>
              </a:rPr>
              <a:t>Vecāku </a:t>
            </a:r>
            <a:r>
              <a:rPr lang="lv-LV" dirty="0" smtClean="0">
                <a:solidFill>
                  <a:srgbClr val="003366"/>
                </a:solidFill>
              </a:rPr>
              <a:t>autoritāte</a:t>
            </a:r>
          </a:p>
          <a:p>
            <a:r>
              <a:rPr lang="lv-LV" dirty="0" smtClean="0">
                <a:solidFill>
                  <a:srgbClr val="003366"/>
                </a:solidFill>
              </a:rPr>
              <a:t>No pakļaušanās </a:t>
            </a:r>
            <a:r>
              <a:rPr lang="lv-LV" dirty="0">
                <a:solidFill>
                  <a:srgbClr val="003366"/>
                </a:solidFill>
              </a:rPr>
              <a:t>autoritātei </a:t>
            </a:r>
            <a:r>
              <a:rPr lang="lv-LV" dirty="0" smtClean="0">
                <a:solidFill>
                  <a:srgbClr val="003366"/>
                </a:solidFill>
              </a:rPr>
              <a:t>līdz prasmei </a:t>
            </a:r>
            <a:r>
              <a:rPr lang="lv-LV" dirty="0">
                <a:solidFill>
                  <a:srgbClr val="003366"/>
                </a:solidFill>
              </a:rPr>
              <a:t>disciplinēt un organizēt </a:t>
            </a:r>
            <a:r>
              <a:rPr lang="lv-LV" dirty="0" smtClean="0">
                <a:solidFill>
                  <a:srgbClr val="003366"/>
                </a:solidFill>
              </a:rPr>
              <a:t>pašam sevi</a:t>
            </a:r>
            <a:endParaRPr lang="lv-LV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5">
                    <a:lumMod val="75000"/>
                  </a:schemeClr>
                </a:solidFill>
              </a:rPr>
              <a:t>Pavēle – lūgums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?</a:t>
            </a: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>
                <a:solidFill>
                  <a:srgbClr val="002060"/>
                </a:solidFill>
              </a:rPr>
              <a:t>Saturs un forma</a:t>
            </a:r>
          </a:p>
          <a:p>
            <a:pPr>
              <a:buNone/>
            </a:pPr>
            <a:r>
              <a:rPr lang="lv-LV" dirty="0" smtClean="0">
                <a:solidFill>
                  <a:srgbClr val="002060"/>
                </a:solidFill>
              </a:rPr>
              <a:t> </a:t>
            </a:r>
            <a:endParaRPr lang="lv-LV" dirty="0">
              <a:solidFill>
                <a:srgbClr val="002060"/>
              </a:solidFill>
            </a:endParaRPr>
          </a:p>
          <a:p>
            <a:r>
              <a:rPr lang="lv-LV" dirty="0" smtClean="0">
                <a:solidFill>
                  <a:srgbClr val="002060"/>
                </a:solidFill>
              </a:rPr>
              <a:t>Vārdi</a:t>
            </a:r>
          </a:p>
          <a:p>
            <a:endParaRPr lang="lv-LV" dirty="0">
              <a:solidFill>
                <a:srgbClr val="002060"/>
              </a:solidFill>
            </a:endParaRPr>
          </a:p>
          <a:p>
            <a:r>
              <a:rPr lang="lv-LV" dirty="0">
                <a:solidFill>
                  <a:srgbClr val="002060"/>
                </a:solidFill>
              </a:rPr>
              <a:t>Intonācija</a:t>
            </a:r>
          </a:p>
          <a:p>
            <a:pPr>
              <a:buFontTx/>
              <a:buNone/>
            </a:pP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lv-LV" dirty="0" smtClean="0">
                <a:solidFill>
                  <a:schemeClr val="bg1"/>
                </a:solidFill>
              </a:rPr>
              <a:t>Vecāku rīcība uzvedības pārkāpšanā:</a:t>
            </a: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7297"/>
            <a:ext cx="8229600" cy="5500703"/>
          </a:xfrm>
        </p:spPr>
        <p:txBody>
          <a:bodyPr>
            <a:normAutofit fontScale="47500" lnSpcReduction="20000"/>
          </a:bodyPr>
          <a:lstStyle/>
          <a:p>
            <a:pPr eaLnBrk="1" hangingPunct="1"/>
            <a:r>
              <a:rPr lang="lv-LV" sz="5100" dirty="0" smtClean="0">
                <a:solidFill>
                  <a:srgbClr val="002060"/>
                </a:solidFill>
              </a:rPr>
              <a:t>Jāskatās acīs, runāt mierīgā, stingrā balsī;</a:t>
            </a:r>
          </a:p>
          <a:p>
            <a:pPr eaLnBrk="1" hangingPunct="1">
              <a:buNone/>
            </a:pPr>
            <a:endParaRPr lang="lv-LV" sz="5100" dirty="0" smtClean="0">
              <a:solidFill>
                <a:srgbClr val="002060"/>
              </a:solidFill>
            </a:endParaRPr>
          </a:p>
          <a:p>
            <a:pPr lvl="0"/>
            <a:r>
              <a:rPr lang="lv-LV" sz="5100" dirty="0" smtClean="0">
                <a:solidFill>
                  <a:srgbClr val="002060"/>
                </a:solidFill>
              </a:rPr>
              <a:t>izteikt </a:t>
            </a:r>
            <a:r>
              <a:rPr lang="lv-LV" sz="5100" dirty="0">
                <a:solidFill>
                  <a:srgbClr val="002060"/>
                </a:solidFill>
              </a:rPr>
              <a:t>norādījumus skaidri un </a:t>
            </a:r>
            <a:r>
              <a:rPr lang="lv-LV" sz="5100" dirty="0" smtClean="0">
                <a:solidFill>
                  <a:srgbClr val="002060"/>
                </a:solidFill>
              </a:rPr>
              <a:t>vienkārši;</a:t>
            </a:r>
          </a:p>
          <a:p>
            <a:pPr lvl="0"/>
            <a:endParaRPr lang="lv-LV" sz="5100" dirty="0" smtClean="0">
              <a:solidFill>
                <a:srgbClr val="002060"/>
              </a:solidFill>
            </a:endParaRPr>
          </a:p>
          <a:p>
            <a:r>
              <a:rPr lang="lv-LV" sz="5100" dirty="0" smtClean="0">
                <a:solidFill>
                  <a:srgbClr val="002060"/>
                </a:solidFill>
              </a:rPr>
              <a:t>tikai </a:t>
            </a:r>
            <a:r>
              <a:rPr lang="lv-LV" sz="5100" dirty="0">
                <a:solidFill>
                  <a:srgbClr val="002060"/>
                </a:solidFill>
              </a:rPr>
              <a:t>vienu reizi</a:t>
            </a:r>
            <a:r>
              <a:rPr lang="lv-LV" sz="5100" dirty="0" smtClean="0">
                <a:solidFill>
                  <a:srgbClr val="002060"/>
                </a:solidFill>
              </a:rPr>
              <a:t>;</a:t>
            </a:r>
          </a:p>
          <a:p>
            <a:pPr>
              <a:buNone/>
            </a:pPr>
            <a:r>
              <a:rPr lang="lv-LV" sz="5100" dirty="0">
                <a:solidFill>
                  <a:srgbClr val="002060"/>
                </a:solidFill>
              </a:rPr>
              <a:t> </a:t>
            </a:r>
          </a:p>
          <a:p>
            <a:pPr lvl="0"/>
            <a:r>
              <a:rPr lang="lv-LV" sz="5100" dirty="0">
                <a:solidFill>
                  <a:srgbClr val="002060"/>
                </a:solidFill>
              </a:rPr>
              <a:t>saglabāt mieru un savaldību;</a:t>
            </a:r>
          </a:p>
          <a:p>
            <a:pPr>
              <a:buNone/>
            </a:pPr>
            <a:r>
              <a:rPr lang="lv-LV" sz="5100" dirty="0">
                <a:solidFill>
                  <a:srgbClr val="002060"/>
                </a:solidFill>
              </a:rPr>
              <a:t> </a:t>
            </a:r>
          </a:p>
          <a:p>
            <a:pPr lvl="0"/>
            <a:r>
              <a:rPr lang="lv-LV" sz="5100" dirty="0">
                <a:solidFill>
                  <a:srgbClr val="002060"/>
                </a:solidFill>
              </a:rPr>
              <a:t>veidot pēctecību un konsekvenci;</a:t>
            </a:r>
          </a:p>
          <a:p>
            <a:pPr>
              <a:buNone/>
            </a:pPr>
            <a:r>
              <a:rPr lang="lv-LV" sz="5100" dirty="0">
                <a:solidFill>
                  <a:srgbClr val="002060"/>
                </a:solidFill>
              </a:rPr>
              <a:t> </a:t>
            </a:r>
          </a:p>
          <a:p>
            <a:pPr lvl="0"/>
            <a:r>
              <a:rPr lang="lv-LV" sz="5100" dirty="0">
                <a:solidFill>
                  <a:srgbClr val="002060"/>
                </a:solidFill>
              </a:rPr>
              <a:t>pārrunāt  pārkāpumu un izteikt cerību par pārmaiņām. </a:t>
            </a:r>
          </a:p>
          <a:p>
            <a:pPr eaLnBrk="1" hangingPunct="1"/>
            <a:endParaRPr lang="lv-LV" sz="5100" dirty="0" smtClean="0">
              <a:solidFill>
                <a:srgbClr val="002060"/>
              </a:solidFill>
            </a:endParaRPr>
          </a:p>
          <a:p>
            <a:pPr algn="ctr" eaLnBrk="1" hangingPunct="1"/>
            <a:r>
              <a:rPr lang="lv-LV" sz="5100" dirty="0" smtClean="0">
                <a:solidFill>
                  <a:srgbClr val="002060"/>
                </a:solidFill>
              </a:rPr>
              <a:t>PAKLAUSĪBA ATTĪSTĀS PAKĀPENISKI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Kā efektīvi disciplinēt?</a:t>
            </a:r>
            <a:endParaRPr lang="lv-LV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Brīdināt</a:t>
            </a:r>
          </a:p>
          <a:p>
            <a:r>
              <a:rPr lang="lv-LV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Disciplinēt</a:t>
            </a:r>
          </a:p>
          <a:p>
            <a:r>
              <a:rPr lang="lv-LV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Pārrunāt</a:t>
            </a:r>
          </a:p>
          <a:p>
            <a:endParaRPr lang="lv-LV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lv-LV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Pārrunāšana</a:t>
            </a:r>
            <a:r>
              <a:rPr lang="lv-L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lv-LV" dirty="0" smtClean="0">
                <a:solidFill>
                  <a:srgbClr val="7030A0"/>
                </a:solidFill>
              </a:rPr>
              <a:t>Dot iespēju apzināt savu uzvedību</a:t>
            </a:r>
          </a:p>
          <a:p>
            <a:r>
              <a:rPr lang="lv-LV" dirty="0" smtClean="0">
                <a:solidFill>
                  <a:srgbClr val="7030A0"/>
                </a:solidFill>
              </a:rPr>
              <a:t>Dalīties ar savām jūtam ( jums sāp)</a:t>
            </a:r>
          </a:p>
          <a:p>
            <a:r>
              <a:rPr lang="lv-LV" dirty="0" smtClean="0">
                <a:solidFill>
                  <a:srgbClr val="7030A0"/>
                </a:solidFill>
              </a:rPr>
              <a:t>Uzvedība ≠ personība </a:t>
            </a:r>
          </a:p>
          <a:p>
            <a:r>
              <a:rPr lang="lv-LV" dirty="0" smtClean="0">
                <a:solidFill>
                  <a:srgbClr val="002060"/>
                </a:solidFill>
              </a:rPr>
              <a:t>Bērniem </a:t>
            </a:r>
            <a:r>
              <a:rPr lang="lv-LV" dirty="0">
                <a:solidFill>
                  <a:srgbClr val="002060"/>
                </a:solidFill>
              </a:rPr>
              <a:t>ir jāpaskaidro, ka slikti ir nevis viņi, bet gan viņu uzvedība.</a:t>
            </a:r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Gr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ū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t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ā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k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ā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dilemma </a:t>
            </a:r>
            <a:endParaRPr lang="en-GB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Varam d</a:t>
            </a:r>
            <a:r>
              <a:rPr lang="en-US" dirty="0" err="1" smtClean="0">
                <a:solidFill>
                  <a:srgbClr val="002060"/>
                </a:solidFill>
              </a:rPr>
              <a:t>ar</a:t>
            </a:r>
            <a:r>
              <a:rPr lang="lv-LV" dirty="0" smtClean="0">
                <a:solidFill>
                  <a:srgbClr val="002060"/>
                </a:solidFill>
              </a:rPr>
              <a:t>ī</a:t>
            </a:r>
            <a:r>
              <a:rPr lang="en-US" dirty="0" smtClean="0">
                <a:solidFill>
                  <a:srgbClr val="002060"/>
                </a:solidFill>
              </a:rPr>
              <a:t>t </a:t>
            </a:r>
            <a:r>
              <a:rPr lang="en-US" dirty="0" err="1" smtClean="0">
                <a:solidFill>
                  <a:srgbClr val="002060"/>
                </a:solidFill>
              </a:rPr>
              <a:t>vis</a:t>
            </a:r>
            <a:r>
              <a:rPr lang="lv-LV" dirty="0" smtClean="0">
                <a:solidFill>
                  <a:srgbClr val="002060"/>
                </a:solidFill>
              </a:rPr>
              <a:t>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pareizi</a:t>
            </a:r>
            <a:r>
              <a:rPr lang="en-US" dirty="0" smtClean="0">
                <a:solidFill>
                  <a:srgbClr val="002060"/>
                </a:solidFill>
              </a:rPr>
              <a:t> –</a:t>
            </a:r>
            <a:r>
              <a:rPr lang="lv-LV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neizaug</a:t>
            </a:r>
            <a:r>
              <a:rPr lang="en-US" dirty="0" smtClean="0">
                <a:solidFill>
                  <a:srgbClr val="002060"/>
                </a:solidFill>
              </a:rPr>
              <a:t> t</a:t>
            </a:r>
            <a:r>
              <a:rPr lang="lv-LV" dirty="0" smtClean="0">
                <a:solidFill>
                  <a:srgbClr val="002060"/>
                </a:solidFill>
              </a:rPr>
              <a:t>ā</a:t>
            </a:r>
            <a:r>
              <a:rPr lang="en-US" dirty="0" err="1" smtClean="0">
                <a:solidFill>
                  <a:srgbClr val="002060"/>
                </a:solidFill>
              </a:rPr>
              <a:t>di</a:t>
            </a:r>
            <a:r>
              <a:rPr lang="lv-LV" dirty="0" smtClean="0">
                <a:solidFill>
                  <a:srgbClr val="002060"/>
                </a:solidFill>
              </a:rPr>
              <a:t>,</a:t>
            </a:r>
            <a:r>
              <a:rPr lang="en-US" dirty="0" smtClean="0">
                <a:solidFill>
                  <a:srgbClr val="002060"/>
                </a:solidFill>
              </a:rPr>
              <a:t> k</a:t>
            </a:r>
            <a:r>
              <a:rPr lang="lv-LV" dirty="0" err="1" smtClean="0">
                <a:solidFill>
                  <a:srgbClr val="002060"/>
                </a:solidFill>
              </a:rPr>
              <a:t>ādus</a:t>
            </a:r>
            <a:r>
              <a:rPr lang="lv-LV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m</a:t>
            </a:r>
            <a:r>
              <a:rPr lang="lv-LV" dirty="0" smtClean="0">
                <a:solidFill>
                  <a:srgbClr val="002060"/>
                </a:solidFill>
              </a:rPr>
              <a:t>ē</a:t>
            </a:r>
            <a:r>
              <a:rPr lang="en-US" dirty="0" smtClean="0">
                <a:solidFill>
                  <a:srgbClr val="002060"/>
                </a:solidFill>
              </a:rPr>
              <a:t>s </a:t>
            </a:r>
            <a:r>
              <a:rPr lang="en-US" dirty="0" err="1" smtClean="0">
                <a:solidFill>
                  <a:srgbClr val="002060"/>
                </a:solidFill>
              </a:rPr>
              <a:t>gr</a:t>
            </a:r>
            <a:r>
              <a:rPr lang="lv-LV" dirty="0" err="1" smtClean="0">
                <a:solidFill>
                  <a:srgbClr val="002060"/>
                </a:solidFill>
              </a:rPr>
              <a:t>ib</a:t>
            </a:r>
            <a:r>
              <a:rPr lang="en-US" dirty="0" smtClean="0">
                <a:solidFill>
                  <a:srgbClr val="002060"/>
                </a:solidFill>
              </a:rPr>
              <a:t>am</a:t>
            </a:r>
            <a:r>
              <a:rPr lang="lv-LV" dirty="0" smtClean="0">
                <a:solidFill>
                  <a:srgbClr val="002060"/>
                </a:solidFill>
              </a:rPr>
              <a:t>. </a:t>
            </a:r>
          </a:p>
          <a:p>
            <a:pPr eaLnBrk="1" hangingPunct="1">
              <a:buNone/>
            </a:pPr>
            <a:r>
              <a:rPr lang="lv-LV" i="1" dirty="0" smtClean="0">
                <a:solidFill>
                  <a:srgbClr val="002060"/>
                </a:solidFill>
              </a:rPr>
              <a:t>    </a:t>
            </a:r>
            <a:r>
              <a:rPr lang="lv-LV" i="1" dirty="0" smtClean="0">
                <a:solidFill>
                  <a:schemeClr val="accent1"/>
                </a:solidFill>
              </a:rPr>
              <a:t>Biežāk piepildās</a:t>
            </a:r>
            <a:endParaRPr lang="en-US" i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Varam n</a:t>
            </a:r>
            <a:r>
              <a:rPr lang="en-US" dirty="0" err="1" smtClean="0">
                <a:solidFill>
                  <a:srgbClr val="002060"/>
                </a:solidFill>
              </a:rPr>
              <a:t>edar</a:t>
            </a:r>
            <a:r>
              <a:rPr lang="lv-LV" dirty="0" err="1" smtClean="0">
                <a:solidFill>
                  <a:srgbClr val="002060"/>
                </a:solidFill>
              </a:rPr>
              <a:t>īt</a:t>
            </a:r>
            <a:r>
              <a:rPr lang="lv-LV" dirty="0" smtClean="0">
                <a:solidFill>
                  <a:srgbClr val="002060"/>
                </a:solidFill>
              </a:rPr>
              <a:t> neko </a:t>
            </a:r>
            <a:r>
              <a:rPr lang="en-US" dirty="0" smtClean="0">
                <a:solidFill>
                  <a:srgbClr val="002060"/>
                </a:solidFill>
              </a:rPr>
              <a:t>  -</a:t>
            </a:r>
            <a:r>
              <a:rPr lang="lv-LV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izaugs</a:t>
            </a:r>
            <a:r>
              <a:rPr lang="lv-LV" dirty="0" smtClean="0">
                <a:solidFill>
                  <a:srgbClr val="002060"/>
                </a:solidFill>
              </a:rPr>
              <a:t> labi.</a:t>
            </a:r>
          </a:p>
          <a:p>
            <a:pPr eaLnBrk="1" hangingPunct="1">
              <a:buNone/>
            </a:pPr>
            <a:r>
              <a:rPr lang="lv-LV" dirty="0" smtClean="0">
                <a:solidFill>
                  <a:srgbClr val="002060"/>
                </a:solidFill>
              </a:rPr>
              <a:t>    </a:t>
            </a:r>
            <a:r>
              <a:rPr lang="lv-LV" i="1" dirty="0" smtClean="0">
                <a:solidFill>
                  <a:schemeClr val="accent1"/>
                </a:solidFill>
              </a:rPr>
              <a:t>Retāk piepildās.</a:t>
            </a:r>
          </a:p>
          <a:p>
            <a:pPr eaLnBrk="1" hangingPunct="1">
              <a:buFontTx/>
              <a:buNone/>
            </a:pPr>
            <a:endParaRPr lang="lv-LV" dirty="0" smtClean="0">
              <a:solidFill>
                <a:srgbClr val="002060"/>
              </a:solidFill>
            </a:endParaRPr>
          </a:p>
          <a:p>
            <a:pPr eaLnBrk="1" hangingPunct="1">
              <a:buFontTx/>
              <a:buNone/>
            </a:pPr>
            <a:r>
              <a:rPr lang="lv-LV" dirty="0" smtClean="0">
                <a:solidFill>
                  <a:srgbClr val="002060"/>
                </a:solidFill>
              </a:rPr>
              <a:t>Risinājums:</a:t>
            </a:r>
          </a:p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Mēs esam atbildīgi par saviem darbiem.</a:t>
            </a:r>
          </a:p>
          <a:p>
            <a:pPr eaLnBrk="1" hangingPunct="1"/>
            <a:r>
              <a:rPr lang="lv-LV" dirty="0" smtClean="0">
                <a:solidFill>
                  <a:srgbClr val="002060"/>
                </a:solidFill>
              </a:rPr>
              <a:t>Bērns ir atbildīgs par savām rīcībām.</a:t>
            </a:r>
            <a:endParaRPr lang="en-US" dirty="0" smtClean="0">
              <a:solidFill>
                <a:srgbClr val="002060"/>
              </a:solidFill>
            </a:endParaRP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11267" name="Picture 3" descr="famuly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20000"/>
          </a:blip>
          <a:srcRect/>
          <a:stretch>
            <a:fillRect/>
          </a:stretch>
        </p:blipFill>
        <p:spPr>
          <a:xfrm>
            <a:off x="1676400" y="1219200"/>
            <a:ext cx="5943600" cy="42672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571480"/>
            <a:ext cx="7772400" cy="1143000"/>
          </a:xfrm>
        </p:spPr>
        <p:txBody>
          <a:bodyPr/>
          <a:lstStyle/>
          <a:p>
            <a:r>
              <a:rPr lang="lv-LV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Kā 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atveseļot </a:t>
            </a:r>
            <a:r>
              <a:rPr lang="lv-LV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attiecības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lv-LV" dirty="0">
                <a:solidFill>
                  <a:srgbClr val="002060"/>
                </a:solidFill>
              </a:rPr>
              <a:t>Palūgt piedošanu par kļūdām</a:t>
            </a:r>
          </a:p>
          <a:p>
            <a:pPr>
              <a:lnSpc>
                <a:spcPct val="90000"/>
              </a:lnSpc>
            </a:pPr>
            <a:r>
              <a:rPr lang="lv-LV" dirty="0">
                <a:solidFill>
                  <a:srgbClr val="002060"/>
                </a:solidFill>
              </a:rPr>
              <a:t>Atrast laiku mīlestībai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lv-LV" dirty="0">
                <a:solidFill>
                  <a:srgbClr val="002060"/>
                </a:solidFill>
              </a:rPr>
              <a:t>     	</a:t>
            </a:r>
            <a:r>
              <a:rPr lang="lv-LV" i="1" dirty="0" smtClean="0">
                <a:solidFill>
                  <a:srgbClr val="002060"/>
                </a:solidFill>
              </a:rPr>
              <a:t>es mīlu tevi un man ir svarīgi viss, kas ar  tevi notiek!</a:t>
            </a:r>
            <a:endParaRPr lang="ru-RU" i="1" dirty="0">
              <a:solidFill>
                <a:srgbClr val="002060"/>
              </a:solidFill>
              <a:latin typeface="Dotum" pitchFamily="34" charset="-127"/>
              <a:ea typeface="Dotum" pitchFamily="34" charset="-127"/>
            </a:endParaRPr>
          </a:p>
          <a:p>
            <a:pPr>
              <a:lnSpc>
                <a:spcPct val="90000"/>
              </a:lnSpc>
            </a:pPr>
            <a:r>
              <a:rPr lang="lv-LV" dirty="0">
                <a:solidFill>
                  <a:srgbClr val="002060"/>
                </a:solidFill>
              </a:rPr>
              <a:t>Iedrošināt viņu</a:t>
            </a:r>
          </a:p>
          <a:p>
            <a:pPr>
              <a:lnSpc>
                <a:spcPct val="90000"/>
              </a:lnSpc>
            </a:pPr>
            <a:r>
              <a:rPr lang="lv-LV" dirty="0">
                <a:solidFill>
                  <a:srgbClr val="002060"/>
                </a:solidFill>
              </a:rPr>
              <a:t>Atbalstīt viņus</a:t>
            </a:r>
          </a:p>
          <a:p>
            <a:pPr>
              <a:lnSpc>
                <a:spcPct val="90000"/>
              </a:lnSpc>
            </a:pPr>
            <a:r>
              <a:rPr lang="lv-LV" dirty="0">
                <a:solidFill>
                  <a:srgbClr val="002060"/>
                </a:solidFill>
              </a:rPr>
              <a:t>Dalīties  </a:t>
            </a:r>
            <a:r>
              <a:rPr lang="lv-LV" dirty="0" smtClean="0">
                <a:solidFill>
                  <a:srgbClr val="002060"/>
                </a:solidFill>
              </a:rPr>
              <a:t>dzīves </a:t>
            </a:r>
            <a:r>
              <a:rPr lang="lv-LV" dirty="0">
                <a:solidFill>
                  <a:srgbClr val="002060"/>
                </a:solidFill>
              </a:rPr>
              <a:t>pieredzē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lv-LV" dirty="0">
                <a:solidFill>
                  <a:srgbClr val="002060"/>
                </a:solidFill>
              </a:rPr>
              <a:t>         </a:t>
            </a:r>
            <a:r>
              <a:rPr lang="lv-LV" dirty="0" smtClean="0">
                <a:solidFill>
                  <a:srgbClr val="002060"/>
                </a:solidFill>
              </a:rPr>
              <a:t>(ar </a:t>
            </a:r>
            <a:r>
              <a:rPr lang="lv-LV" dirty="0">
                <a:solidFill>
                  <a:srgbClr val="002060"/>
                </a:solidFill>
              </a:rPr>
              <a:t>kļūdām, veiksmēm)</a:t>
            </a:r>
          </a:p>
          <a:p>
            <a:pPr>
              <a:lnSpc>
                <a:spcPct val="90000"/>
              </a:lnSpc>
            </a:pPr>
            <a:endParaRPr lang="ru-RU" i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260350"/>
            <a:ext cx="8353425" cy="4530725"/>
          </a:xfrm>
        </p:spPr>
        <p:txBody>
          <a:bodyPr/>
          <a:lstStyle/>
          <a:p>
            <a:pPr algn="just" eaLnBrk="1" hangingPunct="1">
              <a:defRPr/>
            </a:pPr>
            <a:r>
              <a:rPr lang="lv-LV" sz="36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Vecākiem ir jāpavada laiku ar bērniem –būs rezultāts!</a:t>
            </a:r>
          </a:p>
          <a:p>
            <a:pPr algn="just" eaLnBrk="1" hangingPunct="1">
              <a:defRPr/>
            </a:pPr>
            <a:r>
              <a:rPr lang="lv-LV" sz="36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Vecākiem ir jāatrod mīlestības </a:t>
            </a:r>
          </a:p>
          <a:p>
            <a:pPr marL="0" indent="0" algn="just" eaLnBrk="1" hangingPunct="1">
              <a:buNone/>
              <a:defRPr/>
            </a:pPr>
            <a:r>
              <a:rPr lang="lv-LV" sz="36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lv-LV" sz="36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beznosacījuma avotu - būs rezultāts!</a:t>
            </a:r>
          </a:p>
          <a:p>
            <a:pPr algn="just" eaLnBrk="1" hangingPunct="1">
              <a:defRPr/>
            </a:pPr>
            <a:r>
              <a:rPr lang="lv-LV" sz="36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Vecākiem ir jālasa Gudrības grāmatu -būs rezultāts!</a:t>
            </a:r>
          </a:p>
        </p:txBody>
      </p:sp>
      <p:pic>
        <p:nvPicPr>
          <p:cNvPr id="56323" name="Picture 5" descr="426748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4005263"/>
            <a:ext cx="8424862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Pictures\BACKGROUND\Nature\Ziedi\6133.jpg"/>
          <p:cNvPicPr>
            <a:picLocks noChangeAspect="1" noChangeArrowheads="1"/>
          </p:cNvPicPr>
          <p:nvPr/>
        </p:nvPicPr>
        <p:blipFill>
          <a:blip r:embed="rId2">
            <a:lum bright="29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786050" y="5750004"/>
            <a:ext cx="478634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>
                <a:solidFill>
                  <a:schemeClr val="tx2">
                    <a:lumMod val="50000"/>
                  </a:schemeClr>
                </a:solidFill>
              </a:rPr>
              <a:t>      </a:t>
            </a:r>
            <a:endParaRPr lang="lv-LV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79500" y="2643182"/>
            <a:ext cx="80645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lv-LV" sz="4400" b="1" i="1" dirty="0" smtClean="0">
                <a:solidFill>
                  <a:schemeClr val="bg1"/>
                </a:solidFill>
                <a:latin typeface="Dotum" pitchFamily="34" charset="-127"/>
                <a:ea typeface="Dotum" pitchFamily="34" charset="-127"/>
                <a:cs typeface="Dotum" pitchFamily="34" charset="-127"/>
              </a:rPr>
              <a:t>      </a:t>
            </a:r>
            <a:r>
              <a:rPr lang="lv-LV" sz="4400" i="1" dirty="0" smtClean="0">
                <a:solidFill>
                  <a:schemeClr val="bg1"/>
                </a:solidFill>
                <a:latin typeface="Arial" pitchFamily="34" charset="0"/>
                <a:ea typeface="Dotum" pitchFamily="34" charset="-127"/>
                <a:cs typeface="Arial" pitchFamily="34" charset="0"/>
              </a:rPr>
              <a:t>Paldies </a:t>
            </a:r>
            <a:r>
              <a:rPr lang="lv-LV" sz="4400" i="1" dirty="0">
                <a:solidFill>
                  <a:schemeClr val="bg1"/>
                </a:solidFill>
                <a:latin typeface="Arial" pitchFamily="34" charset="0"/>
                <a:ea typeface="Dotum" pitchFamily="34" charset="-127"/>
                <a:cs typeface="Arial" pitchFamily="34" charset="0"/>
              </a:rPr>
              <a:t>par uzmanību!</a:t>
            </a:r>
            <a:endParaRPr lang="lv-LV" sz="4400" i="1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endParaRPr lang="lv-LV" sz="4400" b="1" i="1" dirty="0">
              <a:solidFill>
                <a:schemeClr val="bg1"/>
              </a:solidFill>
              <a:latin typeface="Arial" charset="0"/>
              <a:ea typeface="Tahoma" pitchFamily="34" charset="0"/>
              <a:cs typeface="Tahoma" pitchFamily="34" charset="0"/>
            </a:endParaRPr>
          </a:p>
          <a:p>
            <a:r>
              <a:rPr lang="lv-LV" sz="3600" i="1" dirty="0">
                <a:solidFill>
                  <a:schemeClr val="bg1"/>
                </a:solidFill>
                <a:latin typeface="Arial" charset="0"/>
                <a:ea typeface="Tahoma" pitchFamily="34" charset="0"/>
                <a:cs typeface="Tahoma" pitchFamily="34" charset="0"/>
              </a:rPr>
              <a:t>   </a:t>
            </a:r>
            <a:r>
              <a:rPr lang="lv-LV" sz="3600" i="1" dirty="0">
                <a:solidFill>
                  <a:schemeClr val="bg1"/>
                </a:solidFill>
                <a:latin typeface="Arial" charset="0"/>
              </a:rPr>
              <a:t>                 </a:t>
            </a:r>
            <a:r>
              <a:rPr lang="lv-LV" sz="3600" b="1" i="1" dirty="0" smtClean="0">
                <a:solidFill>
                  <a:srgbClr val="0070C0"/>
                </a:solidFill>
                <a:latin typeface="Batang" pitchFamily="18" charset="-127"/>
                <a:ea typeface="Batang" pitchFamily="18" charset="-127"/>
                <a:cs typeface="Batang" pitchFamily="18" charset="-127"/>
              </a:rPr>
              <a:t>Ar </a:t>
            </a:r>
            <a:r>
              <a:rPr lang="lv-LV" sz="3600" b="1" i="1" dirty="0">
                <a:solidFill>
                  <a:srgbClr val="0070C0"/>
                </a:solidFill>
                <a:latin typeface="Batang" pitchFamily="18" charset="-127"/>
                <a:ea typeface="Batang" pitchFamily="18" charset="-127"/>
                <a:cs typeface="Batang" pitchFamily="18" charset="-127"/>
              </a:rPr>
              <a:t>cienu, </a:t>
            </a:r>
            <a:r>
              <a:rPr lang="lv-LV" sz="3600" b="1" i="1">
                <a:solidFill>
                  <a:srgbClr val="0070C0"/>
                </a:solidFill>
                <a:latin typeface="Batang" pitchFamily="18" charset="-127"/>
                <a:ea typeface="Batang" pitchFamily="18" charset="-127"/>
                <a:cs typeface="Batang" pitchFamily="18" charset="-127"/>
              </a:rPr>
              <a:t>Tatjana </a:t>
            </a:r>
            <a:r>
              <a:rPr lang="lv-LV" sz="3600" b="1" i="1" smtClean="0">
                <a:solidFill>
                  <a:srgbClr val="0070C0"/>
                </a:solidFill>
                <a:latin typeface="Batang" pitchFamily="18" charset="-127"/>
                <a:ea typeface="Batang" pitchFamily="18" charset="-127"/>
                <a:cs typeface="Batang" pitchFamily="18" charset="-127"/>
              </a:rPr>
              <a:t>Uzole</a:t>
            </a:r>
            <a:endParaRPr lang="ru-RU" sz="3600" b="1" i="1" dirty="0">
              <a:solidFill>
                <a:srgbClr val="0070C0"/>
              </a:solidFill>
              <a:latin typeface="Batang" pitchFamily="18" charset="-127"/>
              <a:ea typeface="Batang" pitchFamily="18" charset="-127"/>
              <a:cs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Problēma</a:t>
            </a: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i="1" dirty="0" smtClean="0">
                <a:solidFill>
                  <a:srgbClr val="002060"/>
                </a:solidFill>
              </a:rPr>
              <a:t>-Vai tu mani dzirdi?</a:t>
            </a:r>
          </a:p>
          <a:p>
            <a:r>
              <a:rPr lang="lv-LV" i="1" dirty="0" smtClean="0">
                <a:solidFill>
                  <a:srgbClr val="002060"/>
                </a:solidFill>
              </a:rPr>
              <a:t>- Kāpēc tu neklausies?</a:t>
            </a:r>
          </a:p>
          <a:p>
            <a:endParaRPr lang="lv-LV" i="1" dirty="0">
              <a:solidFill>
                <a:srgbClr val="002060"/>
              </a:solidFill>
            </a:endParaRPr>
          </a:p>
          <a:p>
            <a:r>
              <a:rPr lang="lv-LV" i="1" dirty="0" smtClean="0">
                <a:solidFill>
                  <a:srgbClr val="006666"/>
                </a:solidFill>
              </a:rPr>
              <a:t>Bērna vissvarīgākais jautājums vecākiem:</a:t>
            </a:r>
          </a:p>
          <a:p>
            <a:pPr>
              <a:buNone/>
            </a:pPr>
            <a:r>
              <a:rPr lang="lv-LV" i="1" dirty="0" smtClean="0">
                <a:solidFill>
                  <a:srgbClr val="006666"/>
                </a:solidFill>
              </a:rPr>
              <a:t>                      ”Vai tu mani mīli?”</a:t>
            </a:r>
            <a:endParaRPr lang="lv-LV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Pictures\BACKGROUND\Nature\Ziedi\6133.jpg"/>
          <p:cNvPicPr>
            <a:picLocks noChangeAspect="1" noChangeArrowheads="1"/>
          </p:cNvPicPr>
          <p:nvPr/>
        </p:nvPicPr>
        <p:blipFill>
          <a:blip r:embed="rId2">
            <a:lum bright="29000"/>
          </a:blip>
          <a:srcRect/>
          <a:stretch>
            <a:fillRect/>
          </a:stretch>
        </p:blipFill>
        <p:spPr bwMode="auto">
          <a:xfrm>
            <a:off x="714348" y="3143248"/>
            <a:ext cx="7929618" cy="3357586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Attiecības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ctrTitle"/>
          </p:nvPr>
        </p:nvSpPr>
        <p:spPr>
          <a:xfrm>
            <a:off x="685800" y="1000108"/>
            <a:ext cx="7772400" cy="4786346"/>
          </a:xfrm>
        </p:spPr>
        <p:txBody>
          <a:bodyPr>
            <a:normAutofit/>
          </a:bodyPr>
          <a:lstStyle/>
          <a:p>
            <a:pPr eaLnBrk="1" hangingPunct="1"/>
            <a:r>
              <a:rPr lang="lv-LV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Veselīga cilvēka psihiskās dzīves nepieciešamība ir veidot </a:t>
            </a:r>
            <a:r>
              <a:rPr lang="lv-LV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tuvas, noturīgas ilglaicīgas emocionālas </a:t>
            </a:r>
            <a:r>
              <a:rPr lang="lv-LV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attiecības ar citiem cilvēkiem.</a:t>
            </a:r>
            <a:br>
              <a:rPr lang="lv-LV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lv-LV" sz="3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lv-LV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i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lv-LV" i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>Cilvēku fundamentālas vajadzības</a:t>
            </a:r>
            <a:b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lv-LV" i="1" dirty="0" smtClean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lv-LV" i="1" dirty="0" err="1" smtClean="0">
                <a:solidFill>
                  <a:schemeClr val="accent5">
                    <a:lumMod val="75000"/>
                  </a:schemeClr>
                </a:solidFill>
              </a:rPr>
              <a:t>Human</a:t>
            </a:r>
            <a:r>
              <a:rPr lang="lv-LV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lv-LV" i="1" dirty="0" err="1" smtClean="0">
                <a:solidFill>
                  <a:schemeClr val="accent5">
                    <a:lumMod val="75000"/>
                  </a:schemeClr>
                </a:solidFill>
              </a:rPr>
              <a:t>needs</a:t>
            </a:r>
            <a:r>
              <a:rPr lang="lv-LV" i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lv-LV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lv-LV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endParaRPr lang="lv-LV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vajadzība </a:t>
            </a:r>
            <a:r>
              <a:rPr lang="lv-LV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pēc </a:t>
            </a:r>
            <a:r>
              <a:rPr lang="lv-LV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drošam attiecībām </a:t>
            </a: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 citiem; </a:t>
            </a:r>
          </a:p>
          <a:p>
            <a:pPr algn="just">
              <a:defRPr/>
            </a:pPr>
            <a:endParaRPr lang="lv-LV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lv-LV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pēc </a:t>
            </a:r>
            <a:r>
              <a:rPr lang="lv-LV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piederības </a:t>
            </a:r>
            <a:r>
              <a:rPr lang="lv-LV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lv-LV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mīlestības</a:t>
            </a:r>
            <a:r>
              <a:rPr lang="lv-LV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  <a:defRPr/>
            </a:pPr>
            <a:endParaRPr lang="lv-LV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lv-LV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vajadzība būt </a:t>
            </a:r>
            <a:r>
              <a:rPr lang="lv-LV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saprastam un atzītam</a:t>
            </a:r>
            <a:r>
              <a:rPr lang="lv-LV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lv-LV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1487</Words>
  <Application>Microsoft Office PowerPoint</Application>
  <PresentationFormat>On-screen Show (4:3)</PresentationFormat>
  <Paragraphs>326</Paragraphs>
  <Slides>57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Office Theme</vt:lpstr>
      <vt:lpstr>PowerPoint Presentation</vt:lpstr>
      <vt:lpstr>Ko visi vecāki vēlas?</vt:lpstr>
      <vt:lpstr>Ko vēlas bērni ?</vt:lpstr>
      <vt:lpstr>PowerPoint Presentation</vt:lpstr>
      <vt:lpstr>Attiecības ar vecākiem Bērni ir vecāku spogulis</vt:lpstr>
      <vt:lpstr>Problēma</vt:lpstr>
      <vt:lpstr>PowerPoint Presentation</vt:lpstr>
      <vt:lpstr>Veselīga cilvēka psihiskās dzīves nepieciešamība ir veidot tuvas, noturīgas ilglaicīgas emocionālas attiecības ar citiem cilvēkiem. </vt:lpstr>
      <vt:lpstr>  Cilvēku fundamentālas vajadzības (Human needs)  </vt:lpstr>
      <vt:lpstr>Attiecības var “būvēt” vai “graut”</vt:lpstr>
      <vt:lpstr>Attiecības - līdzdalība otra cilvēka dzīvē</vt:lpstr>
      <vt:lpstr>      </vt:lpstr>
      <vt:lpstr>Bērns būs vesels, ja audzināšanā tiks saglabāts līdzsvars:  disciplīna - mīlestība. </vt:lpstr>
      <vt:lpstr>Bērnu veiksmīgas audzināšanas pamatā ir mīlestība </vt:lpstr>
      <vt:lpstr>PowerPoint Presentation</vt:lpstr>
      <vt:lpstr>Ģimene – ir vieta, kur mācas mīlestību un tuvību</vt:lpstr>
      <vt:lpstr> </vt:lpstr>
      <vt:lpstr>PowerPoint Presentation</vt:lpstr>
      <vt:lpstr>PowerPoint Presentation</vt:lpstr>
      <vt:lpstr>Eksperiments ASV (1945)  patversmē dzīvojošie bērni</vt:lpstr>
      <vt:lpstr>Mīlestība</vt:lpstr>
      <vt:lpstr>   Bērnam ir vajadzīga jūsu uzmanība, ja viņš nesaņems pozitīvu uzmanību, viņš dabūs negatīvu uzmanību (slikti uzvedīsies, slimo). </vt:lpstr>
      <vt:lpstr>PowerPoint Presentation</vt:lpstr>
      <vt:lpstr>Apskāvienu labums:</vt:lpstr>
      <vt:lpstr>Dabiskais endorfīna līmenis</vt:lpstr>
      <vt:lpstr>PowerPoint Presentation</vt:lpstr>
      <vt:lpstr>PowerPoint Presentation</vt:lpstr>
      <vt:lpstr>PowerPoint Presentation</vt:lpstr>
      <vt:lpstr>Pašas skaistākās acis ir tam, kurš skatās uz tevi ar mīlestību un nav svarīgi, vai tās ir pelēkas vai zaļas!</vt:lpstr>
      <vt:lpstr>Mīlestība</vt:lpstr>
      <vt:lpstr>PowerPoint Presentation</vt:lpstr>
      <vt:lpstr>Ko nozīmē disciplinēt?</vt:lpstr>
      <vt:lpstr> Vecāki  </vt:lpstr>
      <vt:lpstr>Kā tu zināji, ka vecāki tevi mīl?  </vt:lpstr>
      <vt:lpstr>PowerPoint Presentation</vt:lpstr>
      <vt:lpstr>Disciplīna </vt:lpstr>
      <vt:lpstr> Disciplīna dod bērnam </vt:lpstr>
      <vt:lpstr>Disciplīna –pozitīvs jēdziens </vt:lpstr>
      <vt:lpstr>Disciplīna  - pozitīvs jēdziens</vt:lpstr>
      <vt:lpstr>Disciplīna  - pozitīvs jēdziens</vt:lpstr>
      <vt:lpstr>Disciplinēšana . Autoritāte </vt:lpstr>
      <vt:lpstr>Disciplīna. Pienākumi </vt:lpstr>
      <vt:lpstr>Kā efektīvi disciplinēt</vt:lpstr>
      <vt:lpstr>PowerPoint Presentation</vt:lpstr>
      <vt:lpstr>Reaģēt uz pārkāpumiem!  Nekad neatstāt bez ievērības.</vt:lpstr>
      <vt:lpstr> </vt:lpstr>
      <vt:lpstr>Disciplināra rīcība ietekmē Dusmas- nē!</vt:lpstr>
      <vt:lpstr>Disciplīnas mērķis ir paklausība </vt:lpstr>
      <vt:lpstr>Paklausība un bērna attīstības līmenis</vt:lpstr>
      <vt:lpstr>Pavēle – lūgums?</vt:lpstr>
      <vt:lpstr>Vecāku rīcība uzvedības pārkāpšanā:</vt:lpstr>
      <vt:lpstr>Kā efektīvi disciplinēt?</vt:lpstr>
      <vt:lpstr>Grūtākā dilemma </vt:lpstr>
      <vt:lpstr>PowerPoint Presentation</vt:lpstr>
      <vt:lpstr>Kā atveseļot attiecības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„Audžuvecāku un audžubērnu savstarpējās attiecības, disciplinēšana, juridiskais aspekts”</dc:title>
  <dc:creator>user</dc:creator>
  <cp:lastModifiedBy>Dace Blaževiča</cp:lastModifiedBy>
  <cp:revision>45</cp:revision>
  <dcterms:created xsi:type="dcterms:W3CDTF">2014-10-07T18:23:59Z</dcterms:created>
  <dcterms:modified xsi:type="dcterms:W3CDTF">2014-12-01T11:26:28Z</dcterms:modified>
</cp:coreProperties>
</file>