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57" r:id="rId3"/>
    <p:sldId id="258" r:id="rId4"/>
    <p:sldId id="259" r:id="rId5"/>
    <p:sldId id="263" r:id="rId6"/>
    <p:sldId id="264" r:id="rId7"/>
    <p:sldId id="265" r:id="rId8"/>
    <p:sldId id="266" r:id="rId9"/>
    <p:sldId id="267" r:id="rId10"/>
    <p:sldId id="285" r:id="rId11"/>
    <p:sldId id="288" r:id="rId12"/>
    <p:sldId id="289" r:id="rId13"/>
    <p:sldId id="297" r:id="rId14"/>
    <p:sldId id="290" r:id="rId15"/>
    <p:sldId id="292" r:id="rId16"/>
    <p:sldId id="293" r:id="rId17"/>
    <p:sldId id="294" r:id="rId18"/>
    <p:sldId id="270" r:id="rId19"/>
    <p:sldId id="271" r:id="rId20"/>
    <p:sldId id="272" r:id="rId21"/>
    <p:sldId id="295" r:id="rId22"/>
    <p:sldId id="273" r:id="rId23"/>
    <p:sldId id="274" r:id="rId24"/>
    <p:sldId id="291" r:id="rId25"/>
    <p:sldId id="298" r:id="rId26"/>
    <p:sldId id="301" r:id="rId27"/>
    <p:sldId id="299" r:id="rId28"/>
    <p:sldId id="300" r:id="rId29"/>
    <p:sldId id="275" r:id="rId30"/>
    <p:sldId id="296" r:id="rId31"/>
    <p:sldId id="277" r:id="rId32"/>
  </p:sldIdLst>
  <p:sldSz cx="10080625" cy="7559675"/>
  <p:notesSz cx="7010400" cy="92964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p:cViewPr>
        <p:scale>
          <a:sx n="70" d="100"/>
          <a:sy n="70" d="100"/>
        </p:scale>
        <p:origin x="-1134" y="-72"/>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Galvenes vietturis 1"/>
          <p:cNvSpPr txBox="1">
            <a:spLocks noGrp="1"/>
          </p:cNvSpPr>
          <p:nvPr>
            <p:ph type="hdr" sz="quarter"/>
          </p:nvPr>
        </p:nvSpPr>
        <p:spPr>
          <a:xfrm>
            <a:off x="1" y="0"/>
            <a:ext cx="3042317" cy="464516"/>
          </a:xfrm>
          <a:prstGeom prst="rect">
            <a:avLst/>
          </a:prstGeom>
          <a:noFill/>
          <a:ln>
            <a:noFill/>
          </a:ln>
        </p:spPr>
        <p:txBody>
          <a:bodyPr vert="horz" wrap="square" lIns="82469" tIns="41230" rIns="82469" bIns="41230" anchor="t" anchorCtr="0" compatLnSpc="0"/>
          <a:lstStyle/>
          <a:p>
            <a:pPr marL="0" marR="0" lvl="0" indent="0" algn="l" defTabSz="83778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lv-LV" sz="1300" b="0" i="0" u="none" strike="noStrike" kern="0" cap="none" spc="0" baseline="0">
              <a:solidFill>
                <a:srgbClr val="000000"/>
              </a:solidFill>
              <a:uFillTx/>
              <a:latin typeface="Arial" pitchFamily="18"/>
              <a:ea typeface="Microsoft YaHei" pitchFamily="2"/>
              <a:cs typeface="Mangal" pitchFamily="2"/>
            </a:endParaRPr>
          </a:p>
        </p:txBody>
      </p:sp>
      <p:sp>
        <p:nvSpPr>
          <p:cNvPr id="3" name="Datuma vietturis 2"/>
          <p:cNvSpPr txBox="1">
            <a:spLocks noGrp="1"/>
          </p:cNvSpPr>
          <p:nvPr>
            <p:ph type="dt" sz="quarter" idx="1"/>
          </p:nvPr>
        </p:nvSpPr>
        <p:spPr>
          <a:xfrm>
            <a:off x="3968055" y="0"/>
            <a:ext cx="3042317" cy="464516"/>
          </a:xfrm>
          <a:prstGeom prst="rect">
            <a:avLst/>
          </a:prstGeom>
          <a:noFill/>
          <a:ln>
            <a:noFill/>
          </a:ln>
        </p:spPr>
        <p:txBody>
          <a:bodyPr vert="horz" wrap="square" lIns="82469" tIns="41230" rIns="82469" bIns="41230" anchor="t" anchorCtr="0" compatLnSpc="0"/>
          <a:lstStyle/>
          <a:p>
            <a:pPr marL="0" marR="0" lvl="0" indent="0" algn="r" defTabSz="83778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lv-LV" sz="1300" b="0" i="0" u="none" strike="noStrike" kern="0" cap="none" spc="0" baseline="0">
              <a:solidFill>
                <a:srgbClr val="000000"/>
              </a:solidFill>
              <a:uFillTx/>
              <a:latin typeface="Arial" pitchFamily="18"/>
              <a:ea typeface="Microsoft YaHei" pitchFamily="2"/>
              <a:cs typeface="Mangal" pitchFamily="2"/>
            </a:endParaRPr>
          </a:p>
        </p:txBody>
      </p:sp>
      <p:sp>
        <p:nvSpPr>
          <p:cNvPr id="4" name="Kājenes vietturis 3"/>
          <p:cNvSpPr txBox="1">
            <a:spLocks noGrp="1"/>
          </p:cNvSpPr>
          <p:nvPr>
            <p:ph type="ftr" sz="quarter" idx="2"/>
          </p:nvPr>
        </p:nvSpPr>
        <p:spPr>
          <a:xfrm>
            <a:off x="1" y="8831737"/>
            <a:ext cx="3042317" cy="464516"/>
          </a:xfrm>
          <a:prstGeom prst="rect">
            <a:avLst/>
          </a:prstGeom>
          <a:noFill/>
          <a:ln>
            <a:noFill/>
          </a:ln>
        </p:spPr>
        <p:txBody>
          <a:bodyPr vert="horz" wrap="square" lIns="82469" tIns="41230" rIns="82469" bIns="41230" anchor="b" anchorCtr="0" compatLnSpc="0"/>
          <a:lstStyle/>
          <a:p>
            <a:pPr marL="0" marR="0" lvl="0" indent="0" algn="l" defTabSz="83778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lv-LV" sz="1300" b="0" i="0" u="none" strike="noStrike" kern="0" cap="none" spc="0" baseline="0">
              <a:solidFill>
                <a:srgbClr val="000000"/>
              </a:solidFill>
              <a:uFillTx/>
              <a:latin typeface="Arial" pitchFamily="18"/>
              <a:ea typeface="Microsoft YaHei" pitchFamily="2"/>
              <a:cs typeface="Mangal" pitchFamily="2"/>
            </a:endParaRPr>
          </a:p>
        </p:txBody>
      </p:sp>
      <p:sp>
        <p:nvSpPr>
          <p:cNvPr id="5" name="Slaida numura vietturis 4"/>
          <p:cNvSpPr txBox="1">
            <a:spLocks noGrp="1"/>
          </p:cNvSpPr>
          <p:nvPr>
            <p:ph type="sldNum" sz="quarter" idx="3"/>
          </p:nvPr>
        </p:nvSpPr>
        <p:spPr>
          <a:xfrm>
            <a:off x="3968055" y="8831737"/>
            <a:ext cx="3042317" cy="464516"/>
          </a:xfrm>
          <a:prstGeom prst="rect">
            <a:avLst/>
          </a:prstGeom>
          <a:noFill/>
          <a:ln>
            <a:noFill/>
          </a:ln>
        </p:spPr>
        <p:txBody>
          <a:bodyPr vert="horz" wrap="square" lIns="82469" tIns="41230" rIns="82469" bIns="41230" anchor="b" anchorCtr="0" compatLnSpc="0"/>
          <a:lstStyle/>
          <a:p>
            <a:pPr marL="0" marR="0" lvl="0" indent="0" algn="r" defTabSz="83778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8BAEB5BB-05BD-46CE-96F4-39DA102EE594}" type="slidenum">
              <a:t>‹#›</a:t>
            </a:fld>
            <a:endParaRPr lang="lv-LV" sz="1300" b="0" i="0" u="none" strike="noStrike" kern="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8651823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aida attēla vietturis 1"/>
          <p:cNvSpPr>
            <a:spLocks noGrp="1" noRot="1" noChangeAspect="1"/>
          </p:cNvSpPr>
          <p:nvPr>
            <p:ph type="sldImg" idx="2"/>
          </p:nvPr>
        </p:nvSpPr>
        <p:spPr>
          <a:xfrm>
            <a:off x="1179513" y="706438"/>
            <a:ext cx="4649787" cy="3486150"/>
          </a:xfrm>
          <a:prstGeom prst="rect">
            <a:avLst/>
          </a:prstGeom>
          <a:noFill/>
          <a:ln>
            <a:noFill/>
            <a:prstDash val="solid"/>
          </a:ln>
        </p:spPr>
      </p:sp>
      <p:sp>
        <p:nvSpPr>
          <p:cNvPr id="3" name="Piezīmju vietturis 2"/>
          <p:cNvSpPr txBox="1">
            <a:spLocks noGrp="1"/>
          </p:cNvSpPr>
          <p:nvPr>
            <p:ph type="body" sz="quarter" idx="3"/>
          </p:nvPr>
        </p:nvSpPr>
        <p:spPr>
          <a:xfrm>
            <a:off x="701065" y="4415709"/>
            <a:ext cx="5608223" cy="4183143"/>
          </a:xfrm>
          <a:prstGeom prst="rect">
            <a:avLst/>
          </a:prstGeom>
          <a:noFill/>
          <a:ln>
            <a:noFill/>
          </a:ln>
        </p:spPr>
        <p:txBody>
          <a:bodyPr vert="horz" wrap="square" lIns="0" tIns="0" rIns="0" bIns="0" anchor="t" anchorCtr="0" compatLnSpc="1"/>
          <a:lstStyle/>
          <a:p>
            <a:pPr lvl="0"/>
            <a:endParaRPr lang="lv-LV"/>
          </a:p>
        </p:txBody>
      </p:sp>
      <p:sp>
        <p:nvSpPr>
          <p:cNvPr id="4" name="Galvenes vietturis 3"/>
          <p:cNvSpPr txBox="1">
            <a:spLocks noGrp="1"/>
          </p:cNvSpPr>
          <p:nvPr>
            <p:ph type="hdr" sz="quarter"/>
          </p:nvPr>
        </p:nvSpPr>
        <p:spPr>
          <a:xfrm>
            <a:off x="1" y="0"/>
            <a:ext cx="3042317" cy="464516"/>
          </a:xfrm>
          <a:prstGeom prst="rect">
            <a:avLst/>
          </a:prstGeom>
          <a:noFill/>
          <a:ln>
            <a:noFill/>
          </a:ln>
        </p:spPr>
        <p:txBody>
          <a:bodyPr vert="horz" wrap="square" lIns="0" tIns="0" rIns="0" bIns="0" anchor="t" anchorCtr="0" compatLnSpc="1"/>
          <a:lstStyle>
            <a:lvl1pPr marL="0" marR="0" lvl="0" indent="0" algn="l" defTabSz="837782" rtl="0" fontAlgn="auto" hangingPunct="0">
              <a:lnSpc>
                <a:spcPct val="100000"/>
              </a:lnSpc>
              <a:spcBef>
                <a:spcPts val="0"/>
              </a:spcBef>
              <a:spcAft>
                <a:spcPts val="0"/>
              </a:spcAft>
              <a:buNone/>
              <a:tabLst/>
              <a:defRPr lang="lv-LV"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lv-LV"/>
          </a:p>
        </p:txBody>
      </p:sp>
      <p:sp>
        <p:nvSpPr>
          <p:cNvPr id="5" name="Datuma vietturis 4"/>
          <p:cNvSpPr txBox="1">
            <a:spLocks noGrp="1"/>
          </p:cNvSpPr>
          <p:nvPr>
            <p:ph type="dt" idx="1"/>
          </p:nvPr>
        </p:nvSpPr>
        <p:spPr>
          <a:xfrm>
            <a:off x="3968055" y="0"/>
            <a:ext cx="3042317" cy="464516"/>
          </a:xfrm>
          <a:prstGeom prst="rect">
            <a:avLst/>
          </a:prstGeom>
          <a:noFill/>
          <a:ln>
            <a:noFill/>
          </a:ln>
        </p:spPr>
        <p:txBody>
          <a:bodyPr vert="horz" wrap="square" lIns="0" tIns="0" rIns="0" bIns="0" anchor="t" anchorCtr="0" compatLnSpc="1"/>
          <a:lstStyle>
            <a:lvl1pPr marL="0" marR="0" lvl="0" indent="0" algn="r" defTabSz="837782" rtl="0" fontAlgn="auto" hangingPunct="0">
              <a:lnSpc>
                <a:spcPct val="100000"/>
              </a:lnSpc>
              <a:spcBef>
                <a:spcPts val="0"/>
              </a:spcBef>
              <a:spcAft>
                <a:spcPts val="0"/>
              </a:spcAft>
              <a:buNone/>
              <a:tabLst/>
              <a:defRPr lang="lv-LV"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lv-LV"/>
          </a:p>
        </p:txBody>
      </p:sp>
      <p:sp>
        <p:nvSpPr>
          <p:cNvPr id="6" name="Kājenes vietturis 5"/>
          <p:cNvSpPr txBox="1">
            <a:spLocks noGrp="1"/>
          </p:cNvSpPr>
          <p:nvPr>
            <p:ph type="ftr" sz="quarter" idx="4"/>
          </p:nvPr>
        </p:nvSpPr>
        <p:spPr>
          <a:xfrm>
            <a:off x="1" y="8831737"/>
            <a:ext cx="3042317" cy="464516"/>
          </a:xfrm>
          <a:prstGeom prst="rect">
            <a:avLst/>
          </a:prstGeom>
          <a:noFill/>
          <a:ln>
            <a:noFill/>
          </a:ln>
        </p:spPr>
        <p:txBody>
          <a:bodyPr vert="horz" wrap="square" lIns="0" tIns="0" rIns="0" bIns="0" anchor="b" anchorCtr="0" compatLnSpc="1"/>
          <a:lstStyle>
            <a:lvl1pPr marL="0" marR="0" lvl="0" indent="0" algn="l" defTabSz="837782" rtl="0" fontAlgn="auto" hangingPunct="0">
              <a:lnSpc>
                <a:spcPct val="100000"/>
              </a:lnSpc>
              <a:spcBef>
                <a:spcPts val="0"/>
              </a:spcBef>
              <a:spcAft>
                <a:spcPts val="0"/>
              </a:spcAft>
              <a:buNone/>
              <a:tabLst/>
              <a:defRPr lang="lv-LV"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lv-LV"/>
          </a:p>
        </p:txBody>
      </p:sp>
      <p:sp>
        <p:nvSpPr>
          <p:cNvPr id="7" name="Slaida numura vietturis 6"/>
          <p:cNvSpPr txBox="1">
            <a:spLocks noGrp="1"/>
          </p:cNvSpPr>
          <p:nvPr>
            <p:ph type="sldNum" sz="quarter" idx="5"/>
          </p:nvPr>
        </p:nvSpPr>
        <p:spPr>
          <a:xfrm>
            <a:off x="3968055" y="8831737"/>
            <a:ext cx="3042317" cy="464516"/>
          </a:xfrm>
          <a:prstGeom prst="rect">
            <a:avLst/>
          </a:prstGeom>
          <a:noFill/>
          <a:ln>
            <a:noFill/>
          </a:ln>
        </p:spPr>
        <p:txBody>
          <a:bodyPr vert="horz" wrap="square" lIns="0" tIns="0" rIns="0" bIns="0" anchor="b" anchorCtr="0" compatLnSpc="1"/>
          <a:lstStyle>
            <a:lvl1pPr marL="0" marR="0" lvl="0" indent="0" algn="r" defTabSz="837782" rtl="0" fontAlgn="auto" hangingPunct="0">
              <a:lnSpc>
                <a:spcPct val="100000"/>
              </a:lnSpc>
              <a:spcBef>
                <a:spcPts val="0"/>
              </a:spcBef>
              <a:spcAft>
                <a:spcPts val="0"/>
              </a:spcAft>
              <a:buNone/>
              <a:tabLst/>
              <a:defRPr lang="lv-LV" sz="1300" b="0" i="0" u="none" strike="noStrike" kern="1200" cap="none" spc="0" baseline="0">
                <a:solidFill>
                  <a:srgbClr val="000000"/>
                </a:solidFill>
                <a:uFillTx/>
                <a:latin typeface="Times New Roman" pitchFamily="18"/>
                <a:ea typeface="Arial Unicode MS" pitchFamily="2"/>
                <a:cs typeface="Tahoma" pitchFamily="2"/>
              </a:defRPr>
            </a:lvl1pPr>
          </a:lstStyle>
          <a:p>
            <a:pPr lvl="0"/>
            <a:fld id="{15B12D06-927C-49CB-9182-3C34F05DD0C7}" type="slidenum">
              <a:t>‹#›</a:t>
            </a:fld>
            <a:endParaRPr lang="lv-LV"/>
          </a:p>
        </p:txBody>
      </p:sp>
    </p:spTree>
    <p:extLst>
      <p:ext uri="{BB962C8B-B14F-4D97-AF65-F5344CB8AC3E}">
        <p14:creationId xmlns:p14="http://schemas.microsoft.com/office/powerpoint/2010/main" val="634197972"/>
      </p:ext>
    </p:extLst>
  </p:cSld>
  <p:clrMap bg1="lt1" tx1="dk1" bg2="lt2" tx2="dk2" accent1="accent1" accent2="accent2" accent3="accent3" accent4="accent4" accent5="accent5" accent6="accent6" hlink="hlink" folHlink="folHlink"/>
  <p:notesStyle>
    <a:lvl1pPr marL="215935" marR="0" lvl="0" indent="-215935" defTabSz="914207" rtl="0" fontAlgn="auto" hangingPunct="0">
      <a:lnSpc>
        <a:spcPct val="100000"/>
      </a:lnSpc>
      <a:spcBef>
        <a:spcPts val="0"/>
      </a:spcBef>
      <a:spcAft>
        <a:spcPts val="0"/>
      </a:spcAft>
      <a:buNone/>
      <a:tabLst/>
      <a:defRPr lang="lv-LV" sz="20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a:xfrm>
            <a:off x="701065" y="4415711"/>
            <a:ext cx="5608223" cy="307777"/>
          </a:xfrm>
        </p:spPr>
        <p:txBody>
          <a:bodyPr>
            <a:spAutoFit/>
          </a:bodyPr>
          <a:lstStyle/>
          <a:p>
            <a:endParaRPr lang="lv-LV"/>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a:xfrm>
            <a:off x="1179513" y="706438"/>
            <a:ext cx="4649787" cy="3486150"/>
          </a:xfrm>
          <a:solidFill>
            <a:srgbClr val="4F81BD"/>
          </a:solidFill>
          <a:ln w="25402">
            <a:solidFill>
              <a:srgbClr val="385D8A"/>
            </a:solidFill>
            <a:prstDash val="solid"/>
          </a:ln>
        </p:spPr>
      </p:sp>
      <p:sp>
        <p:nvSpPr>
          <p:cNvPr id="3" name="Piezīmju vietturis 2"/>
          <p:cNvSpPr txBox="1">
            <a:spLocks noGrp="1"/>
          </p:cNvSpPr>
          <p:nvPr>
            <p:ph type="body" sz="quarter" idx="1"/>
          </p:nvPr>
        </p:nvSpPr>
        <p:spPr/>
        <p:txBody>
          <a:bodyPr/>
          <a:lstStyle/>
          <a:p>
            <a:endParaRPr lang="lv-LV"/>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p:nvPr/>
        </p:nvGrpSpPr>
        <p:grpSpPr>
          <a:xfrm>
            <a:off x="0" y="0"/>
            <a:ext cx="10080619" cy="7559673"/>
            <a:chOff x="0" y="0"/>
            <a:chExt cx="10080619" cy="7559673"/>
          </a:xfrm>
        </p:grpSpPr>
        <p:sp>
          <p:nvSpPr>
            <p:cNvPr id="3" name="Rectangle 3"/>
            <p:cNvSpPr/>
            <p:nvPr/>
          </p:nvSpPr>
          <p:spPr>
            <a:xfrm>
              <a:off x="0" y="0"/>
              <a:ext cx="3864236" cy="7559673"/>
            </a:xfrm>
            <a:prstGeom prst="rect">
              <a:avLst/>
            </a:prstGeom>
            <a:gradFill>
              <a:gsLst>
                <a:gs pos="0">
                  <a:srgbClr val="9F839F"/>
                </a:gs>
                <a:gs pos="100000">
                  <a:srgbClr val="FFFFFF"/>
                </a:gs>
              </a:gsLst>
              <a:lin ang="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4" name="Rectangle 4"/>
            <p:cNvSpPr/>
            <p:nvPr/>
          </p:nvSpPr>
          <p:spPr>
            <a:xfrm>
              <a:off x="1891866" y="1863666"/>
              <a:ext cx="8188753" cy="2792879"/>
            </a:xfrm>
            <a:prstGeom prst="rect">
              <a:avLst/>
            </a:prstGeom>
            <a:solidFill>
              <a:srgbClr val="440044"/>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grpSp>
          <p:nvGrpSpPr>
            <p:cNvPr id="5" name="Group 5"/>
            <p:cNvGrpSpPr/>
            <p:nvPr/>
          </p:nvGrpSpPr>
          <p:grpSpPr>
            <a:xfrm>
              <a:off x="0" y="1175945"/>
              <a:ext cx="3160686" cy="3480600"/>
              <a:chOff x="0" y="1175945"/>
              <a:chExt cx="3160686" cy="3480600"/>
            </a:xfrm>
          </p:grpSpPr>
          <p:sp>
            <p:nvSpPr>
              <p:cNvPr id="6" name="Rectangle 6"/>
              <p:cNvSpPr/>
              <p:nvPr/>
            </p:nvSpPr>
            <p:spPr>
              <a:xfrm>
                <a:off x="631786" y="3949577"/>
                <a:ext cx="635288" cy="706968"/>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7" name="Rectangle 7"/>
              <p:cNvSpPr/>
              <p:nvPr/>
            </p:nvSpPr>
            <p:spPr>
              <a:xfrm>
                <a:off x="1891866" y="1863666"/>
                <a:ext cx="633542" cy="708714"/>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8" name="Rectangle 8"/>
              <p:cNvSpPr/>
              <p:nvPr/>
            </p:nvSpPr>
            <p:spPr>
              <a:xfrm>
                <a:off x="2514901" y="1175945"/>
                <a:ext cx="645785" cy="699973"/>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9" name="Rectangle 9"/>
              <p:cNvSpPr/>
              <p:nvPr/>
            </p:nvSpPr>
            <p:spPr>
              <a:xfrm>
                <a:off x="1258324" y="3949577"/>
                <a:ext cx="644039" cy="706968"/>
              </a:xfrm>
              <a:prstGeom prst="rect">
                <a:avLst/>
              </a:prstGeom>
              <a:solidFill>
                <a:srgbClr val="440044"/>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0" name="Rectangle 10"/>
              <p:cNvSpPr/>
              <p:nvPr/>
            </p:nvSpPr>
            <p:spPr>
              <a:xfrm>
                <a:off x="2514901" y="1863666"/>
                <a:ext cx="645785" cy="708714"/>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1" name="Rectangle 11"/>
              <p:cNvSpPr/>
              <p:nvPr/>
            </p:nvSpPr>
            <p:spPr>
              <a:xfrm>
                <a:off x="1258324" y="2561892"/>
                <a:ext cx="644039" cy="698217"/>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2" name="Rectangle 12"/>
              <p:cNvSpPr/>
              <p:nvPr/>
            </p:nvSpPr>
            <p:spPr>
              <a:xfrm>
                <a:off x="0" y="2561892"/>
                <a:ext cx="642292" cy="698217"/>
              </a:xfrm>
              <a:prstGeom prst="rect">
                <a:avLst/>
              </a:prstGeom>
              <a:solidFill>
                <a:srgbClr val="440044"/>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3" name="Rectangle 13"/>
              <p:cNvSpPr/>
              <p:nvPr/>
            </p:nvSpPr>
            <p:spPr>
              <a:xfrm>
                <a:off x="1891866" y="2561892"/>
                <a:ext cx="633542" cy="698217"/>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4" name="Rectangle 14"/>
              <p:cNvSpPr/>
              <p:nvPr/>
            </p:nvSpPr>
            <p:spPr>
              <a:xfrm>
                <a:off x="631786" y="3249613"/>
                <a:ext cx="635288" cy="710470"/>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5" name="Rectangle 15"/>
              <p:cNvSpPr/>
              <p:nvPr/>
            </p:nvSpPr>
            <p:spPr>
              <a:xfrm>
                <a:off x="1258324" y="3249613"/>
                <a:ext cx="644039" cy="710470"/>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grpSp>
      </p:grpSp>
      <p:pic>
        <p:nvPicPr>
          <p:cNvPr id="16" name="Picture 21" descr="Untitled-2"/>
          <p:cNvPicPr>
            <a:picLocks noChangeAspect="1"/>
          </p:cNvPicPr>
          <p:nvPr/>
        </p:nvPicPr>
        <p:blipFill>
          <a:blip r:embed="rId2"/>
          <a:srcRect/>
          <a:stretch>
            <a:fillRect/>
          </a:stretch>
        </p:blipFill>
        <p:spPr>
          <a:xfrm>
            <a:off x="0" y="0"/>
            <a:ext cx="10175132" cy="1186452"/>
          </a:xfrm>
          <a:prstGeom prst="rect">
            <a:avLst/>
          </a:prstGeom>
          <a:noFill/>
          <a:ln>
            <a:noFill/>
          </a:ln>
        </p:spPr>
      </p:pic>
      <p:sp>
        <p:nvSpPr>
          <p:cNvPr id="17" name="Rectangle 19"/>
          <p:cNvSpPr txBox="1">
            <a:spLocks noGrp="1"/>
          </p:cNvSpPr>
          <p:nvPr>
            <p:ph type="ctrTitle"/>
          </p:nvPr>
        </p:nvSpPr>
        <p:spPr>
          <a:xfrm>
            <a:off x="3276203" y="2015913"/>
            <a:ext cx="6636413" cy="2435897"/>
          </a:xfrm>
        </p:spPr>
        <p:txBody>
          <a:bodyPr/>
          <a:lstStyle>
            <a:lvl1pPr>
              <a:defRPr sz="5500" b="1">
                <a:solidFill>
                  <a:srgbClr val="000000"/>
                </a:solidFill>
              </a:defRPr>
            </a:lvl1pPr>
          </a:lstStyle>
          <a:p>
            <a:pPr lvl="0"/>
            <a:r>
              <a:rPr lang="lv-LV"/>
              <a:t>Click to edit Master title style</a:t>
            </a:r>
          </a:p>
        </p:txBody>
      </p:sp>
      <p:sp>
        <p:nvSpPr>
          <p:cNvPr id="18" name="Rectangle 20"/>
          <p:cNvSpPr txBox="1">
            <a:spLocks noGrp="1"/>
          </p:cNvSpPr>
          <p:nvPr>
            <p:ph type="subTitle" idx="1"/>
          </p:nvPr>
        </p:nvSpPr>
        <p:spPr>
          <a:xfrm>
            <a:off x="3276203" y="4703801"/>
            <a:ext cx="6636413" cy="1931916"/>
          </a:xfrm>
        </p:spPr>
        <p:txBody>
          <a:bodyPr/>
          <a:lstStyle>
            <a:lvl1pPr marL="0" indent="0">
              <a:spcBef>
                <a:spcPts val="900"/>
              </a:spcBef>
              <a:buNone/>
              <a:defRPr sz="3700" b="0"/>
            </a:lvl1pPr>
          </a:lstStyle>
          <a:p>
            <a:pPr lvl="0"/>
            <a:r>
              <a:rPr lang="lv-LV"/>
              <a:t>Click to edit Master subtitle style</a:t>
            </a:r>
          </a:p>
        </p:txBody>
      </p:sp>
      <p:sp>
        <p:nvSpPr>
          <p:cNvPr id="19" name="Rectangle 16"/>
          <p:cNvSpPr txBox="1">
            <a:spLocks noGrp="1"/>
          </p:cNvSpPr>
          <p:nvPr>
            <p:ph type="dt" sz="half" idx="7"/>
          </p:nvPr>
        </p:nvSpPr>
        <p:spPr>
          <a:xfrm>
            <a:off x="504035" y="6887699"/>
            <a:ext cx="2352147" cy="503980"/>
          </a:xfrm>
        </p:spPr>
        <p:txBody>
          <a:bodyPr/>
          <a:lstStyle>
            <a:lvl1pPr defTabSz="914207">
              <a:defRPr>
                <a:latin typeface="Georgia"/>
              </a:defRPr>
            </a:lvl1pPr>
          </a:lstStyle>
          <a:p>
            <a:pPr lvl="0"/>
            <a:r>
              <a:rPr lang="lv-LV"/>
              <a:t>18.02.2005.</a:t>
            </a:r>
          </a:p>
        </p:txBody>
      </p:sp>
      <p:sp>
        <p:nvSpPr>
          <p:cNvPr id="20" name="Rectangle 17"/>
          <p:cNvSpPr txBox="1">
            <a:spLocks noGrp="1"/>
          </p:cNvSpPr>
          <p:nvPr>
            <p:ph type="ftr" sz="quarter" idx="9"/>
          </p:nvPr>
        </p:nvSpPr>
        <p:spPr/>
        <p:txBody>
          <a:bodyPr/>
          <a:lstStyle>
            <a:lvl1pPr defTabSz="914207">
              <a:defRPr>
                <a:latin typeface="Georgia"/>
              </a:defRPr>
            </a:lvl1pPr>
          </a:lstStyle>
          <a:p>
            <a:pPr lvl="0"/>
            <a:endParaRPr lang="lv-LV"/>
          </a:p>
        </p:txBody>
      </p:sp>
      <p:sp>
        <p:nvSpPr>
          <p:cNvPr id="21" name="Rectangle 18"/>
          <p:cNvSpPr txBox="1">
            <a:spLocks noGrp="1"/>
          </p:cNvSpPr>
          <p:nvPr>
            <p:ph type="sldNum" sz="quarter" idx="8"/>
          </p:nvPr>
        </p:nvSpPr>
        <p:spPr/>
        <p:txBody>
          <a:bodyPr/>
          <a:lstStyle>
            <a:lvl1pPr defTabSz="914207">
              <a:defRPr/>
            </a:lvl1pPr>
          </a:lstStyle>
          <a:p>
            <a:pPr lvl="0"/>
            <a:fld id="{E69C38DE-28DB-445F-BC7F-8DF0E28EB219}" type="slidenum">
              <a:t>‹#›</a:t>
            </a:fld>
            <a:endParaRPr lang="lv-LV"/>
          </a:p>
        </p:txBody>
      </p:sp>
    </p:spTree>
    <p:extLst>
      <p:ext uri="{BB962C8B-B14F-4D97-AF65-F5344CB8AC3E}">
        <p14:creationId xmlns:p14="http://schemas.microsoft.com/office/powerpoint/2010/main" val="3623741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Vertical Text Placeholder 2"/>
          <p:cNvSpPr txBox="1">
            <a:spLocks noGrp="1"/>
          </p:cNvSpPr>
          <p:nvPr>
            <p:ph type="body" orient="vert" idx="1"/>
          </p:nvPr>
        </p:nvSpPr>
        <p:spPr/>
        <p:txBody>
          <a:bodyPr vert="eaVert"/>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5" name="Rectangle 3"/>
          <p:cNvSpPr txBox="1">
            <a:spLocks noGrp="1"/>
          </p:cNvSpPr>
          <p:nvPr>
            <p:ph type="sldNum" sz="quarter" idx="8"/>
          </p:nvPr>
        </p:nvSpPr>
        <p:spPr/>
        <p:txBody>
          <a:bodyPr/>
          <a:lstStyle>
            <a:lvl1pPr defTabSz="914207">
              <a:defRPr/>
            </a:lvl1pPr>
          </a:lstStyle>
          <a:p>
            <a:pPr lvl="0"/>
            <a:fld id="{22AA33E5-3771-4E0B-9EE4-AB433497144D}" type="slidenum">
              <a:t>‹#›</a:t>
            </a:fld>
            <a:endParaRPr lang="lv-LV"/>
          </a:p>
        </p:txBody>
      </p:sp>
      <p:sp>
        <p:nvSpPr>
          <p:cNvPr id="6"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3441078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7308451" y="503980"/>
            <a:ext cx="2268141" cy="5963744"/>
          </a:xfrm>
        </p:spPr>
        <p:txBody>
          <a:bodyPr vert="eaVert"/>
          <a:lstStyle>
            <a:lvl1pPr>
              <a:defRPr lang="en-US"/>
            </a:lvl1pPr>
          </a:lstStyle>
          <a:p>
            <a:pPr lvl="0"/>
            <a:r>
              <a:rPr lang="en-US"/>
              <a:t>Click to edit Master title style</a:t>
            </a:r>
            <a:endParaRPr lang="lv-LV"/>
          </a:p>
        </p:txBody>
      </p:sp>
      <p:sp>
        <p:nvSpPr>
          <p:cNvPr id="3" name="Vertical Text Placeholder 2"/>
          <p:cNvSpPr txBox="1">
            <a:spLocks noGrp="1"/>
          </p:cNvSpPr>
          <p:nvPr>
            <p:ph type="body" orient="vert" idx="1"/>
          </p:nvPr>
        </p:nvSpPr>
        <p:spPr>
          <a:xfrm>
            <a:off x="504035" y="503980"/>
            <a:ext cx="6636413" cy="5963744"/>
          </a:xfrm>
        </p:spPr>
        <p:txBody>
          <a:bodyPr vert="eaVert"/>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5" name="Rectangle 3"/>
          <p:cNvSpPr txBox="1">
            <a:spLocks noGrp="1"/>
          </p:cNvSpPr>
          <p:nvPr>
            <p:ph type="sldNum" sz="quarter" idx="8"/>
          </p:nvPr>
        </p:nvSpPr>
        <p:spPr/>
        <p:txBody>
          <a:bodyPr/>
          <a:lstStyle>
            <a:lvl1pPr defTabSz="914207">
              <a:defRPr/>
            </a:lvl1pPr>
          </a:lstStyle>
          <a:p>
            <a:pPr lvl="0"/>
            <a:fld id="{2BF2E349-27AC-45A8-800F-E7B01A23FA61}" type="slidenum">
              <a:t>‹#›</a:t>
            </a:fld>
            <a:endParaRPr lang="lv-LV"/>
          </a:p>
        </p:txBody>
      </p:sp>
      <p:sp>
        <p:nvSpPr>
          <p:cNvPr id="6"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3435438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Content Placeholder 2"/>
          <p:cNvSpPr txBox="1">
            <a:spLocks noGrp="1"/>
          </p:cNvSpPr>
          <p:nvPr>
            <p:ph idx="1"/>
          </p:nvPr>
        </p:nvSpPr>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5" name="Rectangle 3"/>
          <p:cNvSpPr txBox="1">
            <a:spLocks noGrp="1"/>
          </p:cNvSpPr>
          <p:nvPr>
            <p:ph type="sldNum" sz="quarter" idx="8"/>
          </p:nvPr>
        </p:nvSpPr>
        <p:spPr/>
        <p:txBody>
          <a:bodyPr/>
          <a:lstStyle>
            <a:lvl1pPr defTabSz="914207">
              <a:defRPr/>
            </a:lvl1pPr>
          </a:lstStyle>
          <a:p>
            <a:pPr lvl="0"/>
            <a:fld id="{7ECF4C3C-4713-47F4-850B-4F0D6DA89E47}" type="slidenum">
              <a:t>‹#›</a:t>
            </a:fld>
            <a:endParaRPr lang="lv-LV"/>
          </a:p>
        </p:txBody>
      </p:sp>
      <p:sp>
        <p:nvSpPr>
          <p:cNvPr id="6"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839555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96296" y="4857795"/>
            <a:ext cx="8568531" cy="1501435"/>
          </a:xfrm>
        </p:spPr>
        <p:txBody>
          <a:bodyPr anchor="t"/>
          <a:lstStyle>
            <a:lvl1pPr algn="l">
              <a:defRPr lang="en-US" sz="4400" b="1" cap="all"/>
            </a:lvl1pPr>
          </a:lstStyle>
          <a:p>
            <a:pPr lvl="0"/>
            <a:r>
              <a:rPr lang="en-US"/>
              <a:t>Click to edit Master title style</a:t>
            </a:r>
            <a:endParaRPr lang="lv-LV"/>
          </a:p>
        </p:txBody>
      </p:sp>
      <p:sp>
        <p:nvSpPr>
          <p:cNvPr id="3" name="Text Placeholder 2"/>
          <p:cNvSpPr txBox="1">
            <a:spLocks noGrp="1"/>
          </p:cNvSpPr>
          <p:nvPr>
            <p:ph type="body" idx="1"/>
          </p:nvPr>
        </p:nvSpPr>
        <p:spPr>
          <a:xfrm>
            <a:off x="796296" y="3204112"/>
            <a:ext cx="8568531" cy="1653674"/>
          </a:xfrm>
        </p:spPr>
        <p:txBody>
          <a:bodyPr anchor="b"/>
          <a:lstStyle>
            <a:lvl1pPr marL="0" indent="0">
              <a:spcBef>
                <a:spcPts val="500"/>
              </a:spcBef>
              <a:buNone/>
              <a:defRPr lang="en-US" sz="2200"/>
            </a:lvl1pPr>
          </a:lstStyle>
          <a:p>
            <a:pPr lvl="0"/>
            <a:r>
              <a:rPr lang="en-US"/>
              <a:t>Click to edit Master text styles</a:t>
            </a:r>
          </a:p>
        </p:txBody>
      </p:sp>
      <p:sp>
        <p:nvSpPr>
          <p:cNvPr id="4"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5" name="Rectangle 3"/>
          <p:cNvSpPr txBox="1">
            <a:spLocks noGrp="1"/>
          </p:cNvSpPr>
          <p:nvPr>
            <p:ph type="sldNum" sz="quarter" idx="8"/>
          </p:nvPr>
        </p:nvSpPr>
        <p:spPr/>
        <p:txBody>
          <a:bodyPr/>
          <a:lstStyle>
            <a:lvl1pPr defTabSz="914207">
              <a:defRPr/>
            </a:lvl1pPr>
          </a:lstStyle>
          <a:p>
            <a:pPr lvl="0"/>
            <a:fld id="{1FFB4FFF-3C25-4168-90FF-8A2835D34E5E}" type="slidenum">
              <a:t>‹#›</a:t>
            </a:fld>
            <a:endParaRPr lang="lv-LV"/>
          </a:p>
        </p:txBody>
      </p:sp>
      <p:sp>
        <p:nvSpPr>
          <p:cNvPr id="6"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2972189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Content Placeholder 2"/>
          <p:cNvSpPr txBox="1">
            <a:spLocks noGrp="1"/>
          </p:cNvSpPr>
          <p:nvPr>
            <p:ph idx="1"/>
          </p:nvPr>
        </p:nvSpPr>
        <p:spPr>
          <a:xfrm>
            <a:off x="504035" y="1954667"/>
            <a:ext cx="4452277" cy="4513057"/>
          </a:xfrm>
        </p:spPr>
        <p:txBody>
          <a:bodyPr/>
          <a:lstStyle>
            <a:lvl1pPr>
              <a:spcBef>
                <a:spcPts val="700"/>
              </a:spcBef>
              <a:defRPr lang="en-US" sz="3100"/>
            </a:lvl1pPr>
            <a:lvl2pPr>
              <a:spcBef>
                <a:spcPts val="600"/>
              </a:spcBef>
              <a:defRPr lang="en-US" sz="2600"/>
            </a:lvl2pPr>
            <a:lvl3pPr>
              <a:spcBef>
                <a:spcPts val="500"/>
              </a:spcBef>
              <a:defRPr lang="en-US" sz="2200"/>
            </a:lvl3pPr>
            <a:lvl4pPr>
              <a:defRPr lang="en-US" sz="2000"/>
            </a:lvl4pPr>
            <a:lvl5pPr>
              <a:defRPr lang="en-US"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txBox="1">
            <a:spLocks noGrp="1"/>
          </p:cNvSpPr>
          <p:nvPr>
            <p:ph idx="2"/>
          </p:nvPr>
        </p:nvSpPr>
        <p:spPr>
          <a:xfrm>
            <a:off x="5124315" y="1954667"/>
            <a:ext cx="4452277" cy="4513057"/>
          </a:xfrm>
        </p:spPr>
        <p:txBody>
          <a:bodyPr/>
          <a:lstStyle>
            <a:lvl1pPr>
              <a:spcBef>
                <a:spcPts val="700"/>
              </a:spcBef>
              <a:defRPr lang="en-US" sz="3100"/>
            </a:lvl1pPr>
            <a:lvl2pPr>
              <a:spcBef>
                <a:spcPts val="600"/>
              </a:spcBef>
              <a:defRPr lang="en-US" sz="2600"/>
            </a:lvl2pPr>
            <a:lvl3pPr>
              <a:spcBef>
                <a:spcPts val="500"/>
              </a:spcBef>
              <a:defRPr lang="en-US" sz="2200"/>
            </a:lvl3pPr>
            <a:lvl4pPr>
              <a:defRPr lang="en-US" sz="2000"/>
            </a:lvl4pPr>
            <a:lvl5pPr>
              <a:defRPr lang="en-US"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6" name="Rectangle 3"/>
          <p:cNvSpPr txBox="1">
            <a:spLocks noGrp="1"/>
          </p:cNvSpPr>
          <p:nvPr>
            <p:ph type="sldNum" sz="quarter" idx="8"/>
          </p:nvPr>
        </p:nvSpPr>
        <p:spPr/>
        <p:txBody>
          <a:bodyPr/>
          <a:lstStyle>
            <a:lvl1pPr defTabSz="914207">
              <a:defRPr/>
            </a:lvl1pPr>
          </a:lstStyle>
          <a:p>
            <a:pPr lvl="0"/>
            <a:fld id="{D7C2EC2D-9E4A-40C8-97E8-FB283F534E42}" type="slidenum">
              <a:t>‹#›</a:t>
            </a:fld>
            <a:endParaRPr lang="lv-LV"/>
          </a:p>
        </p:txBody>
      </p:sp>
      <p:sp>
        <p:nvSpPr>
          <p:cNvPr id="7"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1099365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504035" y="302739"/>
            <a:ext cx="9072567" cy="1259942"/>
          </a:xfrm>
        </p:spPr>
        <p:txBody>
          <a:bodyPr/>
          <a:lstStyle>
            <a:lvl1pPr>
              <a:defRPr lang="en-US"/>
            </a:lvl1pPr>
          </a:lstStyle>
          <a:p>
            <a:pPr lvl="0"/>
            <a:r>
              <a:rPr lang="en-US"/>
              <a:t>Click to edit Master title style</a:t>
            </a:r>
            <a:endParaRPr lang="lv-LV"/>
          </a:p>
        </p:txBody>
      </p:sp>
      <p:sp>
        <p:nvSpPr>
          <p:cNvPr id="3" name="Text Placeholder 2"/>
          <p:cNvSpPr txBox="1">
            <a:spLocks noGrp="1"/>
          </p:cNvSpPr>
          <p:nvPr>
            <p:ph type="body" idx="1"/>
          </p:nvPr>
        </p:nvSpPr>
        <p:spPr>
          <a:xfrm>
            <a:off x="504035" y="1692179"/>
            <a:ext cx="4454024" cy="705221"/>
          </a:xfrm>
        </p:spPr>
        <p:txBody>
          <a:bodyPr anchor="b"/>
          <a:lstStyle>
            <a:lvl1pPr marL="0" indent="0">
              <a:spcBef>
                <a:spcPts val="600"/>
              </a:spcBef>
              <a:buNone/>
              <a:defRPr lang="en-US" sz="2600"/>
            </a:lvl1pPr>
          </a:lstStyle>
          <a:p>
            <a:pPr lvl="0"/>
            <a:r>
              <a:rPr lang="en-US"/>
              <a:t>Click to edit Master text styles</a:t>
            </a:r>
          </a:p>
        </p:txBody>
      </p:sp>
      <p:sp>
        <p:nvSpPr>
          <p:cNvPr id="4" name="Content Placeholder 3"/>
          <p:cNvSpPr txBox="1">
            <a:spLocks noGrp="1"/>
          </p:cNvSpPr>
          <p:nvPr>
            <p:ph idx="2"/>
          </p:nvPr>
        </p:nvSpPr>
        <p:spPr>
          <a:xfrm>
            <a:off x="504035" y="2397401"/>
            <a:ext cx="4454024" cy="4355561"/>
          </a:xfrm>
        </p:spPr>
        <p:txBody>
          <a:bodyPr/>
          <a:lstStyle>
            <a:lvl1pPr>
              <a:spcBef>
                <a:spcPts val="600"/>
              </a:spcBef>
              <a:defRPr lang="en-US" sz="2600"/>
            </a:lvl1pPr>
            <a:lvl2pPr>
              <a:spcBef>
                <a:spcPts val="500"/>
              </a:spcBef>
              <a:defRPr lang="en-US" sz="2200"/>
            </a:lvl2pPr>
            <a:lvl3pPr>
              <a:spcBef>
                <a:spcPts val="500"/>
              </a:spcBef>
              <a:defRPr lang="en-US" sz="2000"/>
            </a:lvl3pPr>
            <a:lvl4pPr>
              <a:spcBef>
                <a:spcPts val="400"/>
              </a:spcBef>
              <a:defRPr lang="en-US" sz="1800"/>
            </a:lvl4pPr>
            <a:lvl5pPr>
              <a:spcBef>
                <a:spcPts val="400"/>
              </a:spcBef>
              <a:defRPr lang="en-US"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txBox="1">
            <a:spLocks noGrp="1"/>
          </p:cNvSpPr>
          <p:nvPr>
            <p:ph type="body" idx="3"/>
          </p:nvPr>
        </p:nvSpPr>
        <p:spPr>
          <a:xfrm>
            <a:off x="5120813" y="1692179"/>
            <a:ext cx="4455779" cy="705221"/>
          </a:xfrm>
        </p:spPr>
        <p:txBody>
          <a:bodyPr anchor="b"/>
          <a:lstStyle>
            <a:lvl1pPr marL="0" indent="0">
              <a:spcBef>
                <a:spcPts val="600"/>
              </a:spcBef>
              <a:buNone/>
              <a:defRPr lang="en-US" sz="2600"/>
            </a:lvl1pPr>
          </a:lstStyle>
          <a:p>
            <a:pPr lvl="0"/>
            <a:r>
              <a:rPr lang="en-US"/>
              <a:t>Click to edit Master text styles</a:t>
            </a:r>
          </a:p>
        </p:txBody>
      </p:sp>
      <p:sp>
        <p:nvSpPr>
          <p:cNvPr id="6" name="Content Placeholder 5"/>
          <p:cNvSpPr txBox="1">
            <a:spLocks noGrp="1"/>
          </p:cNvSpPr>
          <p:nvPr>
            <p:ph idx="4"/>
          </p:nvPr>
        </p:nvSpPr>
        <p:spPr>
          <a:xfrm>
            <a:off x="5120813" y="2397401"/>
            <a:ext cx="4455779" cy="4355561"/>
          </a:xfrm>
        </p:spPr>
        <p:txBody>
          <a:bodyPr/>
          <a:lstStyle>
            <a:lvl1pPr>
              <a:spcBef>
                <a:spcPts val="600"/>
              </a:spcBef>
              <a:defRPr lang="en-US" sz="2600"/>
            </a:lvl1pPr>
            <a:lvl2pPr>
              <a:spcBef>
                <a:spcPts val="500"/>
              </a:spcBef>
              <a:defRPr lang="en-US" sz="2200"/>
            </a:lvl2pPr>
            <a:lvl3pPr>
              <a:spcBef>
                <a:spcPts val="500"/>
              </a:spcBef>
              <a:defRPr lang="en-US" sz="2000"/>
            </a:lvl3pPr>
            <a:lvl4pPr>
              <a:spcBef>
                <a:spcPts val="400"/>
              </a:spcBef>
              <a:defRPr lang="en-US" sz="1800"/>
            </a:lvl4pPr>
            <a:lvl5pPr>
              <a:spcBef>
                <a:spcPts val="400"/>
              </a:spcBef>
              <a:defRPr lang="en-US"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8" name="Rectangle 3"/>
          <p:cNvSpPr txBox="1">
            <a:spLocks noGrp="1"/>
          </p:cNvSpPr>
          <p:nvPr>
            <p:ph type="sldNum" sz="quarter" idx="8"/>
          </p:nvPr>
        </p:nvSpPr>
        <p:spPr/>
        <p:txBody>
          <a:bodyPr/>
          <a:lstStyle>
            <a:lvl1pPr defTabSz="914207">
              <a:defRPr/>
            </a:lvl1pPr>
          </a:lstStyle>
          <a:p>
            <a:pPr lvl="0"/>
            <a:fld id="{EEA01331-8F1E-40BD-99D7-DEFCD162B778}" type="slidenum">
              <a:t>‹#›</a:t>
            </a:fld>
            <a:endParaRPr lang="lv-LV"/>
          </a:p>
        </p:txBody>
      </p:sp>
      <p:sp>
        <p:nvSpPr>
          <p:cNvPr id="9"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624102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lv-LV"/>
          </a:p>
        </p:txBody>
      </p:sp>
      <p:sp>
        <p:nvSpPr>
          <p:cNvPr id="3"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4" name="Rectangle 3"/>
          <p:cNvSpPr txBox="1">
            <a:spLocks noGrp="1"/>
          </p:cNvSpPr>
          <p:nvPr>
            <p:ph type="sldNum" sz="quarter" idx="8"/>
          </p:nvPr>
        </p:nvSpPr>
        <p:spPr/>
        <p:txBody>
          <a:bodyPr/>
          <a:lstStyle>
            <a:lvl1pPr defTabSz="914207">
              <a:defRPr/>
            </a:lvl1pPr>
          </a:lstStyle>
          <a:p>
            <a:pPr lvl="0"/>
            <a:fld id="{5AA4D1B6-82BC-4CA6-A4A4-45EF3D55B0CE}" type="slidenum">
              <a:t>‹#›</a:t>
            </a:fld>
            <a:endParaRPr lang="lv-LV"/>
          </a:p>
        </p:txBody>
      </p:sp>
      <p:sp>
        <p:nvSpPr>
          <p:cNvPr id="5"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1201989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3" name="Rectangle 3"/>
          <p:cNvSpPr txBox="1">
            <a:spLocks noGrp="1"/>
          </p:cNvSpPr>
          <p:nvPr>
            <p:ph type="sldNum" sz="quarter" idx="8"/>
          </p:nvPr>
        </p:nvSpPr>
        <p:spPr/>
        <p:txBody>
          <a:bodyPr/>
          <a:lstStyle>
            <a:lvl1pPr defTabSz="914207">
              <a:defRPr/>
            </a:lvl1pPr>
          </a:lstStyle>
          <a:p>
            <a:pPr lvl="0"/>
            <a:fld id="{3E55C1ED-E306-4EBD-B112-424FBA3E6CD3}" type="slidenum">
              <a:t>‹#›</a:t>
            </a:fld>
            <a:endParaRPr lang="lv-LV"/>
          </a:p>
        </p:txBody>
      </p:sp>
      <p:sp>
        <p:nvSpPr>
          <p:cNvPr id="4"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2955323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504035" y="300983"/>
            <a:ext cx="3316455" cy="1280946"/>
          </a:xfrm>
        </p:spPr>
        <p:txBody>
          <a:bodyPr anchor="b"/>
          <a:lstStyle>
            <a:lvl1pPr algn="l">
              <a:defRPr lang="en-US" sz="2200" b="1"/>
            </a:lvl1pPr>
          </a:lstStyle>
          <a:p>
            <a:pPr lvl="0"/>
            <a:r>
              <a:rPr lang="en-US"/>
              <a:t>Click to edit Master title style</a:t>
            </a:r>
            <a:endParaRPr lang="lv-LV"/>
          </a:p>
        </p:txBody>
      </p:sp>
      <p:sp>
        <p:nvSpPr>
          <p:cNvPr id="3" name="Content Placeholder 2"/>
          <p:cNvSpPr txBox="1">
            <a:spLocks noGrp="1"/>
          </p:cNvSpPr>
          <p:nvPr>
            <p:ph idx="1"/>
          </p:nvPr>
        </p:nvSpPr>
        <p:spPr>
          <a:xfrm>
            <a:off x="3941246" y="300983"/>
            <a:ext cx="5635346" cy="6451969"/>
          </a:xfrm>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txBox="1">
            <a:spLocks noGrp="1"/>
          </p:cNvSpPr>
          <p:nvPr>
            <p:ph type="body" idx="2"/>
          </p:nvPr>
        </p:nvSpPr>
        <p:spPr>
          <a:xfrm>
            <a:off x="504035" y="1581930"/>
            <a:ext cx="3316455" cy="5171023"/>
          </a:xfrm>
        </p:spPr>
        <p:txBody>
          <a:bodyPr/>
          <a:lstStyle>
            <a:lvl1pPr marL="0" indent="0">
              <a:spcBef>
                <a:spcPts val="400"/>
              </a:spcBef>
              <a:buNone/>
              <a:defRPr lang="en-US" sz="1500"/>
            </a:lvl1pPr>
          </a:lstStyle>
          <a:p>
            <a:pPr lvl="0"/>
            <a:r>
              <a:rPr lang="en-US"/>
              <a:t>Click to edit Master text styles</a:t>
            </a:r>
          </a:p>
        </p:txBody>
      </p:sp>
      <p:sp>
        <p:nvSpPr>
          <p:cNvPr id="5"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6" name="Rectangle 3"/>
          <p:cNvSpPr txBox="1">
            <a:spLocks noGrp="1"/>
          </p:cNvSpPr>
          <p:nvPr>
            <p:ph type="sldNum" sz="quarter" idx="8"/>
          </p:nvPr>
        </p:nvSpPr>
        <p:spPr/>
        <p:txBody>
          <a:bodyPr/>
          <a:lstStyle>
            <a:lvl1pPr defTabSz="914207">
              <a:defRPr/>
            </a:lvl1pPr>
          </a:lstStyle>
          <a:p>
            <a:pPr lvl="0"/>
            <a:fld id="{6B50FFBE-E1AC-4523-B5A1-E96F0116B53D}" type="slidenum">
              <a:t>‹#›</a:t>
            </a:fld>
            <a:endParaRPr lang="lv-LV"/>
          </a:p>
        </p:txBody>
      </p:sp>
      <p:sp>
        <p:nvSpPr>
          <p:cNvPr id="7"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546458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975872" y="5291769"/>
            <a:ext cx="6048371" cy="624727"/>
          </a:xfrm>
        </p:spPr>
        <p:txBody>
          <a:bodyPr anchor="b"/>
          <a:lstStyle>
            <a:lvl1pPr algn="l">
              <a:defRPr lang="en-US" sz="2200" b="1"/>
            </a:lvl1pPr>
          </a:lstStyle>
          <a:p>
            <a:pPr lvl="0"/>
            <a:r>
              <a:rPr lang="en-US"/>
              <a:t>Click to edit Master title style</a:t>
            </a:r>
            <a:endParaRPr lang="lv-LV"/>
          </a:p>
        </p:txBody>
      </p:sp>
      <p:sp>
        <p:nvSpPr>
          <p:cNvPr id="3" name="Picture Placeholder 2"/>
          <p:cNvSpPr txBox="1">
            <a:spLocks noGrp="1"/>
          </p:cNvSpPr>
          <p:nvPr>
            <p:ph type="pic" idx="1"/>
          </p:nvPr>
        </p:nvSpPr>
        <p:spPr>
          <a:xfrm>
            <a:off x="1975872" y="675467"/>
            <a:ext cx="6048371" cy="4535808"/>
          </a:xfrm>
        </p:spPr>
        <p:txBody>
          <a:bodyPr/>
          <a:lstStyle>
            <a:lvl1pPr marL="0" indent="0">
              <a:buNone/>
              <a:defRPr/>
            </a:lvl1pPr>
          </a:lstStyle>
          <a:p>
            <a:pPr lvl="0"/>
            <a:endParaRPr lang="lv-LV"/>
          </a:p>
        </p:txBody>
      </p:sp>
      <p:sp>
        <p:nvSpPr>
          <p:cNvPr id="4" name="Text Placeholder 3"/>
          <p:cNvSpPr txBox="1">
            <a:spLocks noGrp="1"/>
          </p:cNvSpPr>
          <p:nvPr>
            <p:ph type="body" idx="2"/>
          </p:nvPr>
        </p:nvSpPr>
        <p:spPr>
          <a:xfrm>
            <a:off x="1975872" y="5916497"/>
            <a:ext cx="6048371" cy="887214"/>
          </a:xfrm>
        </p:spPr>
        <p:txBody>
          <a:bodyPr/>
          <a:lstStyle>
            <a:lvl1pPr marL="0" indent="0">
              <a:spcBef>
                <a:spcPts val="400"/>
              </a:spcBef>
              <a:buNone/>
              <a:defRPr lang="en-US" sz="1500"/>
            </a:lvl1pPr>
          </a:lstStyle>
          <a:p>
            <a:pPr lvl="0"/>
            <a:r>
              <a:rPr lang="en-US"/>
              <a:t>Click to edit Master text styles</a:t>
            </a:r>
          </a:p>
        </p:txBody>
      </p:sp>
      <p:sp>
        <p:nvSpPr>
          <p:cNvPr id="5" name="Rectangle 2"/>
          <p:cNvSpPr txBox="1">
            <a:spLocks noGrp="1"/>
          </p:cNvSpPr>
          <p:nvPr>
            <p:ph type="ftr" sz="quarter" idx="9"/>
          </p:nvPr>
        </p:nvSpPr>
        <p:spPr/>
        <p:txBody>
          <a:bodyPr/>
          <a:lstStyle>
            <a:lvl1pPr defTabSz="914207">
              <a:defRPr>
                <a:latin typeface="Georgia"/>
              </a:defRPr>
            </a:lvl1pPr>
          </a:lstStyle>
          <a:p>
            <a:pPr lvl="0"/>
            <a:endParaRPr lang="lv-LV"/>
          </a:p>
        </p:txBody>
      </p:sp>
      <p:sp>
        <p:nvSpPr>
          <p:cNvPr id="6" name="Rectangle 3"/>
          <p:cNvSpPr txBox="1">
            <a:spLocks noGrp="1"/>
          </p:cNvSpPr>
          <p:nvPr>
            <p:ph type="sldNum" sz="quarter" idx="8"/>
          </p:nvPr>
        </p:nvSpPr>
        <p:spPr/>
        <p:txBody>
          <a:bodyPr/>
          <a:lstStyle>
            <a:lvl1pPr defTabSz="914207">
              <a:defRPr/>
            </a:lvl1pPr>
          </a:lstStyle>
          <a:p>
            <a:pPr lvl="0"/>
            <a:fld id="{F7737BA0-C90B-44E6-9982-B4E6C06CB5D7}" type="slidenum">
              <a:t>‹#›</a:t>
            </a:fld>
            <a:endParaRPr lang="lv-LV"/>
          </a:p>
        </p:txBody>
      </p:sp>
      <p:sp>
        <p:nvSpPr>
          <p:cNvPr id="7" name="Rectangle 16"/>
          <p:cNvSpPr txBox="1">
            <a:spLocks noGrp="1"/>
          </p:cNvSpPr>
          <p:nvPr>
            <p:ph type="dt" sz="half" idx="7"/>
          </p:nvPr>
        </p:nvSpPr>
        <p:spPr/>
        <p:txBody>
          <a:bodyPr/>
          <a:lstStyle>
            <a:lvl1pPr defTabSz="914207">
              <a:defRPr>
                <a:latin typeface="Georgia"/>
              </a:defRPr>
            </a:lvl1pPr>
          </a:lstStyle>
          <a:p>
            <a:pPr lvl="0"/>
            <a:r>
              <a:rPr lang="lv-LV"/>
              <a:t>18.02.2005.</a:t>
            </a:r>
          </a:p>
        </p:txBody>
      </p:sp>
    </p:spTree>
    <p:extLst>
      <p:ext uri="{BB962C8B-B14F-4D97-AF65-F5344CB8AC3E}">
        <p14:creationId xmlns:p14="http://schemas.microsoft.com/office/powerpoint/2010/main" val="1110762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p:cNvSpPr txBox="1">
            <a:spLocks noGrp="1"/>
          </p:cNvSpPr>
          <p:nvPr>
            <p:ph type="ftr" sz="quarter" idx="3"/>
          </p:nvPr>
        </p:nvSpPr>
        <p:spPr>
          <a:xfrm>
            <a:off x="3444215" y="6887699"/>
            <a:ext cx="3192197" cy="503980"/>
          </a:xfrm>
          <a:prstGeom prst="rect">
            <a:avLst/>
          </a:prstGeom>
          <a:noFill/>
          <a:ln>
            <a:noFill/>
          </a:ln>
        </p:spPr>
        <p:txBody>
          <a:bodyPr vert="horz" wrap="square" lIns="100794" tIns="50392" rIns="100794" bIns="50392" anchor="b" anchorCtr="1" compatLnSpc="1"/>
          <a:lstStyle>
            <a:lvl1pPr marL="0" marR="0" lvl="0" indent="0" algn="ctr" defTabSz="914400" rtl="0" fontAlgn="auto" hangingPunct="1">
              <a:lnSpc>
                <a:spcPct val="100000"/>
              </a:lnSpc>
              <a:spcBef>
                <a:spcPts val="0"/>
              </a:spcBef>
              <a:spcAft>
                <a:spcPts val="0"/>
              </a:spcAft>
              <a:buNone/>
              <a:tabLst/>
              <a:defRPr lang="lv-LV" sz="1300" b="0" i="0" u="none" strike="noStrike" kern="1200" cap="none" spc="0" baseline="0">
                <a:solidFill>
                  <a:srgbClr val="000000"/>
                </a:solidFill>
                <a:uFillTx/>
                <a:latin typeface="Arial"/>
                <a:ea typeface="ＭＳ Ｐゴシック"/>
              </a:defRPr>
            </a:lvl1pPr>
          </a:lstStyle>
          <a:p>
            <a:pPr lvl="0"/>
            <a:endParaRPr lang="lv-LV"/>
          </a:p>
        </p:txBody>
      </p:sp>
      <p:sp>
        <p:nvSpPr>
          <p:cNvPr id="3" name="Rectangle 3"/>
          <p:cNvSpPr txBox="1">
            <a:spLocks noGrp="1"/>
          </p:cNvSpPr>
          <p:nvPr>
            <p:ph type="sldNum" sz="quarter" idx="4"/>
          </p:nvPr>
        </p:nvSpPr>
        <p:spPr>
          <a:xfrm>
            <a:off x="7224445" y="6887699"/>
            <a:ext cx="2352147" cy="503980"/>
          </a:xfrm>
          <a:prstGeom prst="rect">
            <a:avLst/>
          </a:prstGeom>
          <a:noFill/>
          <a:ln>
            <a:noFill/>
          </a:ln>
        </p:spPr>
        <p:txBody>
          <a:bodyPr vert="horz" wrap="square" lIns="100794" tIns="50392" rIns="100794" bIns="50392" anchor="b" anchorCtr="0" compatLnSpc="1"/>
          <a:lstStyle>
            <a:lvl1pPr marL="0" marR="0" lvl="0" indent="0" algn="r" defTabSz="914400" rtl="0" fontAlgn="auto" hangingPunct="1">
              <a:lnSpc>
                <a:spcPct val="100000"/>
              </a:lnSpc>
              <a:spcBef>
                <a:spcPts val="0"/>
              </a:spcBef>
              <a:spcAft>
                <a:spcPts val="0"/>
              </a:spcAft>
              <a:buNone/>
              <a:tabLst/>
              <a:defRPr lang="lv-LV" sz="1300" b="0" i="0" u="none" strike="noStrike" kern="1200" cap="none" spc="0" baseline="0">
                <a:solidFill>
                  <a:srgbClr val="000000"/>
                </a:solidFill>
                <a:uFillTx/>
                <a:latin typeface="Arial Black"/>
                <a:ea typeface="ＭＳ Ｐゴシック"/>
              </a:defRPr>
            </a:lvl1pPr>
          </a:lstStyle>
          <a:p>
            <a:pPr lvl="0"/>
            <a:fld id="{31549984-AF03-4535-8B83-7110560954FC}" type="slidenum">
              <a:t>‹#›</a:t>
            </a:fld>
            <a:endParaRPr lang="lv-LV"/>
          </a:p>
        </p:txBody>
      </p:sp>
      <p:grpSp>
        <p:nvGrpSpPr>
          <p:cNvPr id="4" name="Group 4"/>
          <p:cNvGrpSpPr/>
          <p:nvPr/>
        </p:nvGrpSpPr>
        <p:grpSpPr>
          <a:xfrm>
            <a:off x="0" y="0"/>
            <a:ext cx="10080619" cy="601976"/>
            <a:chOff x="0" y="0"/>
            <a:chExt cx="10080619" cy="601976"/>
          </a:xfrm>
        </p:grpSpPr>
        <p:sp>
          <p:nvSpPr>
            <p:cNvPr id="5" name="Rectangle 5"/>
            <p:cNvSpPr/>
            <p:nvPr/>
          </p:nvSpPr>
          <p:spPr>
            <a:xfrm>
              <a:off x="0" y="0"/>
              <a:ext cx="315019" cy="587977"/>
            </a:xfrm>
            <a:prstGeom prst="rect">
              <a:avLst/>
            </a:prstGeom>
            <a:gradFill>
              <a:gsLst>
                <a:gs pos="0">
                  <a:srgbClr val="9F839F"/>
                </a:gs>
                <a:gs pos="100000">
                  <a:srgbClr val="FFFFFF"/>
                </a:gs>
              </a:gsLst>
              <a:lin ang="0"/>
            </a:gradFill>
            <a:ln>
              <a:noFill/>
              <a:prstDash val="solid"/>
            </a:ln>
          </p:spPr>
          <p:txBody>
            <a:bodyPr vert="horz" wrap="non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6" name="Rectangle 6"/>
            <p:cNvSpPr/>
            <p:nvPr/>
          </p:nvSpPr>
          <p:spPr>
            <a:xfrm>
              <a:off x="455023" y="148745"/>
              <a:ext cx="9625596" cy="302739"/>
            </a:xfrm>
            <a:prstGeom prst="rect">
              <a:avLst/>
            </a:prstGeom>
            <a:gradFill>
              <a:gsLst>
                <a:gs pos="0">
                  <a:srgbClr val="440044"/>
                </a:gs>
                <a:gs pos="100000">
                  <a:srgbClr val="FFFFFF"/>
                </a:gs>
              </a:gsLst>
              <a:lin ang="0"/>
            </a:gra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7" name="Rectangle 7"/>
            <p:cNvSpPr/>
            <p:nvPr/>
          </p:nvSpPr>
          <p:spPr>
            <a:xfrm>
              <a:off x="451530" y="148745"/>
              <a:ext cx="152256" cy="155740"/>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993366"/>
                </a:solidFill>
                <a:uFillTx/>
                <a:latin typeface="Arial"/>
                <a:ea typeface="ＭＳ Ｐゴシック"/>
              </a:endParaRPr>
            </a:p>
          </p:txBody>
        </p:sp>
        <p:sp>
          <p:nvSpPr>
            <p:cNvPr id="8" name="Rectangle 8"/>
            <p:cNvSpPr/>
            <p:nvPr/>
          </p:nvSpPr>
          <p:spPr>
            <a:xfrm>
              <a:off x="603787" y="0"/>
              <a:ext cx="154012" cy="152238"/>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993366"/>
                </a:solidFill>
                <a:uFillTx/>
                <a:latin typeface="Arial"/>
                <a:ea typeface="ＭＳ Ｐゴシック"/>
              </a:endParaRPr>
            </a:p>
          </p:txBody>
        </p:sp>
        <p:sp>
          <p:nvSpPr>
            <p:cNvPr id="9" name="Rectangle 9"/>
            <p:cNvSpPr/>
            <p:nvPr/>
          </p:nvSpPr>
          <p:spPr>
            <a:xfrm>
              <a:off x="603787" y="148745"/>
              <a:ext cx="154012" cy="155740"/>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790571"/>
                </a:solidFill>
                <a:uFillTx/>
                <a:latin typeface="Arial"/>
                <a:ea typeface="ＭＳ Ｐゴシック"/>
              </a:endParaRPr>
            </a:p>
          </p:txBody>
        </p:sp>
        <p:sp>
          <p:nvSpPr>
            <p:cNvPr id="10" name="Rectangle 10"/>
            <p:cNvSpPr/>
            <p:nvPr/>
          </p:nvSpPr>
          <p:spPr>
            <a:xfrm>
              <a:off x="302766" y="302739"/>
              <a:ext cx="150510" cy="152238"/>
            </a:xfrm>
            <a:prstGeom prst="rect">
              <a:avLst/>
            </a:prstGeom>
            <a:solidFill>
              <a:srgbClr val="9F839F"/>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993366"/>
                </a:solidFill>
                <a:uFillTx/>
                <a:latin typeface="Arial"/>
                <a:ea typeface="ＭＳ Ｐゴシック"/>
              </a:endParaRPr>
            </a:p>
          </p:txBody>
        </p:sp>
        <p:sp>
          <p:nvSpPr>
            <p:cNvPr id="11" name="Rectangle 11"/>
            <p:cNvSpPr/>
            <p:nvPr/>
          </p:nvSpPr>
          <p:spPr>
            <a:xfrm>
              <a:off x="145261" y="150491"/>
              <a:ext cx="155758" cy="152238"/>
            </a:xfrm>
            <a:prstGeom prst="rect">
              <a:avLst/>
            </a:prstGeom>
            <a:solidFill>
              <a:srgbClr val="440044"/>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2600" b="0" i="0" u="none" strike="noStrike" kern="1200" cap="none" spc="0" baseline="0">
                <a:solidFill>
                  <a:srgbClr val="000000"/>
                </a:solidFill>
                <a:uFillTx/>
                <a:latin typeface="Times New Roman"/>
                <a:ea typeface="ＭＳ Ｐゴシック"/>
              </a:endParaRPr>
            </a:p>
          </p:txBody>
        </p:sp>
        <p:sp>
          <p:nvSpPr>
            <p:cNvPr id="12" name="Rectangle 12"/>
            <p:cNvSpPr/>
            <p:nvPr/>
          </p:nvSpPr>
          <p:spPr>
            <a:xfrm>
              <a:off x="451530" y="299237"/>
              <a:ext cx="152256" cy="152238"/>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790571"/>
                </a:solidFill>
                <a:uFillTx/>
                <a:latin typeface="Arial"/>
                <a:ea typeface="ＭＳ Ｐゴシック"/>
              </a:endParaRPr>
            </a:p>
          </p:txBody>
        </p:sp>
        <p:sp>
          <p:nvSpPr>
            <p:cNvPr id="13" name="Rectangle 13"/>
            <p:cNvSpPr/>
            <p:nvPr/>
          </p:nvSpPr>
          <p:spPr>
            <a:xfrm>
              <a:off x="302766" y="451485"/>
              <a:ext cx="150510" cy="150491"/>
            </a:xfrm>
            <a:prstGeom prst="rect">
              <a:avLst/>
            </a:prstGeom>
            <a:solidFill>
              <a:srgbClr val="790571"/>
            </a:solidFill>
            <a:ln>
              <a:noFill/>
              <a:prstDash val="solid"/>
            </a:ln>
          </p:spPr>
          <p:txBody>
            <a:bodyPr vert="horz" wrap="square" lIns="91440" tIns="45720" rIns="91440" bIns="45720" anchor="t" anchorCtr="0" compatLnSpc="1"/>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lv-LV" sz="1800" b="0" i="0" u="none" strike="noStrike" kern="1200" cap="none" spc="0" baseline="0">
                <a:solidFill>
                  <a:srgbClr val="790571"/>
                </a:solidFill>
                <a:uFillTx/>
                <a:latin typeface="Arial"/>
                <a:ea typeface="ＭＳ Ｐゴシック"/>
              </a:endParaRPr>
            </a:p>
          </p:txBody>
        </p:sp>
      </p:grpSp>
      <p:sp>
        <p:nvSpPr>
          <p:cNvPr id="14" name="Rectangle 14"/>
          <p:cNvSpPr txBox="1">
            <a:spLocks noGrp="1"/>
          </p:cNvSpPr>
          <p:nvPr>
            <p:ph type="title"/>
          </p:nvPr>
        </p:nvSpPr>
        <p:spPr>
          <a:xfrm>
            <a:off x="504035" y="503980"/>
            <a:ext cx="9072567" cy="656219"/>
          </a:xfrm>
          <a:prstGeom prst="rect">
            <a:avLst/>
          </a:prstGeom>
          <a:noFill/>
          <a:ln>
            <a:noFill/>
          </a:ln>
        </p:spPr>
        <p:txBody>
          <a:bodyPr vert="horz" wrap="square" lIns="100794" tIns="50392" rIns="100794" bIns="50392" anchor="ctr" anchorCtr="0" compatLnSpc="1"/>
          <a:lstStyle/>
          <a:p>
            <a:pPr lvl="0"/>
            <a:r>
              <a:rPr lang="lv-LV"/>
              <a:t>Click to edit Master title style</a:t>
            </a:r>
          </a:p>
        </p:txBody>
      </p:sp>
      <p:sp>
        <p:nvSpPr>
          <p:cNvPr id="15" name="Rectangle 15"/>
          <p:cNvSpPr txBox="1">
            <a:spLocks noGrp="1"/>
          </p:cNvSpPr>
          <p:nvPr>
            <p:ph type="body" idx="1"/>
          </p:nvPr>
        </p:nvSpPr>
        <p:spPr>
          <a:xfrm>
            <a:off x="504035" y="1954667"/>
            <a:ext cx="9072567" cy="4513057"/>
          </a:xfrm>
          <a:prstGeom prst="rect">
            <a:avLst/>
          </a:prstGeom>
          <a:noFill/>
          <a:ln>
            <a:noFill/>
          </a:ln>
        </p:spPr>
        <p:txBody>
          <a:bodyPr vert="horz" wrap="square" lIns="100794" tIns="50392" rIns="100794" bIns="50392" anchor="t" anchorCtr="0" compatLnSpc="1"/>
          <a:lstStyle/>
          <a:p>
            <a:pPr lvl="0"/>
            <a:r>
              <a:rPr lang="lv-LV"/>
              <a:t>Click to edit Master text styles</a:t>
            </a:r>
          </a:p>
          <a:p>
            <a:pPr lvl="1"/>
            <a:r>
              <a:rPr lang="lv-LV"/>
              <a:t>Second level</a:t>
            </a:r>
          </a:p>
          <a:p>
            <a:pPr lvl="2"/>
            <a:r>
              <a:rPr lang="lv-LV"/>
              <a:t>Third level</a:t>
            </a:r>
          </a:p>
          <a:p>
            <a:pPr lvl="3"/>
            <a:r>
              <a:rPr lang="lv-LV"/>
              <a:t>Fourth level</a:t>
            </a:r>
          </a:p>
          <a:p>
            <a:pPr lvl="4"/>
            <a:r>
              <a:rPr lang="lv-LV"/>
              <a:t>Fifth level</a:t>
            </a:r>
          </a:p>
        </p:txBody>
      </p:sp>
      <p:sp>
        <p:nvSpPr>
          <p:cNvPr id="16" name="Rectangle 16"/>
          <p:cNvSpPr txBox="1">
            <a:spLocks noGrp="1"/>
          </p:cNvSpPr>
          <p:nvPr>
            <p:ph type="dt" sz="half" idx="2"/>
          </p:nvPr>
        </p:nvSpPr>
        <p:spPr>
          <a:xfrm>
            <a:off x="504035" y="6884206"/>
            <a:ext cx="2352147" cy="524975"/>
          </a:xfrm>
          <a:prstGeom prst="rect">
            <a:avLst/>
          </a:prstGeom>
          <a:noFill/>
          <a:ln>
            <a:noFill/>
          </a:ln>
        </p:spPr>
        <p:txBody>
          <a:bodyPr vert="horz" wrap="square" lIns="100794" tIns="50392" rIns="100794" bIns="50392" anchor="b" anchorCtr="0" compatLnSpc="1"/>
          <a:lstStyle>
            <a:lvl1pPr marL="0" marR="0" lvl="0" indent="0" algn="l" defTabSz="914400" rtl="0" fontAlgn="auto" hangingPunct="1">
              <a:lnSpc>
                <a:spcPct val="100000"/>
              </a:lnSpc>
              <a:spcBef>
                <a:spcPts val="0"/>
              </a:spcBef>
              <a:spcAft>
                <a:spcPts val="0"/>
              </a:spcAft>
              <a:buNone/>
              <a:tabLst/>
              <a:defRPr lang="lv-LV" sz="1300" b="0" i="0" u="none" strike="noStrike" kern="1200" cap="none" spc="0" baseline="0">
                <a:solidFill>
                  <a:srgbClr val="000000"/>
                </a:solidFill>
                <a:uFillTx/>
                <a:latin typeface="Arial"/>
                <a:ea typeface="ＭＳ Ｐゴシック"/>
              </a:defRPr>
            </a:lvl1pPr>
          </a:lstStyle>
          <a:p>
            <a:pPr lvl="0"/>
            <a:r>
              <a:rPr lang="lv-LV"/>
              <a:t>18.02.2005.</a:t>
            </a:r>
          </a:p>
        </p:txBody>
      </p:sp>
      <p:pic>
        <p:nvPicPr>
          <p:cNvPr id="17" name="Picture 17" descr="Untitled-2"/>
          <p:cNvPicPr>
            <a:picLocks noChangeAspect="1"/>
          </p:cNvPicPr>
          <p:nvPr/>
        </p:nvPicPr>
        <p:blipFill>
          <a:blip r:embed="rId13"/>
          <a:srcRect/>
          <a:stretch>
            <a:fillRect/>
          </a:stretch>
        </p:blipFill>
        <p:spPr>
          <a:xfrm>
            <a:off x="-10497" y="0"/>
            <a:ext cx="10175132" cy="1186452"/>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r" defTabSz="914400" rtl="0" fontAlgn="auto" hangingPunct="0">
        <a:lnSpc>
          <a:spcPct val="100000"/>
        </a:lnSpc>
        <a:spcBef>
          <a:spcPts val="0"/>
        </a:spcBef>
        <a:spcAft>
          <a:spcPts val="0"/>
        </a:spcAft>
        <a:buNone/>
        <a:tabLst/>
        <a:defRPr lang="lv-LV" sz="4900" b="0" i="0" u="none" strike="noStrike" kern="0" cap="none" spc="0" baseline="0">
          <a:solidFill>
            <a:srgbClr val="FFFFFF"/>
          </a:solidFill>
          <a:uFillTx/>
          <a:latin typeface="Georgia"/>
          <a:ea typeface="ＭＳ Ｐゴシック"/>
        </a:defRPr>
      </a:lvl1pPr>
    </p:titleStyle>
    <p:bodyStyle>
      <a:lvl1pPr marL="377976" marR="0" lvl="0" indent="-377976" algn="l" defTabSz="914400" rtl="0" fontAlgn="auto" hangingPunct="0">
        <a:lnSpc>
          <a:spcPct val="100000"/>
        </a:lnSpc>
        <a:spcBef>
          <a:spcPts val="800"/>
        </a:spcBef>
        <a:spcAft>
          <a:spcPts val="0"/>
        </a:spcAft>
        <a:buClr>
          <a:srgbClr val="660066"/>
        </a:buClr>
        <a:buSzPct val="100000"/>
        <a:buFont typeface="Wingdings"/>
        <a:buChar char="n"/>
        <a:tabLst/>
        <a:defRPr lang="lv-LV" sz="3500" b="1" i="0" u="none" strike="noStrike" kern="0" cap="none" spc="0" baseline="0">
          <a:solidFill>
            <a:srgbClr val="000000"/>
          </a:solidFill>
          <a:uFillTx/>
          <a:latin typeface="Georgia"/>
          <a:ea typeface="ＭＳ Ｐゴシック"/>
        </a:defRPr>
      </a:lvl1pPr>
      <a:lvl2pPr marL="818954" marR="0" lvl="1" indent="-314983" algn="l" defTabSz="914400" rtl="0" fontAlgn="auto" hangingPunct="0">
        <a:lnSpc>
          <a:spcPct val="100000"/>
        </a:lnSpc>
        <a:spcBef>
          <a:spcPts val="700"/>
        </a:spcBef>
        <a:spcAft>
          <a:spcPts val="0"/>
        </a:spcAft>
        <a:buClr>
          <a:srgbClr val="660066"/>
        </a:buClr>
        <a:buSzPct val="100000"/>
        <a:buFont typeface="Wingdings"/>
        <a:buChar char="¨"/>
        <a:tabLst/>
        <a:defRPr lang="lv-LV" sz="3100" b="0" i="0" u="none" strike="noStrike" kern="0" cap="none" spc="0" baseline="0">
          <a:solidFill>
            <a:srgbClr val="000000"/>
          </a:solidFill>
          <a:uFillTx/>
          <a:latin typeface="Georgia"/>
          <a:ea typeface="ＭＳ Ｐゴシック"/>
        </a:defRPr>
      </a:lvl2pPr>
      <a:lvl3pPr marL="1259933" marR="0" lvl="2" indent="-251990" algn="l" defTabSz="914400" rtl="0" fontAlgn="auto" hangingPunct="0">
        <a:lnSpc>
          <a:spcPct val="100000"/>
        </a:lnSpc>
        <a:spcBef>
          <a:spcPts val="600"/>
        </a:spcBef>
        <a:spcAft>
          <a:spcPts val="0"/>
        </a:spcAft>
        <a:buClr>
          <a:srgbClr val="660066"/>
        </a:buClr>
        <a:buSzPct val="100000"/>
        <a:buFont typeface="Wingdings"/>
        <a:buChar char="n"/>
        <a:tabLst/>
        <a:defRPr lang="lv-LV" sz="2600" b="0" i="0" u="none" strike="noStrike" kern="0" cap="none" spc="0" baseline="0">
          <a:solidFill>
            <a:srgbClr val="000000"/>
          </a:solidFill>
          <a:uFillTx/>
          <a:latin typeface="Georgia"/>
          <a:ea typeface="ＭＳ Ｐゴシック"/>
        </a:defRPr>
      </a:lvl3pPr>
      <a:lvl4pPr marL="1763895" marR="0" lvl="3" indent="-251990" algn="l" defTabSz="914400" rtl="0" fontAlgn="auto" hangingPunct="0">
        <a:lnSpc>
          <a:spcPct val="100000"/>
        </a:lnSpc>
        <a:spcBef>
          <a:spcPts val="500"/>
        </a:spcBef>
        <a:spcAft>
          <a:spcPts val="0"/>
        </a:spcAft>
        <a:buClr>
          <a:srgbClr val="660066"/>
        </a:buClr>
        <a:buSzPct val="100000"/>
        <a:buFont typeface="Wingdings"/>
        <a:buChar char="¨"/>
        <a:tabLst/>
        <a:defRPr lang="lv-LV" sz="2200" b="0" i="0" u="none" strike="noStrike" kern="0" cap="none" spc="0" baseline="0">
          <a:solidFill>
            <a:srgbClr val="000000"/>
          </a:solidFill>
          <a:uFillTx/>
          <a:latin typeface="Georgia"/>
          <a:ea typeface="ＭＳ Ｐゴシック"/>
        </a:defRPr>
      </a:lvl4pPr>
      <a:lvl5pPr marL="2267867" marR="0" lvl="4" indent="-251990" algn="l" defTabSz="914400" rtl="0" fontAlgn="auto" hangingPunct="0">
        <a:lnSpc>
          <a:spcPct val="100000"/>
        </a:lnSpc>
        <a:spcBef>
          <a:spcPts val="500"/>
        </a:spcBef>
        <a:spcAft>
          <a:spcPts val="0"/>
        </a:spcAft>
        <a:buClr>
          <a:srgbClr val="660066"/>
        </a:buClr>
        <a:buSzPct val="100000"/>
        <a:buFont typeface="Wingdings"/>
        <a:buChar char="§"/>
        <a:tabLst/>
        <a:defRPr lang="lv-LV" sz="2200" b="0" i="0" u="none" strike="noStrike" kern="0" cap="none" spc="0" baseline="0">
          <a:solidFill>
            <a:srgbClr val="000000"/>
          </a:solidFill>
          <a:uFillTx/>
          <a:latin typeface="Georgia"/>
          <a:ea typeface="ＭＳ Ｐゴシック"/>
        </a:defRPr>
      </a:lvl5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0" y="919164"/>
            <a:ext cx="9072567" cy="644523"/>
          </a:xfrm>
        </p:spPr>
        <p:txBody>
          <a:bodyPr>
            <a:spAutoFit/>
          </a:bodyPr>
          <a:lstStyle/>
          <a:p>
            <a:pPr lvl="0"/>
            <a:r>
              <a:rPr lang="lv-LV"/>
              <a:t> </a:t>
            </a:r>
          </a:p>
        </p:txBody>
      </p:sp>
      <p:sp>
        <p:nvSpPr>
          <p:cNvPr id="3" name="Apakšvirsraksts 2"/>
          <p:cNvSpPr txBox="1">
            <a:spLocks noGrp="1"/>
          </p:cNvSpPr>
          <p:nvPr>
            <p:ph type="subTitle" idx="4294967295"/>
          </p:nvPr>
        </p:nvSpPr>
        <p:spPr>
          <a:xfrm>
            <a:off x="647824" y="2740147"/>
            <a:ext cx="9073005" cy="3046164"/>
          </a:xfrm>
        </p:spPr>
        <p:txBody>
          <a:bodyPr anchor="ctr" anchorCtr="1">
            <a:spAutoFit/>
          </a:bodyPr>
          <a:lstStyle/>
          <a:p>
            <a:pPr marL="0" lvl="0" indent="0" algn="ctr">
              <a:spcBef>
                <a:spcPts val="900"/>
              </a:spcBef>
              <a:buNone/>
            </a:pPr>
            <a:r>
              <a:rPr lang="lv-LV" sz="3600" dirty="0"/>
              <a:t>Vardarbībā cietušo aizsardzība </a:t>
            </a:r>
            <a:r>
              <a:rPr lang="lv-LV" sz="3600" dirty="0" err="1"/>
              <a:t>aizsardzība</a:t>
            </a:r>
            <a:r>
              <a:rPr lang="lv-LV" sz="3600" dirty="0"/>
              <a:t> civilprocesuālā un policejiskā kārtībā.</a:t>
            </a:r>
          </a:p>
          <a:p>
            <a:pPr marL="0" lvl="0" indent="0" algn="ctr">
              <a:buNone/>
            </a:pPr>
            <a:endParaRPr lang="lv-LV" dirty="0"/>
          </a:p>
          <a:p>
            <a:pPr marL="0" lvl="0" indent="0" algn="ctr">
              <a:buNone/>
            </a:pPr>
            <a:endParaRPr lang="lv-LV"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Taisnstūris 1"/>
          <p:cNvSpPr/>
          <p:nvPr/>
        </p:nvSpPr>
        <p:spPr>
          <a:xfrm>
            <a:off x="287789" y="1475585"/>
            <a:ext cx="9433050" cy="6001623"/>
          </a:xfrm>
          <a:prstGeom prst="rect">
            <a:avLst/>
          </a:prstGeom>
          <a:noFill/>
          <a:ln>
            <a:noFill/>
            <a:prstDash val="solid"/>
          </a:ln>
        </p:spPr>
        <p:txBody>
          <a:bodyPr vert="horz" wrap="square" lIns="91421" tIns="45710" rIns="91421" bIns="45710" anchor="t" anchorCtr="0" compatLnSpc="1">
            <a:spAutoFit/>
          </a:bodyPr>
          <a:lstStyle/>
          <a:p>
            <a:pPr marL="342826" marR="0" lvl="0" indent="-342826" algn="just" defTabSz="914207" rtl="0" fontAlgn="auto" hangingPunct="1">
              <a:lnSpc>
                <a:spcPct val="100000"/>
              </a:lnSpc>
              <a:spcBef>
                <a:spcPts val="0"/>
              </a:spcBef>
              <a:spcAft>
                <a:spcPts val="0"/>
              </a:spcAft>
              <a:buClr>
                <a:srgbClr val="E46C0A"/>
              </a:buClr>
              <a:buSzPct val="90000"/>
              <a:buFont typeface="Arial" pitchFamily="34"/>
              <a:buChar char="•"/>
              <a:tabLst/>
              <a:defRPr sz="1800" b="0" i="0" u="none" strike="noStrike" kern="0" cap="none" spc="0" baseline="0">
                <a:solidFill>
                  <a:srgbClr val="000000"/>
                </a:solidFill>
                <a:uFillTx/>
              </a:defRPr>
            </a:pPr>
            <a:r>
              <a:rPr lang="lv-LV" sz="2400" b="0" i="0" u="none" strike="noStrike" kern="0" cap="none" spc="0" baseline="0" dirty="0">
                <a:solidFill>
                  <a:srgbClr val="000000"/>
                </a:solidFill>
                <a:uFillTx/>
                <a:latin typeface="Arial" pitchFamily="34"/>
                <a:cs typeface="Arial" pitchFamily="34"/>
              </a:rPr>
              <a:t>Vardarbības upura cilvēktiesību (uz dzīvību, brīvību, personas neaizskaramību, veselību) prioritāte pār vardarbīgās personas tiesībām uz īpašumu ir nostiprināta Eiropas Padomes dokumentos un ANO rekomendācijās.</a:t>
            </a:r>
          </a:p>
          <a:p>
            <a:pPr marL="342826" marR="0" lvl="0" indent="-342826" algn="just" defTabSz="914207" rtl="0" fontAlgn="auto" hangingPunct="1">
              <a:lnSpc>
                <a:spcPct val="100000"/>
              </a:lnSpc>
              <a:spcBef>
                <a:spcPts val="0"/>
              </a:spcBef>
              <a:spcAft>
                <a:spcPts val="0"/>
              </a:spcAft>
              <a:buClr>
                <a:srgbClr val="E46C0A"/>
              </a:buClr>
              <a:buSzPct val="90000"/>
              <a:buFont typeface="Arial" pitchFamily="34"/>
              <a:buChar char="•"/>
              <a:tabLst/>
              <a:defRPr sz="1800" b="0" i="0" u="none" strike="noStrike" kern="0" cap="none" spc="0" baseline="0">
                <a:solidFill>
                  <a:srgbClr val="000000"/>
                </a:solidFill>
                <a:uFillTx/>
              </a:defRPr>
            </a:pPr>
            <a:r>
              <a:rPr lang="lv-LV" sz="2400" b="0" i="0" u="none" strike="noStrike" kern="0" cap="none" spc="0" baseline="0" dirty="0">
                <a:solidFill>
                  <a:srgbClr val="000000"/>
                </a:solidFill>
                <a:uFillTx/>
                <a:latin typeface="Arial" pitchFamily="34"/>
                <a:cs typeface="Arial" pitchFamily="34"/>
              </a:rPr>
              <a:t>Izskatīt jautājumu par </a:t>
            </a:r>
            <a:r>
              <a:rPr lang="lv-LV" sz="2400" b="0" i="0" u="none" strike="noStrike" kern="0" cap="none" spc="0" baseline="0" dirty="0" smtClean="0">
                <a:solidFill>
                  <a:srgbClr val="000000"/>
                </a:solidFill>
                <a:uFillTx/>
                <a:latin typeface="Arial" pitchFamily="34"/>
                <a:cs typeface="Arial" pitchFamily="34"/>
              </a:rPr>
              <a:t>pagaidu aizsardzību pret vardarbību pieļaujams </a:t>
            </a:r>
            <a:r>
              <a:rPr lang="lv-LV" sz="2400" b="0" i="0" u="none" strike="noStrike" kern="0" cap="none" spc="0" baseline="0" dirty="0">
                <a:solidFill>
                  <a:srgbClr val="000000"/>
                </a:solidFill>
                <a:uFillTx/>
                <a:latin typeface="Arial" pitchFamily="34"/>
                <a:cs typeface="Arial" pitchFamily="34"/>
              </a:rPr>
              <a:t>jebkurā procesa stadijā, arī pirms prasības celšanas tiesā.</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r>
              <a:rPr lang="lv-LV" sz="2400" b="0" i="0" u="none" strike="noStrike" kern="0" cap="none" spc="0" baseline="0" dirty="0">
                <a:solidFill>
                  <a:srgbClr val="000000"/>
                </a:solidFill>
                <a:uFillTx/>
                <a:latin typeface="Arial" pitchFamily="34"/>
                <a:cs typeface="Arial" pitchFamily="34"/>
              </a:rPr>
              <a:t>Ja tiesa pieņēmusi lēmumu par vardarbības upura </a:t>
            </a:r>
            <a:r>
              <a:rPr lang="lv-LV" sz="2400" kern="0" dirty="0">
                <a:solidFill>
                  <a:srgbClr val="000000"/>
                </a:solidFill>
                <a:latin typeface="Arial" pitchFamily="34"/>
                <a:cs typeface="Arial" pitchFamily="34"/>
              </a:rPr>
              <a:t>pagaidu aizsardzību pret vardarbību </a:t>
            </a:r>
            <a:r>
              <a:rPr lang="lv-LV" sz="2400" b="0" i="0" u="none" strike="noStrike" kern="0" cap="none" spc="0" baseline="0" dirty="0">
                <a:solidFill>
                  <a:srgbClr val="000000"/>
                </a:solidFill>
                <a:uFillTx/>
                <a:latin typeface="Arial" pitchFamily="34"/>
                <a:cs typeface="Arial" pitchFamily="34"/>
              </a:rPr>
              <a:t>pirms prasības celšanas, vardarbības upurim nav pienākums celt prasību, bet tas var būt vardarbības upura interesēs, lai „saņemtu aizsardzības turpinājumu”.</a:t>
            </a:r>
          </a:p>
          <a:p>
            <a:pPr marL="342826" marR="0" lvl="0" indent="-342826" algn="just" defTabSz="914207" rtl="0" fontAlgn="auto" hangingPunct="1">
              <a:lnSpc>
                <a:spcPct val="100000"/>
              </a:lnSpc>
              <a:spcBef>
                <a:spcPts val="0"/>
              </a:spcBef>
              <a:spcAft>
                <a:spcPts val="0"/>
              </a:spcAft>
              <a:buClr>
                <a:srgbClr val="E46C0A"/>
              </a:buClr>
              <a:buSzPct val="90000"/>
              <a:buFont typeface="Arial" pitchFamily="34"/>
              <a:buChar char="•"/>
              <a:tabLst/>
              <a:defRPr sz="1800" b="0" i="0" u="none" strike="noStrike" kern="0" cap="none" spc="0" baseline="0">
                <a:solidFill>
                  <a:srgbClr val="000000"/>
                </a:solidFill>
                <a:uFillTx/>
              </a:defRPr>
            </a:pPr>
            <a:r>
              <a:rPr lang="lv-LV" sz="2400" b="0" i="0" u="none" strike="noStrike" kern="0" cap="none" spc="0" baseline="0" dirty="0">
                <a:solidFill>
                  <a:srgbClr val="000000"/>
                </a:solidFill>
                <a:uFillTx/>
                <a:latin typeface="Arial" pitchFamily="34"/>
                <a:cs typeface="Arial" pitchFamily="34"/>
              </a:rPr>
              <a:t>Likumprojekts paredz attiecināt civilprocesuālo aizsardzību iespējami plaši, arī pret citām vardarbības formām, kas neizriet no attiecībām vienā </a:t>
            </a:r>
            <a:r>
              <a:rPr lang="lv-LV" sz="2400" b="0" i="0" u="none" strike="noStrike" kern="0" cap="none" spc="0" baseline="0" dirty="0" smtClean="0">
                <a:solidFill>
                  <a:srgbClr val="000000"/>
                </a:solidFill>
                <a:uFillTx/>
                <a:latin typeface="Arial" pitchFamily="34"/>
                <a:cs typeface="Arial" pitchFamily="34"/>
              </a:rPr>
              <a:t>mājsaimniecībā.</a:t>
            </a:r>
            <a:endParaRPr lang="lv-LV" sz="2400" b="0" i="0" u="none" strike="noStrike" kern="0" cap="none" spc="0" baseline="0" dirty="0">
              <a:solidFill>
                <a:srgbClr val="000000"/>
              </a:solidFill>
              <a:uFillTx/>
              <a:latin typeface="Arial" pitchFamily="34"/>
              <a:cs typeface="Arial" pitchFamily="34"/>
            </a:endParaRPr>
          </a:p>
          <a:p>
            <a:pPr marL="342826" marR="0" lvl="0" indent="-342826" algn="just" defTabSz="914207" rtl="0" fontAlgn="auto" hangingPunct="1">
              <a:lnSpc>
                <a:spcPct val="100000"/>
              </a:lnSpc>
              <a:spcBef>
                <a:spcPts val="0"/>
              </a:spcBef>
              <a:spcAft>
                <a:spcPts val="0"/>
              </a:spcAft>
              <a:buClr>
                <a:srgbClr val="E46C0A"/>
              </a:buClr>
              <a:buSzPct val="90000"/>
              <a:buFont typeface="Arial" pitchFamily="34"/>
              <a:buChar char="•"/>
              <a:tabLst/>
              <a:defRPr sz="1800" b="0" i="0" u="none" strike="noStrike" kern="0" cap="none" spc="0" baseline="0">
                <a:solidFill>
                  <a:srgbClr val="000000"/>
                </a:solidFill>
                <a:uFillTx/>
              </a:defRPr>
            </a:pPr>
            <a:r>
              <a:rPr lang="lv-LV" sz="2400" b="0" i="0" u="none" strike="noStrike" kern="0" cap="none" spc="0" baseline="0" dirty="0" smtClean="0">
                <a:solidFill>
                  <a:srgbClr val="000000"/>
                </a:solidFill>
                <a:uFillTx/>
                <a:latin typeface="Arial" pitchFamily="34"/>
                <a:cs typeface="Arial" pitchFamily="34"/>
              </a:rPr>
              <a:t>Vardarbības </a:t>
            </a:r>
            <a:r>
              <a:rPr lang="lv-LV" sz="2400" b="0" i="0" u="none" strike="noStrike" kern="0" cap="none" spc="0" baseline="0" dirty="0">
                <a:solidFill>
                  <a:srgbClr val="000000"/>
                </a:solidFill>
                <a:uFillTx/>
                <a:latin typeface="Arial" pitchFamily="34"/>
                <a:cs typeface="Arial" pitchFamily="34"/>
              </a:rPr>
              <a:t>upuriem </a:t>
            </a:r>
            <a:r>
              <a:rPr lang="lv-LV" sz="2400" b="0" i="0" u="none" strike="noStrike" kern="0" cap="none" spc="0" baseline="0" dirty="0" smtClean="0">
                <a:solidFill>
                  <a:srgbClr val="000000"/>
                </a:solidFill>
                <a:uFillTx/>
                <a:latin typeface="Arial" pitchFamily="34"/>
                <a:cs typeface="Arial" pitchFamily="34"/>
              </a:rPr>
              <a:t>ir atvieglota </a:t>
            </a:r>
            <a:r>
              <a:rPr lang="lv-LV" sz="2400" b="0" i="0" u="none" strike="noStrike" kern="0" cap="none" spc="0" baseline="0" dirty="0">
                <a:solidFill>
                  <a:srgbClr val="000000"/>
                </a:solidFill>
                <a:uFillTx/>
                <a:latin typeface="Arial" pitchFamily="34"/>
                <a:cs typeface="Arial" pitchFamily="34"/>
              </a:rPr>
              <a:t>pierādījumu </a:t>
            </a:r>
            <a:r>
              <a:rPr lang="lv-LV" sz="2400" b="0" i="0" u="none" strike="noStrike" kern="0" cap="none" spc="0" baseline="0" dirty="0" smtClean="0">
                <a:solidFill>
                  <a:srgbClr val="000000"/>
                </a:solidFill>
                <a:uFillTx/>
                <a:latin typeface="Arial" pitchFamily="34"/>
                <a:cs typeface="Arial" pitchFamily="34"/>
              </a:rPr>
              <a:t>nasta, </a:t>
            </a:r>
            <a:r>
              <a:rPr lang="lv-LV" sz="2400" b="0" i="0" u="none" strike="noStrike" kern="0" cap="none" spc="0" baseline="0" dirty="0">
                <a:solidFill>
                  <a:srgbClr val="000000"/>
                </a:solidFill>
                <a:uFillTx/>
                <a:latin typeface="Arial" pitchFamily="34"/>
                <a:cs typeface="Arial" pitchFamily="34"/>
              </a:rPr>
              <a:t>vienlaikus </a:t>
            </a:r>
            <a:r>
              <a:rPr lang="lv-LV" sz="2400" b="0" i="0" u="none" strike="noStrike" kern="0" cap="none" spc="0" baseline="0" dirty="0" smtClean="0">
                <a:solidFill>
                  <a:srgbClr val="000000"/>
                </a:solidFill>
                <a:uFillTx/>
                <a:latin typeface="Arial" pitchFamily="34"/>
                <a:cs typeface="Arial" pitchFamily="34"/>
              </a:rPr>
              <a:t>stiprinot atbildību </a:t>
            </a:r>
            <a:r>
              <a:rPr lang="lv-LV" sz="2400" b="0" i="0" u="none" strike="noStrike" kern="0" cap="none" spc="0" baseline="0" dirty="0">
                <a:solidFill>
                  <a:srgbClr val="000000"/>
                </a:solidFill>
                <a:uFillTx/>
                <a:latin typeface="Arial" pitchFamily="34"/>
                <a:cs typeface="Arial" pitchFamily="34"/>
              </a:rPr>
              <a:t>par nepatiesas informācijas sniegšanu </a:t>
            </a:r>
            <a:r>
              <a:rPr lang="lv-LV" sz="2400" b="0" i="0" u="none" strike="noStrike" kern="0" cap="none" spc="0" baseline="0" dirty="0" smtClean="0">
                <a:solidFill>
                  <a:srgbClr val="000000"/>
                </a:solidFill>
                <a:uFillTx/>
                <a:latin typeface="Arial" pitchFamily="34"/>
                <a:cs typeface="Arial" pitchFamily="34"/>
              </a:rPr>
              <a:t>tiesai.</a:t>
            </a:r>
            <a:endParaRPr lang="lv-LV" sz="2400" b="0" i="0" u="none" strike="noStrike" kern="0" cap="none" spc="0" baseline="0" dirty="0">
              <a:solidFill>
                <a:srgbClr val="000000"/>
              </a:solidFill>
              <a:uFillTx/>
              <a:latin typeface="Century" pitchFamily="18"/>
            </a:endParaRPr>
          </a:p>
        </p:txBody>
      </p:sp>
      <p:sp>
        <p:nvSpPr>
          <p:cNvPr id="3" name="Virsraksts 4"/>
          <p:cNvSpPr txBox="1">
            <a:spLocks noGrp="1"/>
          </p:cNvSpPr>
          <p:nvPr>
            <p:ph type="title"/>
          </p:nvPr>
        </p:nvSpPr>
        <p:spPr>
          <a:xfrm>
            <a:off x="3744166" y="0"/>
            <a:ext cx="6336453" cy="1160199"/>
          </a:xfrm>
        </p:spPr>
        <p:txBody>
          <a:bodyPr/>
          <a:lstStyle/>
          <a:p>
            <a:pPr lvl="0"/>
            <a:r>
              <a:rPr lang="lv-LV" sz="3200" b="1"/>
              <a:t/>
            </a:r>
            <a:br>
              <a:rPr lang="lv-LV" sz="3200" b="1"/>
            </a:br>
            <a:r>
              <a:rPr lang="lv-LV" sz="3200" b="1"/>
              <a:t>Vardarbība un civilprocess.  Pamatprincipi.</a:t>
            </a:r>
            <a:br>
              <a:rPr lang="lv-LV" sz="3200" b="1"/>
            </a:br>
            <a:endParaRPr lang="lv-LV" sz="32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287789" y="1475585"/>
            <a:ext cx="9433050" cy="6124733"/>
          </a:xfrm>
          <a:prstGeom prst="rect">
            <a:avLst/>
          </a:prstGeom>
          <a:noFill/>
          <a:ln>
            <a:noFill/>
            <a:prstDash val="solid"/>
          </a:ln>
        </p:spPr>
        <p:txBody>
          <a:bodyPr vert="horz" wrap="square" lIns="91421" tIns="45710" rIns="91421" bIns="45710" anchor="t" anchorCtr="0" compatLnSpc="1">
            <a:spAutoFit/>
          </a:bodyPr>
          <a:lstStyle/>
          <a:p>
            <a:pPr marL="342900" indent="-342900" algn="just">
              <a:buFont typeface="Arial" panose="020B0604020202020204" pitchFamily="34" charset="0"/>
              <a:buChar char="•"/>
            </a:pPr>
            <a:r>
              <a:rPr lang="lv-LV" sz="2300" dirty="0" smtClean="0">
                <a:latin typeface="Arial" panose="020B0604020202020204" pitchFamily="34" charset="0"/>
                <a:cs typeface="Arial" panose="020B0604020202020204" pitchFamily="34" charset="0"/>
              </a:rPr>
              <a:t>Sākotnēji MK Saeimā iesniegtā redakcija, ieviešot civilprocesuālo aizsardzību pret vardarbību, paredzēja papildināt Civilprocesa likumu ar 19.</a:t>
            </a:r>
            <a:r>
              <a:rPr lang="lv-LV" sz="2300" baseline="30000" dirty="0" smtClean="0">
                <a:latin typeface="Arial" panose="020B0604020202020204" pitchFamily="34" charset="0"/>
                <a:cs typeface="Arial" panose="020B0604020202020204" pitchFamily="34" charset="0"/>
              </a:rPr>
              <a:t>1</a:t>
            </a:r>
            <a:r>
              <a:rPr lang="lv-LV" sz="2300" baseline="30000" dirty="0">
                <a:latin typeface="Arial" panose="020B0604020202020204" pitchFamily="34" charset="0"/>
                <a:cs typeface="Arial" panose="020B0604020202020204" pitchFamily="34" charset="0"/>
              </a:rPr>
              <a:t> </a:t>
            </a:r>
            <a:r>
              <a:rPr lang="lv-LV" sz="2300" dirty="0">
                <a:latin typeface="Arial" panose="020B0604020202020204" pitchFamily="34" charset="0"/>
                <a:cs typeface="Arial" panose="020B0604020202020204" pitchFamily="34" charset="0"/>
              </a:rPr>
              <a:t>nodaļu </a:t>
            </a:r>
            <a:r>
              <a:rPr lang="lv-LV" sz="2300" dirty="0" smtClean="0">
                <a:latin typeface="Arial" panose="020B0604020202020204" pitchFamily="34" charset="0"/>
                <a:cs typeface="Arial" panose="020B0604020202020204" pitchFamily="34" charset="0"/>
              </a:rPr>
              <a:t>"Fiziskās </a:t>
            </a:r>
            <a:r>
              <a:rPr lang="lv-LV" sz="2300" dirty="0">
                <a:latin typeface="Arial" panose="020B0604020202020204" pitchFamily="34" charset="0"/>
                <a:cs typeface="Arial" panose="020B0604020202020204" pitchFamily="34" charset="0"/>
              </a:rPr>
              <a:t>personas personisko tiesību aizsardzības </a:t>
            </a:r>
            <a:r>
              <a:rPr lang="lv-LV" sz="2300" dirty="0" smtClean="0">
                <a:latin typeface="Arial" panose="020B0604020202020204" pitchFamily="34" charset="0"/>
                <a:cs typeface="Arial" panose="020B0604020202020204" pitchFamily="34" charset="0"/>
              </a:rPr>
              <a:t>nodrošināšana».</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r>
              <a:rPr lang="lv-LV" sz="2300" dirty="0">
                <a:latin typeface="Arial" panose="020B0604020202020204" pitchFamily="34" charset="0"/>
                <a:cs typeface="Arial" panose="020B0604020202020204" pitchFamily="34" charset="0"/>
              </a:rPr>
              <a:t>19.</a:t>
            </a:r>
            <a:r>
              <a:rPr lang="lv-LV" sz="2300" baseline="30000" dirty="0">
                <a:latin typeface="Arial" panose="020B0604020202020204" pitchFamily="34" charset="0"/>
                <a:cs typeface="Arial" panose="020B0604020202020204" pitchFamily="34" charset="0"/>
              </a:rPr>
              <a:t>1 </a:t>
            </a:r>
            <a:r>
              <a:rPr lang="lv-LV" sz="2300" dirty="0" smtClean="0">
                <a:latin typeface="Arial" panose="020B0604020202020204" pitchFamily="34" charset="0"/>
                <a:cs typeface="Arial" panose="020B0604020202020204" pitchFamily="34" charset="0"/>
              </a:rPr>
              <a:t>nodaļā lietotā terminoloģija bija - personisko </a:t>
            </a:r>
            <a:r>
              <a:rPr lang="lv-LV" sz="2300" dirty="0">
                <a:latin typeface="Arial" panose="020B0604020202020204" pitchFamily="34" charset="0"/>
                <a:cs typeface="Arial" panose="020B0604020202020204" pitchFamily="34" charset="0"/>
              </a:rPr>
              <a:t>tiesību aizsardzības </a:t>
            </a:r>
            <a:r>
              <a:rPr lang="lv-LV" sz="2300" dirty="0" smtClean="0">
                <a:latin typeface="Arial" panose="020B0604020202020204" pitchFamily="34" charset="0"/>
                <a:cs typeface="Arial" panose="020B0604020202020204" pitchFamily="34" charset="0"/>
              </a:rPr>
              <a:t>nodrošināšana/</a:t>
            </a:r>
            <a:r>
              <a:rPr lang="lv-LV" sz="2300" dirty="0">
                <a:latin typeface="Arial" panose="020B0604020202020204" pitchFamily="34" charset="0"/>
                <a:cs typeface="Arial" panose="020B0604020202020204" pitchFamily="34" charset="0"/>
              </a:rPr>
              <a:t> </a:t>
            </a:r>
            <a:r>
              <a:rPr lang="lv-LV" sz="2300" dirty="0" smtClean="0">
                <a:latin typeface="Arial" panose="020B0604020202020204" pitchFamily="34" charset="0"/>
                <a:cs typeface="Arial" panose="020B0604020202020204" pitchFamily="34" charset="0"/>
              </a:rPr>
              <a:t>personisko </a:t>
            </a:r>
            <a:r>
              <a:rPr lang="lv-LV" sz="2300" dirty="0">
                <a:latin typeface="Arial" panose="020B0604020202020204" pitchFamily="34" charset="0"/>
                <a:cs typeface="Arial" panose="020B0604020202020204" pitchFamily="34" charset="0"/>
              </a:rPr>
              <a:t>tiesību aizsardzības </a:t>
            </a:r>
            <a:r>
              <a:rPr lang="lv-LV" sz="2300" dirty="0" smtClean="0">
                <a:latin typeface="Arial" panose="020B0604020202020204" pitchFamily="34" charset="0"/>
                <a:cs typeface="Arial" panose="020B0604020202020204" pitchFamily="34" charset="0"/>
              </a:rPr>
              <a:t>līdzekļi – tāda tā paliks anotācijā.</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r>
              <a:rPr lang="lv-LV" sz="2300" dirty="0">
                <a:latin typeface="Arial" panose="020B0604020202020204" pitchFamily="34" charset="0"/>
                <a:cs typeface="Arial" panose="020B0604020202020204" pitchFamily="34" charset="0"/>
              </a:rPr>
              <a:t>19.</a:t>
            </a:r>
            <a:r>
              <a:rPr lang="lv-LV" sz="2300" baseline="30000" dirty="0">
                <a:latin typeface="Arial" panose="020B0604020202020204" pitchFamily="34" charset="0"/>
                <a:cs typeface="Arial" panose="020B0604020202020204" pitchFamily="34" charset="0"/>
              </a:rPr>
              <a:t>1 </a:t>
            </a:r>
            <a:r>
              <a:rPr lang="lv-LV" sz="2300" dirty="0" smtClean="0">
                <a:latin typeface="Arial" panose="020B0604020202020204" pitchFamily="34" charset="0"/>
                <a:cs typeface="Arial" panose="020B0604020202020204" pitchFamily="34" charset="0"/>
              </a:rPr>
              <a:t>nodaļa bija būvēta līdzīgi kā Civilprocesa likuma 19.nodaļa «Prasības nodrošināšana», ar atsevišķām īpatnībām. </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r>
              <a:rPr lang="lv-LV" sz="2300" dirty="0" smtClean="0">
                <a:latin typeface="Arial" panose="020B0604020202020204" pitchFamily="34" charset="0"/>
                <a:cs typeface="Arial" panose="020B0604020202020204" pitchFamily="34" charset="0"/>
              </a:rPr>
              <a:t>Tomēr pēc diskusijām Saeimā un diskusijām ar Saeimas norādītiem akadēmiķiem </a:t>
            </a:r>
            <a:r>
              <a:rPr lang="lv-LV" sz="2300" dirty="0">
                <a:latin typeface="Arial" panose="020B0604020202020204" pitchFamily="34" charset="0"/>
                <a:cs typeface="Arial" panose="020B0604020202020204" pitchFamily="34" charset="0"/>
              </a:rPr>
              <a:t>Civilprocesa likuma civilprocesuālās aizsardzības no vardarbības institūta nosaukums „Personisko tiesību aizsardzības nodrošināšana” </a:t>
            </a:r>
            <a:r>
              <a:rPr lang="lv-LV" sz="2300" dirty="0" smtClean="0">
                <a:latin typeface="Arial" panose="020B0604020202020204" pitchFamily="34" charset="0"/>
                <a:cs typeface="Arial" panose="020B0604020202020204" pitchFamily="34" charset="0"/>
              </a:rPr>
              <a:t>tika mainīts </a:t>
            </a:r>
            <a:r>
              <a:rPr lang="lv-LV" sz="2300" dirty="0">
                <a:latin typeface="Arial" panose="020B0604020202020204" pitchFamily="34" charset="0"/>
                <a:cs typeface="Arial" panose="020B0604020202020204" pitchFamily="34" charset="0"/>
              </a:rPr>
              <a:t>un pats institūts </a:t>
            </a:r>
            <a:r>
              <a:rPr lang="lv-LV" sz="2300" dirty="0" smtClean="0">
                <a:latin typeface="Arial" panose="020B0604020202020204" pitchFamily="34" charset="0"/>
                <a:cs typeface="Arial" panose="020B0604020202020204" pitchFamily="34" charset="0"/>
              </a:rPr>
              <a:t>tiks ieviests, nevis </a:t>
            </a:r>
            <a:r>
              <a:rPr lang="lv-LV" sz="2300" dirty="0">
                <a:latin typeface="Arial" panose="020B0604020202020204" pitchFamily="34" charset="0"/>
                <a:cs typeface="Arial" panose="020B0604020202020204" pitchFamily="34" charset="0"/>
              </a:rPr>
              <a:t>kā Civilprocesa likuma 19.</a:t>
            </a:r>
            <a:r>
              <a:rPr lang="lv-LV" sz="2300" baseline="30000" dirty="0">
                <a:latin typeface="Arial" panose="020B0604020202020204" pitchFamily="34" charset="0"/>
                <a:cs typeface="Arial" panose="020B0604020202020204" pitchFamily="34" charset="0"/>
              </a:rPr>
              <a:t>1</a:t>
            </a:r>
            <a:r>
              <a:rPr lang="lv-LV" sz="2300" dirty="0">
                <a:latin typeface="Arial" panose="020B0604020202020204" pitchFamily="34" charset="0"/>
                <a:cs typeface="Arial" panose="020B0604020202020204" pitchFamily="34" charset="0"/>
              </a:rPr>
              <a:t> nodaļa, bet gan </a:t>
            </a:r>
            <a:r>
              <a:rPr lang="lv-LV" sz="2300" dirty="0" smtClean="0">
                <a:latin typeface="Arial" panose="020B0604020202020204" pitchFamily="34" charset="0"/>
                <a:cs typeface="Arial" panose="020B0604020202020204" pitchFamily="34" charset="0"/>
              </a:rPr>
              <a:t>30.</a:t>
            </a:r>
            <a:r>
              <a:rPr lang="lv-LV" sz="2300" baseline="30000" dirty="0" smtClean="0">
                <a:latin typeface="Arial" panose="020B0604020202020204" pitchFamily="34" charset="0"/>
                <a:cs typeface="Arial" panose="020B0604020202020204" pitchFamily="34" charset="0"/>
              </a:rPr>
              <a:t>5</a:t>
            </a:r>
            <a:r>
              <a:rPr lang="lv-LV" sz="2300" dirty="0" smtClean="0">
                <a:latin typeface="Arial" panose="020B0604020202020204" pitchFamily="34" charset="0"/>
                <a:cs typeface="Arial" panose="020B0604020202020204" pitchFamily="34" charset="0"/>
              </a:rPr>
              <a:t> </a:t>
            </a:r>
            <a:r>
              <a:rPr lang="lv-LV" sz="2300" dirty="0">
                <a:latin typeface="Arial" panose="020B0604020202020204" pitchFamily="34" charset="0"/>
                <a:cs typeface="Arial" panose="020B0604020202020204" pitchFamily="34" charset="0"/>
              </a:rPr>
              <a:t>nodaļa, nemainot gan pašu institūtu pēc </a:t>
            </a:r>
            <a:r>
              <a:rPr lang="lv-LV" sz="2300" dirty="0" smtClean="0">
                <a:latin typeface="Arial" panose="020B0604020202020204" pitchFamily="34" charset="0"/>
                <a:cs typeface="Arial" panose="020B0604020202020204" pitchFamily="34" charset="0"/>
              </a:rPr>
              <a:t>būtības, tikai sašaurinot piemērošanas jomu. </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r>
              <a:rPr lang="lv-LV" sz="2300" dirty="0" smtClean="0">
                <a:latin typeface="Arial" panose="020B0604020202020204" pitchFamily="34" charset="0"/>
                <a:cs typeface="Arial" panose="020B0604020202020204" pitchFamily="34" charset="0"/>
              </a:rPr>
              <a:t>Institūts sauksies: «Pagaidu aizsardzība pret vardarbību».</a:t>
            </a: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endParaRPr lang="lv-LV" sz="2400" i="0" u="none" strike="noStrike" kern="0" cap="none" spc="0" baseline="0" dirty="0">
              <a:solidFill>
                <a:srgbClr val="000000"/>
              </a:solidFill>
              <a:uFillTx/>
              <a:latin typeface="Arial" panose="020B0604020202020204" pitchFamily="34" charset="0"/>
              <a:cs typeface="Arial" panose="020B0604020202020204" pitchFamily="34" charset="0"/>
            </a:endParaRPr>
          </a:p>
        </p:txBody>
      </p:sp>
      <p:sp>
        <p:nvSpPr>
          <p:cNvPr id="3" name="Virsraksts 4"/>
          <p:cNvSpPr txBox="1">
            <a:spLocks noGrp="1"/>
          </p:cNvSpPr>
          <p:nvPr>
            <p:ph type="title"/>
          </p:nvPr>
        </p:nvSpPr>
        <p:spPr>
          <a:xfrm>
            <a:off x="3744166" y="0"/>
            <a:ext cx="6336453" cy="1160199"/>
          </a:xfrm>
        </p:spPr>
        <p:txBody>
          <a:bodyPr/>
          <a:lstStyle/>
          <a:p>
            <a:pPr lvl="0"/>
            <a:r>
              <a:rPr lang="lv-LV" sz="3200" b="1" dirty="0"/>
              <a:t/>
            </a:r>
            <a:br>
              <a:rPr lang="lv-LV" sz="3200" b="1" dirty="0"/>
            </a:br>
            <a:r>
              <a:rPr lang="lv-LV" sz="3200" b="1" dirty="0"/>
              <a:t>Vardarbība un civilprocess.  </a:t>
            </a:r>
            <a:r>
              <a:rPr lang="lv-LV" sz="3200" b="1" dirty="0" smtClean="0"/>
              <a:t>Terminoloģija un vieta.</a:t>
            </a:r>
            <a:r>
              <a:rPr lang="lv-LV" sz="3200" b="1" dirty="0"/>
              <a:t/>
            </a:r>
            <a:br>
              <a:rPr lang="lv-LV" sz="3200" b="1" dirty="0"/>
            </a:br>
            <a:endParaRPr lang="lv-LV" sz="3200" dirty="0"/>
          </a:p>
        </p:txBody>
      </p:sp>
    </p:spTree>
    <p:extLst>
      <p:ext uri="{BB962C8B-B14F-4D97-AF65-F5344CB8AC3E}">
        <p14:creationId xmlns:p14="http://schemas.microsoft.com/office/powerpoint/2010/main" val="3848762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287789" y="1475585"/>
            <a:ext cx="9433050" cy="5232181"/>
          </a:xfrm>
          <a:prstGeom prst="rect">
            <a:avLst/>
          </a:prstGeom>
          <a:noFill/>
          <a:ln>
            <a:noFill/>
            <a:prstDash val="solid"/>
          </a:ln>
        </p:spPr>
        <p:txBody>
          <a:bodyPr vert="horz" wrap="square" lIns="91421" tIns="45710" rIns="91421" bIns="45710" anchor="t" anchorCtr="0" compatLnSpc="1">
            <a:spAutoFit/>
          </a:bodyPr>
          <a:lstStyle/>
          <a:p>
            <a:pPr marL="342900" indent="-342900" algn="just">
              <a:buFont typeface="Arial" panose="020B0604020202020204" pitchFamily="34" charset="0"/>
              <a:buChar char="•"/>
            </a:pPr>
            <a:r>
              <a:rPr lang="lv-LV" sz="2400" dirty="0" smtClean="0">
                <a:latin typeface="Arial" panose="020B0604020202020204" pitchFamily="34" charset="0"/>
                <a:cs typeface="Arial" panose="020B0604020202020204" pitchFamily="34" charset="0"/>
              </a:rPr>
              <a:t>Lai arī sākotnējā iecere bija plašāka, šobrīd Saeimā pieņemtajā likumā paredzēts, ka civilprocesuālā aizsardzība pret vardarbību būs piemērojama, ja pret personu būs vērsta </a:t>
            </a:r>
            <a:r>
              <a:rPr lang="lv-LV" sz="2400" dirty="0">
                <a:latin typeface="Arial" panose="020B0604020202020204" pitchFamily="34" charset="0"/>
                <a:cs typeface="Arial" panose="020B0604020202020204" pitchFamily="34" charset="0"/>
              </a:rPr>
              <a:t>jebkāda fiziska, seksuāla, psiholoģiska vai ekonomiska vardarbība, kas notiek </a:t>
            </a:r>
            <a:r>
              <a:rPr lang="lv-LV" sz="2400" dirty="0" smtClean="0">
                <a:latin typeface="Arial" panose="020B0604020202020204" pitchFamily="34" charset="0"/>
                <a:cs typeface="Arial" panose="020B0604020202020204" pitchFamily="34" charset="0"/>
              </a:rPr>
              <a:t>starp </a:t>
            </a:r>
            <a:r>
              <a:rPr lang="lv-LV" sz="2400" dirty="0">
                <a:latin typeface="Arial" panose="020B0604020202020204" pitchFamily="34" charset="0"/>
                <a:cs typeface="Arial" panose="020B0604020202020204" pitchFamily="34" charset="0"/>
              </a:rPr>
              <a:t>bijušajiem vai esošajiem laulātajiem vai citām savstarpēji saistītām personām neatkarīgi no tā, vai aizskārējs dzīvo vai ir dzīvojis vienā mājsaimniecībā ar aizskarto personu. </a:t>
            </a:r>
            <a:r>
              <a:rPr lang="lv-LV" sz="2400" dirty="0" smtClean="0">
                <a:latin typeface="Arial" panose="020B0604020202020204" pitchFamily="34" charset="0"/>
                <a:cs typeface="Arial" panose="020B0604020202020204" pitchFamily="34" charset="0"/>
              </a:rPr>
              <a:t>Arī gadījumos, ja pret personu būs vērsta </a:t>
            </a:r>
            <a:r>
              <a:rPr lang="lv-LV" sz="2400" dirty="0">
                <a:latin typeface="Arial" panose="020B0604020202020204" pitchFamily="34" charset="0"/>
                <a:cs typeface="Arial" panose="020B0604020202020204" pitchFamily="34" charset="0"/>
              </a:rPr>
              <a:t>vardarbīga kontrole (tāda darbība vai darbību kopums, kas ietver aizskaršanu, seksuālu piespiešanu, draudus, pazemošanu, iebiedēšanu vai citas vardarbīgas darbības, kuru mērķis ir kaitēt, sodīt vai iebiedēt aizskarto </a:t>
            </a:r>
            <a:r>
              <a:rPr lang="lv-LV" sz="2400" dirty="0" smtClean="0">
                <a:latin typeface="Arial" panose="020B0604020202020204" pitchFamily="34" charset="0"/>
                <a:cs typeface="Arial" panose="020B0604020202020204" pitchFamily="34" charset="0"/>
              </a:rPr>
              <a:t>personu).</a:t>
            </a:r>
          </a:p>
          <a:p>
            <a:pPr marL="342900" indent="-342900" algn="just">
              <a:buFont typeface="Arial" panose="020B0604020202020204" pitchFamily="34" charset="0"/>
              <a:buChar char="•"/>
            </a:pPr>
            <a:endParaRPr lang="lv-LV" sz="2200" dirty="0" smtClean="0">
              <a:latin typeface="Arial" panose="020B0604020202020204" pitchFamily="34" charset="0"/>
              <a:cs typeface="Arial" panose="020B0604020202020204" pitchFamily="34" charset="0"/>
            </a:endParaRP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endParaRPr lang="lv-LV" sz="2400" i="0" u="none" strike="noStrike" kern="0" cap="none" spc="0" baseline="0" dirty="0">
              <a:solidFill>
                <a:srgbClr val="000000"/>
              </a:solidFill>
              <a:uFillTx/>
              <a:latin typeface="Arial" panose="020B0604020202020204" pitchFamily="34" charset="0"/>
              <a:cs typeface="Arial" panose="020B0604020202020204" pitchFamily="34" charset="0"/>
            </a:endParaRPr>
          </a:p>
        </p:txBody>
      </p:sp>
      <p:sp>
        <p:nvSpPr>
          <p:cNvPr id="3" name="Virsraksts 4"/>
          <p:cNvSpPr txBox="1">
            <a:spLocks noGrp="1"/>
          </p:cNvSpPr>
          <p:nvPr>
            <p:ph type="title"/>
          </p:nvPr>
        </p:nvSpPr>
        <p:spPr>
          <a:xfrm>
            <a:off x="3744166" y="0"/>
            <a:ext cx="6336453" cy="1160199"/>
          </a:xfrm>
        </p:spPr>
        <p:txBody>
          <a:bodyPr/>
          <a:lstStyle/>
          <a:p>
            <a:pPr lvl="0"/>
            <a:r>
              <a:rPr lang="lv-LV" sz="3200" b="1" dirty="0"/>
              <a:t/>
            </a:r>
            <a:br>
              <a:rPr lang="lv-LV" sz="3200" b="1" dirty="0"/>
            </a:br>
            <a:r>
              <a:rPr lang="lv-LV" sz="3200" b="1" dirty="0"/>
              <a:t>Vardarbība un civilprocess.  </a:t>
            </a:r>
            <a:r>
              <a:rPr lang="lv-LV" sz="3200" b="1" dirty="0" smtClean="0"/>
              <a:t>Darbības joma.</a:t>
            </a:r>
            <a:r>
              <a:rPr lang="lv-LV" sz="3200" b="1" dirty="0"/>
              <a:t/>
            </a:r>
            <a:br>
              <a:rPr lang="lv-LV" sz="3200" b="1" dirty="0"/>
            </a:br>
            <a:endParaRPr lang="lv-LV" sz="3200" dirty="0"/>
          </a:p>
        </p:txBody>
      </p:sp>
    </p:spTree>
    <p:extLst>
      <p:ext uri="{BB962C8B-B14F-4D97-AF65-F5344CB8AC3E}">
        <p14:creationId xmlns:p14="http://schemas.microsoft.com/office/powerpoint/2010/main" val="2692127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096096" y="0"/>
            <a:ext cx="6480506" cy="1160199"/>
          </a:xfrm>
        </p:spPr>
        <p:txBody>
          <a:bodyPr/>
          <a:lstStyle/>
          <a:p>
            <a:r>
              <a:rPr lang="lv-LV" sz="3200" b="1" dirty="0" smtClean="0"/>
              <a:t/>
            </a:r>
            <a:br>
              <a:rPr lang="lv-LV" sz="3200" b="1" dirty="0" smtClean="0"/>
            </a:br>
            <a:r>
              <a:rPr lang="lv-LV" sz="3200" b="1" dirty="0"/>
              <a:t/>
            </a:r>
            <a:br>
              <a:rPr lang="lv-LV" sz="3200" b="1" dirty="0"/>
            </a:br>
            <a:r>
              <a:rPr lang="lv-LV" sz="3200" b="1" dirty="0" smtClean="0"/>
              <a:t>Vardarbība </a:t>
            </a:r>
            <a:r>
              <a:rPr lang="lv-LV" sz="3200" b="1" dirty="0"/>
              <a:t>un civilprocess.  </a:t>
            </a:r>
            <a:r>
              <a:rPr lang="lv-LV" sz="3200" b="1" dirty="0" smtClean="0"/>
              <a:t/>
            </a:r>
            <a:br>
              <a:rPr lang="lv-LV" sz="3200" b="1" dirty="0" smtClean="0"/>
            </a:br>
            <a:r>
              <a:rPr lang="lv-LV" sz="3200" b="1" dirty="0" smtClean="0"/>
              <a:t>Darbības </a:t>
            </a:r>
            <a:r>
              <a:rPr lang="lv-LV" sz="3200" b="1" dirty="0"/>
              <a:t>joma.</a:t>
            </a:r>
            <a:br>
              <a:rPr lang="lv-LV" sz="3200" b="1" dirty="0"/>
            </a:br>
            <a:endParaRPr lang="lv-LV" dirty="0"/>
          </a:p>
        </p:txBody>
      </p:sp>
      <p:sp>
        <p:nvSpPr>
          <p:cNvPr id="3" name="Taisnstūris 2"/>
          <p:cNvSpPr/>
          <p:nvPr/>
        </p:nvSpPr>
        <p:spPr>
          <a:xfrm>
            <a:off x="503808" y="1259557"/>
            <a:ext cx="9289032" cy="5509200"/>
          </a:xfrm>
          <a:prstGeom prst="rect">
            <a:avLst/>
          </a:prstGeom>
        </p:spPr>
        <p:txBody>
          <a:bodyPr wrap="square">
            <a:spAutoFit/>
          </a:bodyPr>
          <a:lstStyle/>
          <a:p>
            <a:pPr marL="342900" lvl="0" indent="-34290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Tā kā civilprocesuālā aizsardzības pret vardarbību institūts vēl joprojām ir paredzēts līdzībās ar prasības nodrošināšanu, tad likums paredz, ka par atbildētāju un prasītāju vai iespējamo atbildētāju un iespējamo prasītāju attiecīgās nodaļas izpratnē būs uzskatāmi:</a:t>
            </a:r>
          </a:p>
          <a:p>
            <a:pPr marL="1077913" lvl="0" indent="-27305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laulātie vai bijušie laulātie</a:t>
            </a:r>
          </a:p>
          <a:p>
            <a:pPr marL="1077913" lvl="0" indent="-27305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personas, starp kurām pastāv bērnu un vecāku vai pastāv vai pastāvējušas aizbildnības vai citas ārpusģimenes aprūpes attiecības</a:t>
            </a:r>
          </a:p>
          <a:p>
            <a:pPr marL="1077913" lvl="0" indent="-27305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personas, starp kurām pastāv radniecības vai svainības attiecības; personas, kas dzīvo vai dzīvojušas vienā mājsaimniecībā</a:t>
            </a:r>
          </a:p>
          <a:p>
            <a:pPr marL="1077913" lvl="0" indent="-27305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personas, kurām ir vai gaidāms kopīgs bērns, neatkarīgi no tā, vai šīs personas kādreiz ir bijušas laulībā vai kādreiz dzīvojušas kopā</a:t>
            </a:r>
          </a:p>
          <a:p>
            <a:pPr marL="1077913" lvl="0" indent="-273050" algn="just">
              <a:buFont typeface="Arial" panose="020B0604020202020204" pitchFamily="34" charset="0"/>
              <a:buChar char="•"/>
            </a:pPr>
            <a:r>
              <a:rPr lang="lv-LV" sz="2200" dirty="0">
                <a:solidFill>
                  <a:prstClr val="black"/>
                </a:solidFill>
                <a:latin typeface="Arial" panose="020B0604020202020204" pitchFamily="34" charset="0"/>
                <a:cs typeface="Arial" panose="020B0604020202020204" pitchFamily="34" charset="0"/>
              </a:rPr>
              <a:t>personas, starp kurām pastāv vai ir pastāvējušas tuvas personiskās vai seksuālas attiecības. </a:t>
            </a:r>
          </a:p>
        </p:txBody>
      </p:sp>
    </p:spTree>
    <p:extLst>
      <p:ext uri="{BB962C8B-B14F-4D97-AF65-F5344CB8AC3E}">
        <p14:creationId xmlns:p14="http://schemas.microsoft.com/office/powerpoint/2010/main" val="2695139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isnstūris 1"/>
          <p:cNvSpPr/>
          <p:nvPr/>
        </p:nvSpPr>
        <p:spPr>
          <a:xfrm>
            <a:off x="287789" y="1475585"/>
            <a:ext cx="9433050" cy="7555894"/>
          </a:xfrm>
          <a:prstGeom prst="rect">
            <a:avLst/>
          </a:prstGeom>
          <a:noFill/>
          <a:ln>
            <a:noFill/>
            <a:prstDash val="solid"/>
          </a:ln>
        </p:spPr>
        <p:txBody>
          <a:bodyPr vert="horz" wrap="square" lIns="91421" tIns="45710" rIns="91421" bIns="45710" anchor="t" anchorCtr="0" compatLnSpc="1">
            <a:spAutoFit/>
          </a:bodyPr>
          <a:lstStyle/>
          <a:p>
            <a:pPr marL="342900" indent="-342900" algn="just">
              <a:buFont typeface="Arial" panose="020B0604020202020204" pitchFamily="34" charset="0"/>
              <a:buChar char="•"/>
            </a:pPr>
            <a:r>
              <a:rPr lang="lv-LV" sz="2800" dirty="0" smtClean="0">
                <a:latin typeface="Arial" panose="020B0604020202020204" pitchFamily="34" charset="0"/>
                <a:cs typeface="Arial" panose="020B0604020202020204" pitchFamily="34" charset="0"/>
              </a:rPr>
              <a:t>Ja prasības nodrošināšanas gadījumā būtiska loma ir pierādījumiem, tad civilprocesuālās aizsardzības pret vardarbību gadījumā cietušajiem/pieteicējiem/ prasītājiem bieži vien nav pierādījumu – tas saistīts ar cietušā psiholoģiju.</a:t>
            </a:r>
          </a:p>
          <a:p>
            <a:pPr marL="342900" lvl="0" indent="-342900" algn="just">
              <a:buFont typeface="Arial" panose="020B0604020202020204" pitchFamily="34" charset="0"/>
              <a:buChar char="•"/>
            </a:pPr>
            <a:r>
              <a:rPr lang="lv-LV" sz="2800" kern="0" dirty="0" smtClean="0">
                <a:solidFill>
                  <a:srgbClr val="000000"/>
                </a:solidFill>
                <a:latin typeface="Arial" panose="020B0604020202020204" pitchFamily="34" charset="0"/>
                <a:cs typeface="Arial" panose="020B0604020202020204" pitchFamily="34" charset="0"/>
              </a:rPr>
              <a:t>Tāpēc diskusiju rezultātā ar ekspertiem Saeimā tika iesniegti un pieņemti priekšlikumi, kas paredz vardarbības </a:t>
            </a:r>
            <a:r>
              <a:rPr lang="lv-LV" sz="2800" kern="0" dirty="0">
                <a:solidFill>
                  <a:srgbClr val="000000"/>
                </a:solidFill>
                <a:latin typeface="Arial" panose="020B0604020202020204" pitchFamily="34" charset="0"/>
                <a:cs typeface="Arial" panose="020B0604020202020204" pitchFamily="34" charset="0"/>
              </a:rPr>
              <a:t>upuriem </a:t>
            </a:r>
            <a:r>
              <a:rPr lang="lv-LV" sz="2800" kern="0" dirty="0" smtClean="0">
                <a:solidFill>
                  <a:srgbClr val="000000"/>
                </a:solidFill>
                <a:latin typeface="Arial" panose="020B0604020202020204" pitchFamily="34" charset="0"/>
                <a:cs typeface="Arial" panose="020B0604020202020204" pitchFamily="34" charset="0"/>
              </a:rPr>
              <a:t>atvieglot </a:t>
            </a:r>
            <a:r>
              <a:rPr lang="lv-LV" sz="2800" kern="0" dirty="0">
                <a:solidFill>
                  <a:srgbClr val="000000"/>
                </a:solidFill>
                <a:latin typeface="Arial" panose="020B0604020202020204" pitchFamily="34" charset="0"/>
                <a:cs typeface="Arial" panose="020B0604020202020204" pitchFamily="34" charset="0"/>
              </a:rPr>
              <a:t>pierādījumu nastu, vienlaikus </a:t>
            </a:r>
            <a:r>
              <a:rPr lang="lv-LV" sz="2800" kern="0" dirty="0" smtClean="0">
                <a:solidFill>
                  <a:srgbClr val="000000"/>
                </a:solidFill>
                <a:latin typeface="Arial" panose="020B0604020202020204" pitchFamily="34" charset="0"/>
                <a:cs typeface="Arial" panose="020B0604020202020204" pitchFamily="34" charset="0"/>
              </a:rPr>
              <a:t>stiprinot atbildību </a:t>
            </a:r>
            <a:r>
              <a:rPr lang="lv-LV" sz="2800" kern="0" dirty="0">
                <a:solidFill>
                  <a:srgbClr val="000000"/>
                </a:solidFill>
                <a:latin typeface="Arial" panose="020B0604020202020204" pitchFamily="34" charset="0"/>
                <a:cs typeface="Arial" panose="020B0604020202020204" pitchFamily="34" charset="0"/>
              </a:rPr>
              <a:t>par nepatiesas informācijas sniegšanu </a:t>
            </a:r>
            <a:r>
              <a:rPr lang="lv-LV" sz="2800" kern="0" dirty="0" smtClean="0">
                <a:solidFill>
                  <a:srgbClr val="000000"/>
                </a:solidFill>
                <a:latin typeface="Arial" panose="020B0604020202020204" pitchFamily="34" charset="0"/>
                <a:cs typeface="Arial" panose="020B0604020202020204" pitchFamily="34" charset="0"/>
              </a:rPr>
              <a:t>tiesai (sākotnējā iecere gan bija stiprināt atbildību vispārēji horizontāli, tomēr tika nolemts stiprināt pagaidām tikai attiecībā uz vardarbību (šobrīd arī uz saistību piespiedu izpildīšanu brīdinājuma kārtībā)). </a:t>
            </a:r>
          </a:p>
          <a:p>
            <a:pPr marL="342900" lvl="0" indent="-342900" algn="just">
              <a:buFont typeface="Arial" panose="020B0604020202020204" pitchFamily="34" charset="0"/>
              <a:buChar char="•"/>
            </a:pPr>
            <a:endParaRPr lang="lv-LV" sz="2800" kern="0" dirty="0">
              <a:solidFill>
                <a:srgbClr val="000000"/>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lv-LV" sz="190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endParaRPr lang="lv-LV" sz="2200" dirty="0" smtClean="0">
              <a:latin typeface="Arial" panose="020B0604020202020204" pitchFamily="34" charset="0"/>
              <a:cs typeface="Arial" panose="020B0604020202020204" pitchFamily="34" charset="0"/>
            </a:endParaRPr>
          </a:p>
          <a:p>
            <a:pPr marL="342826" lvl="0" indent="-342826" algn="just" defTabSz="914207">
              <a:buClr>
                <a:srgbClr val="E46C0A"/>
              </a:buClr>
              <a:buSzPct val="90000"/>
              <a:buFont typeface="Arial" pitchFamily="34"/>
              <a:buChar char="•"/>
              <a:defRPr sz="1800" b="0" i="0" u="none" strike="noStrike" kern="0" cap="none" spc="0" baseline="0">
                <a:solidFill>
                  <a:srgbClr val="000000"/>
                </a:solidFill>
                <a:uFillTx/>
              </a:defRPr>
            </a:pPr>
            <a:endParaRPr lang="lv-LV" sz="2400" i="0" u="none" strike="noStrike" kern="0" cap="none" spc="0" baseline="0" dirty="0">
              <a:solidFill>
                <a:srgbClr val="000000"/>
              </a:solidFill>
              <a:uFillTx/>
              <a:latin typeface="Arial" panose="020B0604020202020204" pitchFamily="34" charset="0"/>
              <a:cs typeface="Arial" panose="020B0604020202020204" pitchFamily="34" charset="0"/>
            </a:endParaRPr>
          </a:p>
        </p:txBody>
      </p:sp>
      <p:sp>
        <p:nvSpPr>
          <p:cNvPr id="3" name="Virsraksts 4"/>
          <p:cNvSpPr txBox="1">
            <a:spLocks noGrp="1"/>
          </p:cNvSpPr>
          <p:nvPr>
            <p:ph type="title"/>
          </p:nvPr>
        </p:nvSpPr>
        <p:spPr>
          <a:xfrm>
            <a:off x="3744166" y="0"/>
            <a:ext cx="6336453" cy="1160199"/>
          </a:xfrm>
        </p:spPr>
        <p:txBody>
          <a:bodyPr/>
          <a:lstStyle/>
          <a:p>
            <a:pPr lvl="0"/>
            <a:r>
              <a:rPr lang="lv-LV" sz="3200" b="1" dirty="0"/>
              <a:t/>
            </a:r>
            <a:br>
              <a:rPr lang="lv-LV" sz="3200" b="1" dirty="0"/>
            </a:br>
            <a:r>
              <a:rPr lang="lv-LV" sz="3200" b="1" dirty="0"/>
              <a:t>Vardarbība un civilprocess.  </a:t>
            </a:r>
            <a:r>
              <a:rPr lang="lv-LV" sz="3200" b="1" dirty="0" smtClean="0"/>
              <a:t>Pierādīšanas problēma.</a:t>
            </a:r>
            <a:r>
              <a:rPr lang="lv-LV" sz="3200" b="1" dirty="0"/>
              <a:t/>
            </a:r>
            <a:br>
              <a:rPr lang="lv-LV" sz="3200" b="1" dirty="0"/>
            </a:br>
            <a:endParaRPr lang="lv-LV" sz="3200" dirty="0"/>
          </a:p>
        </p:txBody>
      </p:sp>
    </p:spTree>
    <p:extLst>
      <p:ext uri="{BB962C8B-B14F-4D97-AF65-F5344CB8AC3E}">
        <p14:creationId xmlns:p14="http://schemas.microsoft.com/office/powerpoint/2010/main" val="5940244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231999" y="107429"/>
            <a:ext cx="7848625" cy="1052771"/>
          </a:xfrm>
        </p:spPr>
        <p:txBody>
          <a:bodyPr/>
          <a:lstStyle/>
          <a:p>
            <a:r>
              <a:rPr lang="lv-LV" sz="3200" b="1" dirty="0"/>
              <a:t>Vardarbība un civilprocess. </a:t>
            </a:r>
            <a:r>
              <a:rPr lang="lv-LV" sz="3200" b="1" dirty="0" smtClean="0"/>
              <a:t/>
            </a:r>
            <a:br>
              <a:rPr lang="lv-LV" sz="3200" b="1" dirty="0" smtClean="0"/>
            </a:br>
            <a:r>
              <a:rPr lang="lv-LV" sz="3200" b="1" dirty="0" smtClean="0"/>
              <a:t> Pierādīšanas problēma II</a:t>
            </a:r>
            <a:endParaRPr lang="lv-LV" sz="3200" dirty="0"/>
          </a:p>
        </p:txBody>
      </p:sp>
      <p:sp>
        <p:nvSpPr>
          <p:cNvPr id="3" name="Satura vietturis 2"/>
          <p:cNvSpPr>
            <a:spLocks noGrp="1"/>
          </p:cNvSpPr>
          <p:nvPr>
            <p:ph idx="1"/>
          </p:nvPr>
        </p:nvSpPr>
        <p:spPr>
          <a:xfrm>
            <a:off x="504035" y="1475581"/>
            <a:ext cx="9072567" cy="5688632"/>
          </a:xfrm>
        </p:spPr>
        <p:txBody>
          <a:bodyPr/>
          <a:lstStyle/>
          <a:p>
            <a:pPr algn="just">
              <a:buFont typeface="Arial" panose="020B0604020202020204" pitchFamily="34" charset="0"/>
              <a:buChar char="•"/>
            </a:pPr>
            <a:r>
              <a:rPr lang="lv-LV" sz="2400" b="0" dirty="0" smtClean="0">
                <a:latin typeface="Arial" panose="020B0604020202020204" pitchFamily="34" charset="0"/>
                <a:cs typeface="Arial" panose="020B0604020202020204" pitchFamily="34" charset="0"/>
              </a:rPr>
              <a:t>Saeimā tika atbalstīts šāds risinājums.</a:t>
            </a:r>
          </a:p>
          <a:p>
            <a:pPr algn="just">
              <a:buFont typeface="Arial" panose="020B0604020202020204" pitchFamily="34" charset="0"/>
              <a:buChar char="•"/>
            </a:pPr>
            <a:r>
              <a:rPr lang="lv-LV" sz="2400" b="0" dirty="0" smtClean="0">
                <a:latin typeface="Arial" panose="020B0604020202020204" pitchFamily="34" charset="0"/>
                <a:cs typeface="Arial" panose="020B0604020202020204" pitchFamily="34" charset="0"/>
              </a:rPr>
              <a:t>Pieteikums par pagaidu aizsardzību pret vardarbību būs MK apstiprināta veidlapa, kuras obligāts rekvizīts būs apmēram šāda sadaļa:</a:t>
            </a:r>
            <a:r>
              <a:rPr lang="lv-LV" sz="2400" b="0" dirty="0">
                <a:latin typeface="Arial" panose="020B0604020202020204" pitchFamily="34" charset="0"/>
                <a:cs typeface="Arial" panose="020B0604020202020204" pitchFamily="34" charset="0"/>
              </a:rPr>
              <a:t> </a:t>
            </a:r>
            <a:endParaRPr lang="lv-LV" sz="2400" b="0" dirty="0" smtClean="0">
              <a:latin typeface="Arial" panose="020B0604020202020204" pitchFamily="34" charset="0"/>
              <a:cs typeface="Arial" panose="020B0604020202020204" pitchFamily="34" charset="0"/>
            </a:endParaRPr>
          </a:p>
          <a:p>
            <a:pPr marL="354013" indent="0" algn="just">
              <a:buNone/>
            </a:pPr>
            <a:r>
              <a:rPr lang="lv-LV" sz="2400" b="0" dirty="0" smtClean="0">
                <a:latin typeface="Arial" panose="020B0604020202020204" pitchFamily="34" charset="0"/>
                <a:cs typeface="Arial" panose="020B0604020202020204" pitchFamily="34" charset="0"/>
              </a:rPr>
              <a:t>«Es</a:t>
            </a:r>
            <a:r>
              <a:rPr lang="lv-LV" sz="2400" b="0" dirty="0">
                <a:latin typeface="Arial" panose="020B0604020202020204" pitchFamily="34" charset="0"/>
                <a:cs typeface="Arial" panose="020B0604020202020204" pitchFamily="34" charset="0"/>
              </a:rPr>
              <a:t>, ____________ </a:t>
            </a:r>
            <a:r>
              <a:rPr lang="lv-LV" sz="2400" b="0" i="1" dirty="0">
                <a:latin typeface="Arial" panose="020B0604020202020204" pitchFamily="34" charset="0"/>
                <a:cs typeface="Arial" panose="020B0604020202020204" pitchFamily="34" charset="0"/>
              </a:rPr>
              <a:t>(prasītāja </a:t>
            </a:r>
            <a:r>
              <a:rPr lang="lv-LV" sz="2400" b="0" i="1" dirty="0" smtClean="0">
                <a:latin typeface="Arial" panose="020B0604020202020204" pitchFamily="34" charset="0"/>
                <a:cs typeface="Arial" panose="020B0604020202020204" pitchFamily="34" charset="0"/>
              </a:rPr>
              <a:t>vai </a:t>
            </a:r>
            <a:r>
              <a:rPr lang="lv-LV" sz="2400" b="0" i="1" dirty="0">
                <a:latin typeface="Arial" panose="020B0604020202020204" pitchFamily="34" charset="0"/>
                <a:cs typeface="Arial" panose="020B0604020202020204" pitchFamily="34" charset="0"/>
              </a:rPr>
              <a:t>tā likumiskā pārstāvja vārds, uzvārds)</a:t>
            </a:r>
            <a:r>
              <a:rPr lang="lv-LV" sz="2400" b="0" dirty="0">
                <a:latin typeface="Arial" panose="020B0604020202020204" pitchFamily="34" charset="0"/>
                <a:cs typeface="Arial" panose="020B0604020202020204" pitchFamily="34" charset="0"/>
              </a:rPr>
              <a:t>, apliecinu, ka manis augstāk sniegtās ziņas ir patiesas, pilnīgas, sniegtas pēc labākās sirdsapziņas. Man ir zināms, ka par apzināti nepatiesu ziņu sniegšanu šajā pieteikumā mani var saukt pie kriminālatbildības saskaņā ar Krimināllikumu</a:t>
            </a:r>
            <a:r>
              <a:rPr lang="lv-LV" sz="2400" b="0" dirty="0" smtClean="0">
                <a:latin typeface="Arial" panose="020B0604020202020204" pitchFamily="34" charset="0"/>
                <a:cs typeface="Arial" panose="020B0604020202020204" pitchFamily="34" charset="0"/>
              </a:rPr>
              <a:t>.»</a:t>
            </a:r>
          </a:p>
          <a:p>
            <a:pPr algn="just">
              <a:buFont typeface="Arial" panose="020B0604020202020204" pitchFamily="34" charset="0"/>
              <a:buChar char="•"/>
            </a:pPr>
            <a:r>
              <a:rPr lang="lv-LV" sz="2400" b="0" dirty="0" smtClean="0">
                <a:latin typeface="Arial" panose="020B0604020202020204" pitchFamily="34" charset="0"/>
                <a:cs typeface="Arial" panose="020B0604020202020204" pitchFamily="34" charset="0"/>
              </a:rPr>
              <a:t>Augsta riska gadījumos, kad nevar kavēties, tiesa jautājumu par pagaidu aizsardzību pret vardarbību varēs izlemt tikai uz šī pieteikuma pamata (</a:t>
            </a:r>
            <a:r>
              <a:rPr lang="lv-LV" sz="2400" b="0" dirty="0" err="1" smtClean="0">
                <a:latin typeface="Arial" panose="020B0604020202020204" pitchFamily="34" charset="0"/>
                <a:cs typeface="Arial" panose="020B0604020202020204" pitchFamily="34" charset="0"/>
              </a:rPr>
              <a:t>skat</a:t>
            </a:r>
            <a:r>
              <a:rPr lang="lv-LV" sz="2400" b="0" dirty="0" smtClean="0">
                <a:latin typeface="Arial" panose="020B0604020202020204" pitchFamily="34" charset="0"/>
                <a:cs typeface="Arial" panose="020B0604020202020204" pitchFamily="34" charset="0"/>
              </a:rPr>
              <a:t>. 250.</a:t>
            </a:r>
            <a:r>
              <a:rPr lang="lv-LV" sz="2400" b="0" baseline="30000" dirty="0" smtClean="0">
                <a:latin typeface="Arial" panose="020B0604020202020204" pitchFamily="34" charset="0"/>
                <a:cs typeface="Arial" panose="020B0604020202020204" pitchFamily="34" charset="0"/>
              </a:rPr>
              <a:t>57</a:t>
            </a:r>
            <a:r>
              <a:rPr lang="lv-LV" sz="2400" b="0" dirty="0" smtClean="0">
                <a:latin typeface="Arial" panose="020B0604020202020204" pitchFamily="34" charset="0"/>
                <a:cs typeface="Arial" panose="020B0604020202020204" pitchFamily="34" charset="0"/>
              </a:rPr>
              <a:t> panta pirmo daļu un 250.</a:t>
            </a:r>
            <a:r>
              <a:rPr lang="lv-LV" sz="2400" b="0" baseline="30000" dirty="0" smtClean="0">
                <a:latin typeface="Arial" panose="020B0604020202020204" pitchFamily="34" charset="0"/>
                <a:cs typeface="Arial" panose="020B0604020202020204" pitchFamily="34" charset="0"/>
              </a:rPr>
              <a:t>58</a:t>
            </a:r>
            <a:r>
              <a:rPr lang="lv-LV" sz="2400" b="0" dirty="0" smtClean="0">
                <a:latin typeface="Arial" panose="020B0604020202020204" pitchFamily="34" charset="0"/>
                <a:cs typeface="Arial" panose="020B0604020202020204" pitchFamily="34" charset="0"/>
              </a:rPr>
              <a:t> panta piekto daļu). </a:t>
            </a:r>
          </a:p>
          <a:p>
            <a:pPr algn="just">
              <a:buFont typeface="Arial" panose="020B0604020202020204" pitchFamily="34" charset="0"/>
              <a:buChar char="•"/>
            </a:pPr>
            <a:endParaRPr lang="lv-LV" sz="2000" b="0" dirty="0">
              <a:latin typeface="Arial" panose="020B0604020202020204" pitchFamily="34" charset="0"/>
              <a:cs typeface="Arial" panose="020B0604020202020204" pitchFamily="34" charset="0"/>
            </a:endParaRPr>
          </a:p>
          <a:p>
            <a:pPr algn="just">
              <a:buFont typeface="Arial" panose="020B0604020202020204" pitchFamily="34" charset="0"/>
              <a:buChar char="•"/>
            </a:pPr>
            <a:endParaRPr lang="lv-LV" sz="2400" b="0" dirty="0" smtClean="0">
              <a:latin typeface="Arial" panose="020B0604020202020204" pitchFamily="34" charset="0"/>
              <a:cs typeface="Arial" panose="020B0604020202020204" pitchFamily="34" charset="0"/>
            </a:endParaRPr>
          </a:p>
          <a:p>
            <a:pPr marL="0" indent="0">
              <a:buNone/>
            </a:pPr>
            <a:r>
              <a:rPr lang="lv-LV" dirty="0" smtClean="0"/>
              <a:t>  </a:t>
            </a:r>
            <a:endParaRPr lang="lv-LV" dirty="0"/>
          </a:p>
        </p:txBody>
      </p:sp>
    </p:spTree>
    <p:extLst>
      <p:ext uri="{BB962C8B-B14F-4D97-AF65-F5344CB8AC3E}">
        <p14:creationId xmlns:p14="http://schemas.microsoft.com/office/powerpoint/2010/main" val="325334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04035" y="179438"/>
            <a:ext cx="9360813" cy="980762"/>
          </a:xfrm>
        </p:spPr>
        <p:txBody>
          <a:bodyPr/>
          <a:lstStyle/>
          <a:p>
            <a:r>
              <a:rPr lang="lv-LV" sz="3200" b="1" dirty="0"/>
              <a:t>Vardarbība un civilprocess. </a:t>
            </a:r>
            <a:br>
              <a:rPr lang="lv-LV" sz="3200" b="1" dirty="0"/>
            </a:br>
            <a:r>
              <a:rPr lang="lv-LV" sz="3200" b="1" dirty="0"/>
              <a:t> Pierādīšanas problēma </a:t>
            </a:r>
            <a:r>
              <a:rPr lang="lv-LV" sz="3200" b="1" dirty="0" smtClean="0"/>
              <a:t>III</a:t>
            </a:r>
            <a:endParaRPr lang="lv-LV" sz="3200" dirty="0"/>
          </a:p>
        </p:txBody>
      </p:sp>
      <p:sp>
        <p:nvSpPr>
          <p:cNvPr id="3" name="Satura vietturis 2"/>
          <p:cNvSpPr>
            <a:spLocks noGrp="1"/>
          </p:cNvSpPr>
          <p:nvPr>
            <p:ph idx="1"/>
          </p:nvPr>
        </p:nvSpPr>
        <p:spPr>
          <a:xfrm>
            <a:off x="504035" y="1331565"/>
            <a:ext cx="9072567" cy="5760640"/>
          </a:xfrm>
        </p:spPr>
        <p:txBody>
          <a:bodyPr/>
          <a:lstStyle/>
          <a:p>
            <a:pPr algn="just">
              <a:buFont typeface="Arial" panose="020B0604020202020204" pitchFamily="34" charset="0"/>
              <a:buChar char="•"/>
            </a:pPr>
            <a:r>
              <a:rPr lang="lv-LV" sz="2000" b="0" dirty="0">
                <a:latin typeface="Arial" panose="020B0604020202020204" pitchFamily="34" charset="0"/>
                <a:cs typeface="Arial" panose="020B0604020202020204" pitchFamily="34" charset="0"/>
              </a:rPr>
              <a:t>Ja nebūs augsta riska gadījumos un varēs rīkot tiesas sēdi, tad papildus </a:t>
            </a:r>
            <a:r>
              <a:rPr lang="lv-LV" sz="2000" b="0" dirty="0" smtClean="0">
                <a:latin typeface="Arial" panose="020B0604020202020204" pitchFamily="34" charset="0"/>
                <a:cs typeface="Arial" panose="020B0604020202020204" pitchFamily="34" charset="0"/>
              </a:rPr>
              <a:t>vēl tiesai būs šāds instruments:</a:t>
            </a:r>
            <a:r>
              <a:rPr lang="lv-LV" sz="2000" dirty="0" smtClean="0">
                <a:latin typeface="Arial" panose="020B0604020202020204" pitchFamily="34" charset="0"/>
                <a:cs typeface="Arial" panose="020B0604020202020204" pitchFamily="34" charset="0"/>
              </a:rPr>
              <a:t> </a:t>
            </a:r>
          </a:p>
          <a:p>
            <a:pPr marL="354013" indent="0" algn="just">
              <a:buNone/>
            </a:pPr>
            <a:r>
              <a:rPr lang="lv-LV" sz="2000" b="0" dirty="0" smtClean="0">
                <a:latin typeface="Arial" panose="020B0604020202020204" pitchFamily="34" charset="0"/>
                <a:cs typeface="Arial" panose="020B0604020202020204" pitchFamily="34" charset="0"/>
              </a:rPr>
              <a:t>Ja </a:t>
            </a:r>
            <a:r>
              <a:rPr lang="lv-LV" sz="2000" b="0" dirty="0">
                <a:latin typeface="Arial" panose="020B0604020202020204" pitchFamily="34" charset="0"/>
                <a:cs typeface="Arial" panose="020B0604020202020204" pitchFamily="34" charset="0"/>
              </a:rPr>
              <a:t>citu pierādījumu nav vai arī tie nav pietiekami, tiesa pēc savas iniciatīvas tiesas sēdē var pieprasīt lietas dalībnieku apliecināt savus paskaidrojumus, kas satur ziņas par faktiem un apstākļiem, uz kuriem pamatoti viņa prasījumi vai iebildumi</a:t>
            </a:r>
            <a:r>
              <a:rPr lang="lv-LV" sz="2000" b="0" dirty="0" smtClean="0">
                <a:latin typeface="Arial" panose="020B0604020202020204" pitchFamily="34" charset="0"/>
                <a:cs typeface="Arial" panose="020B0604020202020204" pitchFamily="34" charset="0"/>
              </a:rPr>
              <a:t>. Pirms </a:t>
            </a:r>
            <a:r>
              <a:rPr lang="lv-LV" sz="2000" b="0" dirty="0">
                <a:latin typeface="Arial" panose="020B0604020202020204" pitchFamily="34" charset="0"/>
                <a:cs typeface="Arial" panose="020B0604020202020204" pitchFamily="34" charset="0"/>
              </a:rPr>
              <a:t>paskaidrojuma sniegšanas lietas dalībnieks paraksta šāda satura apliecinājumu:</a:t>
            </a:r>
          </a:p>
          <a:p>
            <a:pPr marL="354013" indent="0" algn="just">
              <a:buNone/>
            </a:pPr>
            <a:r>
              <a:rPr lang="lv-LV" sz="2000" b="0" dirty="0" smtClean="0">
                <a:latin typeface="Arial" panose="020B0604020202020204" pitchFamily="34" charset="0"/>
                <a:cs typeface="Arial" panose="020B0604020202020204" pitchFamily="34" charset="0"/>
              </a:rPr>
              <a:t>«Es</a:t>
            </a:r>
            <a:r>
              <a:rPr lang="lv-LV" sz="2000" b="0" dirty="0">
                <a:latin typeface="Arial" panose="020B0604020202020204" pitchFamily="34" charset="0"/>
                <a:cs typeface="Arial" panose="020B0604020202020204" pitchFamily="34" charset="0"/>
              </a:rPr>
              <a:t>, (vārds, uzvārds), apliecinu, ka pēc labākās sirdsapziņas teikšu tikai patiesību un neko nenoklusēšu. Apliecinu, ka tiesai manis sniegtās ziņas par faktiem un lietas apstākļiem ir izsmeļošas un patiesas. Esmu brīdināts, ka par apzināti nepatiesu paskaidrojumu sniegšanu un man zināmu faktu un lietas apstākļu apzinātu noklusēšanu mani var saukt pie kriminālatbildības saskaņā ar Krimināllikumu</a:t>
            </a:r>
            <a:r>
              <a:rPr lang="lv-LV" sz="2000" b="0" dirty="0" smtClean="0">
                <a:latin typeface="Arial" panose="020B0604020202020204" pitchFamily="34" charset="0"/>
                <a:cs typeface="Arial" panose="020B0604020202020204" pitchFamily="34" charset="0"/>
              </a:rPr>
              <a:t>.»</a:t>
            </a:r>
            <a:endParaRPr lang="lv-LV" sz="2000" b="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lv-LV" sz="2000" b="0" dirty="0" smtClean="0">
                <a:latin typeface="Arial" panose="020B0604020202020204" pitchFamily="34" charset="0"/>
                <a:cs typeface="Arial" panose="020B0604020202020204" pitchFamily="34" charset="0"/>
              </a:rPr>
              <a:t>Tiesa izlems pieteikumu par pagaidu aizsardzību pret vardarbību un varēs </a:t>
            </a:r>
            <a:r>
              <a:rPr lang="lv-LV" sz="2000" b="0" dirty="0">
                <a:latin typeface="Arial" panose="020B0604020202020204" pitchFamily="34" charset="0"/>
                <a:cs typeface="Arial" panose="020B0604020202020204" pitchFamily="34" charset="0"/>
              </a:rPr>
              <a:t>to apmierināt, pamatojoties uz pieteikumā ietverto apliecinājumu un paskaidrojumu </a:t>
            </a:r>
            <a:r>
              <a:rPr lang="lv-LV" sz="2000" b="0" dirty="0" smtClean="0">
                <a:latin typeface="Arial" panose="020B0604020202020204" pitchFamily="34" charset="0"/>
                <a:cs typeface="Arial" panose="020B0604020202020204" pitchFamily="34" charset="0"/>
              </a:rPr>
              <a:t>apliecinājumu</a:t>
            </a:r>
            <a:r>
              <a:rPr lang="lv-LV" sz="2000" b="0" dirty="0">
                <a:latin typeface="Arial" panose="020B0604020202020204" pitchFamily="34" charset="0"/>
                <a:cs typeface="Arial" panose="020B0604020202020204" pitchFamily="34" charset="0"/>
              </a:rPr>
              <a:t> (</a:t>
            </a:r>
            <a:r>
              <a:rPr lang="lv-LV" sz="2000" b="0" dirty="0" err="1">
                <a:latin typeface="Arial" panose="020B0604020202020204" pitchFamily="34" charset="0"/>
                <a:cs typeface="Arial" panose="020B0604020202020204" pitchFamily="34" charset="0"/>
              </a:rPr>
              <a:t>skat</a:t>
            </a:r>
            <a:r>
              <a:rPr lang="lv-LV" sz="2000" b="0" dirty="0">
                <a:latin typeface="Arial" panose="020B0604020202020204" pitchFamily="34" charset="0"/>
                <a:cs typeface="Arial" panose="020B0604020202020204" pitchFamily="34" charset="0"/>
              </a:rPr>
              <a:t>. 250.</a:t>
            </a:r>
            <a:r>
              <a:rPr lang="lv-LV" sz="2000" b="0" baseline="30000" dirty="0">
                <a:latin typeface="Arial" panose="020B0604020202020204" pitchFamily="34" charset="0"/>
                <a:cs typeface="Arial" panose="020B0604020202020204" pitchFamily="34" charset="0"/>
              </a:rPr>
              <a:t>57</a:t>
            </a:r>
            <a:r>
              <a:rPr lang="lv-LV" sz="2000" b="0" dirty="0">
                <a:latin typeface="Arial" panose="020B0604020202020204" pitchFamily="34" charset="0"/>
                <a:cs typeface="Arial" panose="020B0604020202020204" pitchFamily="34" charset="0"/>
              </a:rPr>
              <a:t> </a:t>
            </a:r>
            <a:r>
              <a:rPr lang="lv-LV" sz="2000" b="0" dirty="0" smtClean="0">
                <a:latin typeface="Arial" panose="020B0604020202020204" pitchFamily="34" charset="0"/>
                <a:cs typeface="Arial" panose="020B0604020202020204" pitchFamily="34" charset="0"/>
              </a:rPr>
              <a:t>pantu </a:t>
            </a:r>
            <a:r>
              <a:rPr lang="lv-LV" sz="2000" b="0" dirty="0">
                <a:latin typeface="Arial" panose="020B0604020202020204" pitchFamily="34" charset="0"/>
                <a:cs typeface="Arial" panose="020B0604020202020204" pitchFamily="34" charset="0"/>
              </a:rPr>
              <a:t>un 250.</a:t>
            </a:r>
            <a:r>
              <a:rPr lang="lv-LV" sz="2000" b="0" baseline="30000" dirty="0">
                <a:latin typeface="Arial" panose="020B0604020202020204" pitchFamily="34" charset="0"/>
                <a:cs typeface="Arial" panose="020B0604020202020204" pitchFamily="34" charset="0"/>
              </a:rPr>
              <a:t>58</a:t>
            </a:r>
            <a:r>
              <a:rPr lang="lv-LV" sz="2000" b="0" dirty="0">
                <a:latin typeface="Arial" panose="020B0604020202020204" pitchFamily="34" charset="0"/>
                <a:cs typeface="Arial" panose="020B0604020202020204" pitchFamily="34" charset="0"/>
              </a:rPr>
              <a:t> panta </a:t>
            </a:r>
            <a:r>
              <a:rPr lang="lv-LV" sz="2000" b="0" dirty="0" smtClean="0">
                <a:latin typeface="Arial" panose="020B0604020202020204" pitchFamily="34" charset="0"/>
                <a:cs typeface="Arial" panose="020B0604020202020204" pitchFamily="34" charset="0"/>
              </a:rPr>
              <a:t>sesto </a:t>
            </a:r>
            <a:r>
              <a:rPr lang="lv-LV" sz="2000" b="0" dirty="0">
                <a:latin typeface="Arial" panose="020B0604020202020204" pitchFamily="34" charset="0"/>
                <a:cs typeface="Arial" panose="020B0604020202020204" pitchFamily="34" charset="0"/>
              </a:rPr>
              <a:t>daļu</a:t>
            </a:r>
            <a:r>
              <a:rPr lang="lv-LV" sz="2000" b="0" dirty="0" smtClean="0">
                <a:latin typeface="Arial" panose="020B0604020202020204" pitchFamily="34" charset="0"/>
                <a:cs typeface="Arial" panose="020B0604020202020204" pitchFamily="34" charset="0"/>
              </a:rPr>
              <a:t>).</a:t>
            </a:r>
            <a:endParaRPr lang="lv-LV" sz="2000" b="0" dirty="0">
              <a:latin typeface="Arial" panose="020B0604020202020204" pitchFamily="34" charset="0"/>
              <a:cs typeface="Arial" panose="020B0604020202020204" pitchFamily="34" charset="0"/>
            </a:endParaRPr>
          </a:p>
          <a:p>
            <a:endParaRPr lang="lv-LV" dirty="0"/>
          </a:p>
        </p:txBody>
      </p:sp>
    </p:spTree>
    <p:extLst>
      <p:ext uri="{BB962C8B-B14F-4D97-AF65-F5344CB8AC3E}">
        <p14:creationId xmlns:p14="http://schemas.microsoft.com/office/powerpoint/2010/main" val="1112816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04035" y="107430"/>
            <a:ext cx="9576590" cy="1052770"/>
          </a:xfrm>
        </p:spPr>
        <p:txBody>
          <a:bodyPr/>
          <a:lstStyle/>
          <a:p>
            <a:r>
              <a:rPr lang="lv-LV" sz="3200" b="1" dirty="0" smtClean="0"/>
              <a:t>Vardarbība pierādīšana </a:t>
            </a:r>
            <a:br>
              <a:rPr lang="lv-LV" sz="3200" b="1" dirty="0" smtClean="0"/>
            </a:br>
            <a:r>
              <a:rPr lang="lv-LV" sz="3200" b="1" dirty="0" smtClean="0"/>
              <a:t>civilprocesā un Krimināllikums.</a:t>
            </a:r>
            <a:endParaRPr lang="lv-LV" sz="3200" dirty="0"/>
          </a:p>
        </p:txBody>
      </p:sp>
      <p:sp>
        <p:nvSpPr>
          <p:cNvPr id="3" name="Satura vietturis 2"/>
          <p:cNvSpPr>
            <a:spLocks noGrp="1"/>
          </p:cNvSpPr>
          <p:nvPr>
            <p:ph idx="1"/>
          </p:nvPr>
        </p:nvSpPr>
        <p:spPr>
          <a:xfrm>
            <a:off x="215777" y="1331565"/>
            <a:ext cx="9649072" cy="6048672"/>
          </a:xfrm>
        </p:spPr>
        <p:txBody>
          <a:bodyPr/>
          <a:lstStyle/>
          <a:p>
            <a:pPr algn="just">
              <a:buFont typeface="Arial" panose="020B0604020202020204" pitchFamily="34" charset="0"/>
              <a:buChar char="•"/>
            </a:pPr>
            <a:r>
              <a:rPr lang="lv-LV" sz="2000" b="0" dirty="0" smtClean="0">
                <a:latin typeface="Arial" panose="020B0604020202020204" pitchFamily="34" charset="0"/>
                <a:cs typeface="Arial" panose="020B0604020202020204" pitchFamily="34" charset="0"/>
              </a:rPr>
              <a:t>Lai pierādījumu nastas atvieglošanas shēma civilprocesā attiecībā uz pagaidu aizsardzību pret vardarbību varētu darboties, pieņemti precizējumi Krimināllikumā.</a:t>
            </a:r>
          </a:p>
          <a:p>
            <a:pPr>
              <a:buFont typeface="Arial" panose="020B0604020202020204" pitchFamily="34" charset="0"/>
              <a:buChar char="•"/>
            </a:pPr>
            <a:r>
              <a:rPr lang="lv-LV" sz="2000" b="0" dirty="0" smtClean="0">
                <a:latin typeface="Arial" panose="020B0604020202020204" pitchFamily="34" charset="0"/>
                <a:cs typeface="Arial" panose="020B0604020202020204" pitchFamily="34" charset="0"/>
              </a:rPr>
              <a:t>Izsakot Krimināllikuma 300.pantu šādā redakcijā:</a:t>
            </a:r>
          </a:p>
          <a:p>
            <a:pPr marL="354013" indent="0" algn="just">
              <a:buNone/>
            </a:pPr>
            <a:r>
              <a:rPr lang="lv-LV" sz="2000" b="0" dirty="0" smtClean="0">
                <a:latin typeface="Arial" panose="020B0604020202020204" pitchFamily="34" charset="0"/>
                <a:cs typeface="Arial" panose="020B0604020202020204" pitchFamily="34" charset="0"/>
              </a:rPr>
              <a:t>«300.pants.  </a:t>
            </a:r>
            <a:r>
              <a:rPr lang="lv-LV" sz="2000" b="0" dirty="0">
                <a:latin typeface="Arial" panose="020B0604020202020204" pitchFamily="34" charset="0"/>
                <a:cs typeface="Arial" panose="020B0604020202020204" pitchFamily="34" charset="0"/>
              </a:rPr>
              <a:t>Apzināti nepatiesa liecība, atzinums, tulkojums, paskaidrojums un pieteikums</a:t>
            </a:r>
          </a:p>
          <a:p>
            <a:pPr marL="354013" indent="0" algn="just">
              <a:buNone/>
            </a:pPr>
            <a:r>
              <a:rPr lang="lv-LV" sz="2000" b="0" dirty="0">
                <a:latin typeface="Arial" panose="020B0604020202020204" pitchFamily="34" charset="0"/>
                <a:cs typeface="Arial" panose="020B0604020202020204" pitchFamily="34" charset="0"/>
              </a:rPr>
              <a:t>(1) </a:t>
            </a:r>
            <a:r>
              <a:rPr lang="lv-LV" sz="2000" b="0" u="sng" dirty="0">
                <a:latin typeface="Arial" panose="020B0604020202020204" pitchFamily="34" charset="0"/>
                <a:cs typeface="Arial" panose="020B0604020202020204" pitchFamily="34" charset="0"/>
              </a:rPr>
              <a:t>Par apzināti nepatiesu liecību</a:t>
            </a:r>
            <a:r>
              <a:rPr lang="lv-LV" sz="2000" b="0" dirty="0">
                <a:latin typeface="Arial" panose="020B0604020202020204" pitchFamily="34" charset="0"/>
                <a:cs typeface="Arial" panose="020B0604020202020204" pitchFamily="34" charset="0"/>
              </a:rPr>
              <a:t>, atzinumu, tulkojumu, </a:t>
            </a:r>
            <a:r>
              <a:rPr lang="lv-LV" sz="2000" b="0" u="sng" dirty="0">
                <a:latin typeface="Arial" panose="020B0604020202020204" pitchFamily="34" charset="0"/>
                <a:cs typeface="Arial" panose="020B0604020202020204" pitchFamily="34" charset="0"/>
              </a:rPr>
              <a:t>paskaidrojumu vai pieteikumu</a:t>
            </a:r>
            <a:r>
              <a:rPr lang="lv-LV" sz="2000" b="0" dirty="0">
                <a:latin typeface="Arial" panose="020B0604020202020204" pitchFamily="34" charset="0"/>
                <a:cs typeface="Arial" panose="020B0604020202020204" pitchFamily="34" charset="0"/>
              </a:rPr>
              <a:t> pirmstiesas kriminālprocesā, </a:t>
            </a:r>
            <a:r>
              <a:rPr lang="lv-LV" sz="2000" b="0" u="sng" dirty="0">
                <a:latin typeface="Arial" panose="020B0604020202020204" pitchFamily="34" charset="0"/>
                <a:cs typeface="Arial" panose="020B0604020202020204" pitchFamily="34" charset="0"/>
              </a:rPr>
              <a:t>tiesā, notāram </a:t>
            </a:r>
            <a:r>
              <a:rPr lang="lv-LV" sz="2000" b="0" dirty="0">
                <a:latin typeface="Arial" panose="020B0604020202020204" pitchFamily="34" charset="0"/>
                <a:cs typeface="Arial" panose="020B0604020202020204" pitchFamily="34" charset="0"/>
              </a:rPr>
              <a:t>vai tiesu izpildītājam, ja to izdarījusi persona, kura brīdināta par kriminālatbildību par apzināti nepatiesu liecību, atzinumu, tulkojumu, paskaidrojumu vai pieteikumu —</a:t>
            </a:r>
          </a:p>
          <a:p>
            <a:pPr marL="354013" indent="0" algn="just">
              <a:buNone/>
            </a:pPr>
            <a:r>
              <a:rPr lang="lv-LV" sz="2000" b="0" dirty="0">
                <a:latin typeface="Arial" panose="020B0604020202020204" pitchFamily="34" charset="0"/>
                <a:cs typeface="Arial" panose="020B0604020202020204" pitchFamily="34" charset="0"/>
              </a:rPr>
              <a:t>soda ar īslaicīgu brīvības atņemšanu vai ar piespiedu darbu, vai ar naudas sodu.</a:t>
            </a:r>
          </a:p>
          <a:p>
            <a:pPr marL="354013" indent="0" algn="just">
              <a:buNone/>
            </a:pPr>
            <a:r>
              <a:rPr lang="lv-LV" sz="2000" b="0" dirty="0">
                <a:latin typeface="Arial" panose="020B0604020202020204" pitchFamily="34" charset="0"/>
                <a:cs typeface="Arial" panose="020B0604020202020204" pitchFamily="34" charset="0"/>
              </a:rPr>
              <a:t>(2) Par tādām pašām darbībām, ja tās izdarītas, veicot pirmstiesas kriminālprocesu vai iztiesājot tiesā lietas par smagu vai sevišķi smagu noziegumu, vai ja tām bijušas smagas sekas, vai ja tās izdarītas mantkārīgā nolūkā, —</a:t>
            </a:r>
          </a:p>
          <a:p>
            <a:pPr marL="354013" indent="0" algn="just">
              <a:buNone/>
            </a:pPr>
            <a:r>
              <a:rPr lang="lv-LV" sz="2000" b="0" dirty="0">
                <a:latin typeface="Arial" panose="020B0604020202020204" pitchFamily="34" charset="0"/>
                <a:cs typeface="Arial" panose="020B0604020202020204" pitchFamily="34" charset="0"/>
              </a:rPr>
              <a:t>soda ar brīvības atņemšanu uz laiku līdz trim gadiem vai ar īslaicīgu brīvības atņemšanu, vai ar piespiedu darbu, vai ar naudas sodu</a:t>
            </a:r>
            <a:r>
              <a:rPr lang="lv-LV" sz="2000" b="0" dirty="0" smtClean="0">
                <a:latin typeface="Arial" panose="020B0604020202020204" pitchFamily="34" charset="0"/>
                <a:cs typeface="Arial" panose="020B0604020202020204" pitchFamily="34" charset="0"/>
              </a:rPr>
              <a:t>.»</a:t>
            </a:r>
            <a:endParaRPr lang="lv-LV" sz="2000" b="0" dirty="0">
              <a:latin typeface="Arial" panose="020B0604020202020204" pitchFamily="34" charset="0"/>
              <a:cs typeface="Arial" panose="020B0604020202020204" pitchFamily="34" charset="0"/>
            </a:endParaRPr>
          </a:p>
          <a:p>
            <a:pPr algn="just">
              <a:buFont typeface="Arial" panose="020B0604020202020204" pitchFamily="34" charset="0"/>
              <a:buChar char="•"/>
            </a:pPr>
            <a:endParaRPr lang="lv-LV" sz="28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289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223174" y="179432"/>
            <a:ext cx="5832454" cy="957934"/>
          </a:xfrm>
        </p:spPr>
        <p:txBody>
          <a:bodyPr anchorCtr="1"/>
          <a:lstStyle/>
          <a:p>
            <a:pPr lvl="0" algn="ctr"/>
            <a:r>
              <a:rPr lang="lv-LV" sz="3200" b="1" dirty="0"/>
              <a:t>Vardarbība un </a:t>
            </a:r>
            <a:r>
              <a:rPr lang="lv-LV" sz="3200" b="1" dirty="0" smtClean="0"/>
              <a:t>civilprocess I</a:t>
            </a:r>
            <a:endParaRPr lang="lv-LV" sz="3200" b="1" dirty="0"/>
          </a:p>
        </p:txBody>
      </p:sp>
      <p:sp>
        <p:nvSpPr>
          <p:cNvPr id="3" name="Teksta vietturis 2"/>
          <p:cNvSpPr txBox="1">
            <a:spLocks noGrp="1"/>
          </p:cNvSpPr>
          <p:nvPr>
            <p:ph type="body" idx="4294967295"/>
          </p:nvPr>
        </p:nvSpPr>
        <p:spPr>
          <a:xfrm>
            <a:off x="0" y="1331567"/>
            <a:ext cx="9936857" cy="5975695"/>
          </a:xfrm>
        </p:spPr>
        <p:txBody>
          <a:bodyPr/>
          <a:lstStyle/>
          <a:p>
            <a:pPr marL="0" indent="0">
              <a:buNone/>
            </a:pPr>
            <a:r>
              <a:rPr lang="lv-LV" sz="2100" b="0" dirty="0">
                <a:latin typeface="Arial" panose="020B0604020202020204" pitchFamily="34" charset="0"/>
                <a:cs typeface="Arial" panose="020B0604020202020204" pitchFamily="34" charset="0"/>
              </a:rPr>
              <a:t>Pagaidu aizsardzības pret vardarbību līdzekļi ir:</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1) pienākums atbildētājam atstāt mājokli, kurā pastāvīgi dzīvo prasītājs, un aizliegums atgriezties un uzturēties tajā; </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2) aizliegums atbildētājam atrasties mājoklim, kurā pastāvīgi dzīvo prasītājs, tuvāk par tiesas lēmumā par pagaidu aizsardzības pret vardarbību minēto attālumu;</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3) aizliegums atbildētājam uzturēties noteiktās vietās;</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4) aizliegums atbildētājam satikties ar prasītāju un uzturēt ar to fizisku vai vizuālu saskari;</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5) aizliegums atbildētājam jebkurā veidā sazināties ar prasītāju;</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6) aizliegums atbildētājam, izmantojot citu personu starpniecību, organizēt satikšanos vai jebkāda veida sazināšanos ar prasītāju;</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7) aizliegums atbildētājam izmantot prasītāja personas datus;</a:t>
            </a:r>
          </a:p>
          <a:p>
            <a:pPr>
              <a:buFont typeface="Arial" panose="020B0604020202020204" pitchFamily="34" charset="0"/>
              <a:buChar char="•"/>
            </a:pPr>
            <a:r>
              <a:rPr lang="lv-LV" sz="2100" b="0" dirty="0">
                <a:latin typeface="Arial" panose="020B0604020202020204" pitchFamily="34" charset="0"/>
                <a:cs typeface="Arial" panose="020B0604020202020204" pitchFamily="34" charset="0"/>
              </a:rPr>
              <a:t>8) citi aizliegumi un pienākumi, kurus tiesa vai tiesnesis noteicis atbildētājam un kuru mērķis ir nodrošināt prasītāja pagaidu aizsardzību pret vardarbību.</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032202" y="18653"/>
            <a:ext cx="5905277" cy="1030291"/>
          </a:xfrm>
        </p:spPr>
        <p:txBody>
          <a:bodyPr anchorCtr="1"/>
          <a:lstStyle/>
          <a:p>
            <a:pPr lvl="0" algn="ctr"/>
            <a:r>
              <a:rPr lang="lv-LV" sz="3200" b="1"/>
              <a:t>Vardarbība un civilprocess II </a:t>
            </a:r>
          </a:p>
        </p:txBody>
      </p:sp>
      <p:sp>
        <p:nvSpPr>
          <p:cNvPr id="3" name="Teksta vietturis 2"/>
          <p:cNvSpPr txBox="1">
            <a:spLocks noGrp="1"/>
          </p:cNvSpPr>
          <p:nvPr>
            <p:ph type="body" idx="4294967295"/>
          </p:nvPr>
        </p:nvSpPr>
        <p:spPr>
          <a:xfrm>
            <a:off x="359788" y="1439859"/>
            <a:ext cx="9361041" cy="5883277"/>
          </a:xfrm>
        </p:spPr>
        <p:txBody>
          <a:bodyPr/>
          <a:lstStyle/>
          <a:p>
            <a:pPr marL="431907" lvl="0" indent="-323935" algn="just">
              <a:lnSpc>
                <a:spcPct val="90000"/>
              </a:lnSpc>
              <a:spcBef>
                <a:spcPts val="0"/>
              </a:spcBef>
              <a:spcAft>
                <a:spcPts val="1415"/>
              </a:spcAft>
              <a:buSzPct val="45000"/>
              <a:buFont typeface="StarSymbol"/>
              <a:buChar char="●"/>
              <a:tabLst>
                <a:tab pos="540190" algn="l"/>
              </a:tabLst>
            </a:pPr>
            <a:r>
              <a:rPr lang="lv-LV" sz="2800" b="0" dirty="0">
                <a:latin typeface="Arial" pitchFamily="18"/>
                <a:ea typeface="Microsoft YaHei" pitchFamily="2"/>
                <a:cs typeface="Mangal" pitchFamily="2"/>
              </a:rPr>
              <a:t>Apmierinot pieteikumu par pagaidu aizsardzību pret vardarbību pirms prasības celšanas, tiesnesis nosaka termiņu prasības pieteikuma iesniegšanai tiesā, ne ilgāku par vienu gadu, bet, ja vardarbīgā persona «izlikta» no sava mājokļa – ne ilgāku par 30 dienām.</a:t>
            </a:r>
          </a:p>
          <a:p>
            <a:pPr marL="431907" lvl="0" indent="-323935" algn="just">
              <a:lnSpc>
                <a:spcPct val="90000"/>
              </a:lnSpc>
              <a:spcBef>
                <a:spcPts val="0"/>
              </a:spcBef>
              <a:spcAft>
                <a:spcPts val="1415"/>
              </a:spcAft>
              <a:buSzPct val="45000"/>
              <a:buFont typeface="StarSymbol"/>
              <a:buChar char="●"/>
              <a:tabLst>
                <a:tab pos="540190" algn="l"/>
              </a:tabLst>
            </a:pPr>
            <a:r>
              <a:rPr lang="lv-LV" sz="2800" b="0" dirty="0">
                <a:latin typeface="Arial" pitchFamily="18"/>
                <a:ea typeface="Microsoft YaHei" pitchFamily="2"/>
                <a:cs typeface="Mangal" pitchFamily="2"/>
              </a:rPr>
              <a:t>Pagaidu aizsardzība pret vardarbību ir spēkā līdz dienai, kad spriedums pamatprasībā stājas likumīgā spēkā. Tomēr tiesa spriedumā var noteikt, ka pagaidu aizsardzība pret vardarbību turpina būt spēkā arī pēc sprieduma stāšanās likumīgā spēkā, bet ne ilgāk kā vēl vienu gadu, bet, ja vardarbīgā persona «izlikta» no sava mājokļa - ne ilgāk kā vēl 30 dienas.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600148" y="179386"/>
            <a:ext cx="6480471" cy="936153"/>
          </a:xfrm>
        </p:spPr>
        <p:txBody>
          <a:bodyPr anchorCtr="1"/>
          <a:lstStyle/>
          <a:p>
            <a:pPr lvl="0" algn="ctr"/>
            <a:r>
              <a:rPr lang="lv-LV" sz="3200" b="1"/>
              <a:t>Statistika par no vardarbības cietušajiem</a:t>
            </a:r>
          </a:p>
        </p:txBody>
      </p:sp>
      <p:sp>
        <p:nvSpPr>
          <p:cNvPr id="3" name="Teksta vietturis 2"/>
          <p:cNvSpPr txBox="1">
            <a:spLocks noGrp="1"/>
          </p:cNvSpPr>
          <p:nvPr>
            <p:ph type="body" idx="4294967295"/>
          </p:nvPr>
        </p:nvSpPr>
        <p:spPr>
          <a:xfrm>
            <a:off x="1" y="1187549"/>
            <a:ext cx="9936856" cy="6192737"/>
          </a:xfrm>
        </p:spPr>
        <p:txBody>
          <a:bodyPr/>
          <a:lstStyle/>
          <a:p>
            <a:pPr marL="431907" lvl="0" indent="-323935" algn="just">
              <a:spcBef>
                <a:spcPts val="0"/>
              </a:spcBef>
              <a:spcAft>
                <a:spcPts val="1415"/>
              </a:spcAft>
              <a:buSzPct val="90000"/>
              <a:buFont typeface="StarSymbol"/>
              <a:buChar char="●"/>
            </a:pPr>
            <a:r>
              <a:rPr lang="lv-LV" sz="2000" b="0" dirty="0">
                <a:latin typeface="Arial" pitchFamily="34"/>
                <a:ea typeface="Microsoft YaHei" pitchFamily="2"/>
                <a:cs typeface="Arial" pitchFamily="34"/>
              </a:rPr>
              <a:t>Saskaņā ar ES Pamattiesību aģentūras jaunākā pētījuma „Vardarbība pret sievietēm. ES mēroga apsekojums”, kas tika publicēts 2014.gada 5.martā, datiem Latvijā fizisku un/ vai seksuālu vardarbību no esošā vai bijušā partnera savas dzīves laikā piedzīvoja 32% sieviešu. Savukārt no esošā vai bijušā partnera psiholoģiskās vardarbības savas dzīves laikā Latvijā cieta 60 % sieviešu. No vajāšanas savas dzīves laikā Latvijā cieta 14% sieviešu. Pētījums uzrāda arī, ka ir izplatīta pieaugušo vardarbība pret bērniem. Tā, Latvijā 34% meiteņu līdz 15 gadu vecumam cieta no pieaugušo vardarbības, tai skaitā, 30% cieta no fiziskas vardarbības un 7% cieta no seksuālas vardarbības. </a:t>
            </a:r>
          </a:p>
          <a:p>
            <a:pPr marL="431907" lvl="0" indent="-323935" algn="just">
              <a:spcBef>
                <a:spcPts val="0"/>
              </a:spcBef>
              <a:spcAft>
                <a:spcPts val="1415"/>
              </a:spcAft>
              <a:buSzPct val="90000"/>
              <a:buFont typeface="StarSymbol"/>
              <a:buChar char="●"/>
            </a:pPr>
            <a:r>
              <a:rPr lang="en-US" sz="2000" b="0" dirty="0">
                <a:latin typeface="Arial" pitchFamily="34"/>
                <a:ea typeface="Microsoft YaHei" pitchFamily="2"/>
                <a:cs typeface="Arial" pitchFamily="34"/>
              </a:rPr>
              <a:t>J</a:t>
            </a:r>
            <a:r>
              <a:rPr lang="lv-LV" sz="2000" b="0" dirty="0" err="1">
                <a:latin typeface="Arial" pitchFamily="34"/>
                <a:ea typeface="Microsoft YaHei" pitchFamily="2"/>
                <a:cs typeface="Arial" pitchFamily="34"/>
              </a:rPr>
              <a:t>aunākās</a:t>
            </a:r>
            <a:r>
              <a:rPr lang="lv-LV" sz="2000" b="0" dirty="0">
                <a:latin typeface="Arial" pitchFamily="34"/>
                <a:ea typeface="Microsoft YaHei" pitchFamily="2"/>
                <a:cs typeface="Arial" pitchFamily="34"/>
              </a:rPr>
              <a:t> Eiropas Padomes Konvencijas par vardarbības pret sievieti un vardarbības ģimenē novēršanu un apkarošanu Paskaidrojošā ziņojuma 2. punktā norādīts: «..lai gan izmantotā metodoloģija ir atšķirīga, aptauju pārskats liecina par to, ka dažādās valstīs no vienas piektās daļas līdz vienai ceturtajai daļai sieviešu vismaz vienu reizi, būdamas pieaugušas, ir piedzīvojušas fizisku vardarbību un ka vairāk nekā viena desmitā daļa sieviešu ir piedzīvojusi seksuālu vardarbību ar spēka pielietošanu.</a:t>
            </a:r>
            <a:r>
              <a:rPr lang="en-US" sz="2000" b="0" dirty="0">
                <a:latin typeface="Arial" pitchFamily="34"/>
                <a:ea typeface="Microsoft YaHei" pitchFamily="2"/>
                <a:cs typeface="Arial" pitchFamily="34"/>
              </a:rPr>
              <a:t> </a:t>
            </a:r>
            <a:r>
              <a:rPr lang="lv-LV" sz="2000" b="0" dirty="0">
                <a:latin typeface="Arial" pitchFamily="34"/>
                <a:ea typeface="Microsoft YaHei" pitchFamily="2"/>
                <a:cs typeface="Arial" pitchFamily="34"/>
              </a:rPr>
              <a:t>Rādītāji par visiem vardarbības veidiem, tostarp par vajāšanu, sasniedz 45 %.</a:t>
            </a:r>
            <a:r>
              <a:rPr lang="en-US" sz="2000" b="0" dirty="0">
                <a:latin typeface="Arial" pitchFamily="34"/>
                <a:ea typeface="Microsoft YaHei" pitchFamily="2"/>
                <a:cs typeface="Arial" pitchFamily="34"/>
              </a:rPr>
              <a:t> </a:t>
            </a:r>
            <a:r>
              <a:rPr lang="lv-LV" sz="2000" b="0" dirty="0">
                <a:latin typeface="Arial" pitchFamily="34"/>
                <a:ea typeface="Microsoft YaHei" pitchFamily="2"/>
                <a:cs typeface="Arial" pitchFamily="34"/>
              </a:rPr>
              <a:t>Lielāko daļu šādu vardarbības aktu veic vīrieši to tiešajā sociālajā vidē, visbiežāk partneri vai bijušie partneri</a:t>
            </a:r>
            <a:r>
              <a:rPr lang="lv-LV" sz="2000" b="0" dirty="0" smtClean="0">
                <a:latin typeface="Arial" pitchFamily="34"/>
                <a:ea typeface="Microsoft YaHei" pitchFamily="2"/>
                <a:cs typeface="Arial" pitchFamily="34"/>
              </a:rPr>
              <a:t>.”</a:t>
            </a:r>
            <a:endParaRPr lang="lv-LV" sz="1500" b="0" dirty="0">
              <a:latin typeface="Arial" pitchFamily="34"/>
              <a:cs typeface="Arial" pitchFamily="34"/>
            </a:endParaRPr>
          </a:p>
          <a:p>
            <a:pPr marL="431907" lvl="0" indent="-323935" algn="just">
              <a:spcBef>
                <a:spcPts val="0"/>
              </a:spcBef>
              <a:spcAft>
                <a:spcPts val="1415"/>
              </a:spcAft>
              <a:buSzPct val="90000"/>
              <a:buFont typeface="StarSymbol"/>
              <a:buChar char="●"/>
            </a:pPr>
            <a:endParaRPr lang="lv-LV" sz="150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672157" y="0"/>
            <a:ext cx="6408462" cy="1030291"/>
          </a:xfrm>
        </p:spPr>
        <p:txBody>
          <a:bodyPr anchorCtr="1"/>
          <a:lstStyle/>
          <a:p>
            <a:pPr lvl="0" algn="ctr"/>
            <a:r>
              <a:rPr lang="lv-LV" sz="3200" b="1"/>
              <a:t>Vardarbība  un civilprocess</a:t>
            </a:r>
            <a:br>
              <a:rPr lang="lv-LV" sz="3200" b="1"/>
            </a:br>
            <a:r>
              <a:rPr lang="lv-LV" sz="3200" b="1"/>
              <a:t>III</a:t>
            </a:r>
          </a:p>
        </p:txBody>
      </p:sp>
      <p:sp>
        <p:nvSpPr>
          <p:cNvPr id="3" name="Teksta vietturis 2"/>
          <p:cNvSpPr txBox="1">
            <a:spLocks noGrp="1"/>
          </p:cNvSpPr>
          <p:nvPr>
            <p:ph type="body" idx="4294967295"/>
          </p:nvPr>
        </p:nvSpPr>
        <p:spPr>
          <a:xfrm>
            <a:off x="0" y="1475585"/>
            <a:ext cx="9720830" cy="5939631"/>
          </a:xfrm>
        </p:spPr>
        <p:txBody>
          <a:bodyPr/>
          <a:lstStyle/>
          <a:p>
            <a:pPr marL="431907" lvl="0" indent="-323935" algn="just">
              <a:lnSpc>
                <a:spcPct val="90000"/>
              </a:lnSpc>
              <a:spcBef>
                <a:spcPts val="0"/>
              </a:spcBef>
              <a:spcAft>
                <a:spcPts val="1415"/>
              </a:spcAft>
              <a:buSzPct val="45000"/>
              <a:buFont typeface="StarSymbol"/>
              <a:buChar char="●"/>
            </a:pPr>
            <a:r>
              <a:rPr lang="lv-LV" sz="2600" b="0" dirty="0" smtClean="0">
                <a:latin typeface="Arial" pitchFamily="18"/>
                <a:ea typeface="Microsoft YaHei" pitchFamily="2"/>
                <a:cs typeface="Mangal" pitchFamily="2"/>
              </a:rPr>
              <a:t>Ja pieteikums par pagaidu aizsardzību pret vardarbību apmierināts pirms prasības celšanas un prasība tiesas noteiktajā termiņā netiek celta, ieinteresētā puse var prasīt nodrošināšanu atcelt.</a:t>
            </a:r>
          </a:p>
          <a:p>
            <a:pPr marL="431907" lvl="0" indent="-323935" algn="just">
              <a:lnSpc>
                <a:spcPct val="90000"/>
              </a:lnSpc>
              <a:spcBef>
                <a:spcPts val="0"/>
              </a:spcBef>
              <a:spcAft>
                <a:spcPts val="1415"/>
              </a:spcAft>
              <a:buSzPct val="45000"/>
              <a:buFont typeface="StarSymbol"/>
              <a:buChar char="●"/>
            </a:pPr>
            <a:r>
              <a:rPr lang="lv-LV" sz="2600" b="0" dirty="0" smtClean="0">
                <a:latin typeface="Arial" pitchFamily="18"/>
                <a:ea typeface="Microsoft YaHei" pitchFamily="2"/>
                <a:cs typeface="Mangal" pitchFamily="2"/>
              </a:rPr>
              <a:t>Pieteikumu par pagaidu aizsardzību pret vardarbību tiesnesis</a:t>
            </a:r>
            <a:r>
              <a:rPr lang="lv-LV" sz="2600" b="0" i="1" dirty="0" smtClean="0">
                <a:latin typeface="Arial" pitchFamily="18"/>
                <a:ea typeface="Microsoft YaHei" pitchFamily="2"/>
                <a:cs typeface="Mangal" pitchFamily="2"/>
              </a:rPr>
              <a:t> </a:t>
            </a:r>
            <a:r>
              <a:rPr lang="lv-LV" sz="2600" b="0" dirty="0" smtClean="0">
                <a:latin typeface="Arial" pitchFamily="18"/>
                <a:ea typeface="Microsoft YaHei" pitchFamily="2"/>
                <a:cs typeface="Mangal" pitchFamily="2"/>
              </a:rPr>
              <a:t>izlemj ne vēlāk kā nākamajā darbdienā pēc pieteikuma saņemšanas, ja kavēšanās varētu radīt neatgriezenisku prasītāja tiesību aizskārumu, iepriekš par to nepaziņojot lietas dalībniekiem.</a:t>
            </a:r>
          </a:p>
          <a:p>
            <a:pPr marL="431907" lvl="0" indent="-323935" algn="just">
              <a:lnSpc>
                <a:spcPct val="90000"/>
              </a:lnSpc>
              <a:spcBef>
                <a:spcPts val="0"/>
              </a:spcBef>
              <a:spcAft>
                <a:spcPts val="1415"/>
              </a:spcAft>
              <a:buSzPct val="45000"/>
              <a:buFont typeface="StarSymbol"/>
              <a:buChar char="●"/>
            </a:pPr>
            <a:r>
              <a:rPr lang="lv-LV" sz="2600" b="0" dirty="0" smtClean="0">
                <a:latin typeface="Arial" pitchFamily="18"/>
                <a:ea typeface="Microsoft YaHei" pitchFamily="2"/>
                <a:cs typeface="Mangal" pitchFamily="2"/>
              </a:rPr>
              <a:t>Ja risks nav tik augsts, tiesa pieteikumu par pagaidu aizsardzību pret vardarbību izlemj 20 dienu laikā pēc pieteikuma saņemšanas.</a:t>
            </a:r>
          </a:p>
          <a:p>
            <a:pPr marL="431907" lvl="0" indent="-323935" algn="just">
              <a:lnSpc>
                <a:spcPct val="90000"/>
              </a:lnSpc>
              <a:spcBef>
                <a:spcPts val="0"/>
              </a:spcBef>
              <a:spcAft>
                <a:spcPts val="1415"/>
              </a:spcAft>
              <a:buSzPct val="45000"/>
              <a:buFont typeface="StarSymbol"/>
              <a:buChar char="●"/>
            </a:pPr>
            <a:r>
              <a:rPr lang="lv-LV" sz="2600" b="0" dirty="0" smtClean="0">
                <a:latin typeface="Arial" pitchFamily="18"/>
                <a:ea typeface="Microsoft YaHei" pitchFamily="2"/>
                <a:cs typeface="Mangal" pitchFamily="2"/>
              </a:rPr>
              <a:t>Pieteikuma iesniedzēji – par pagaidu aizsardzību pret vardarbību– ir atbrīvoti no tiesas izdevumu samaksas valsts ienākumos.</a:t>
            </a:r>
            <a:endParaRPr lang="lv-LV" sz="2600" b="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04035" y="179438"/>
            <a:ext cx="9576590" cy="980762"/>
          </a:xfrm>
        </p:spPr>
        <p:txBody>
          <a:bodyPr/>
          <a:lstStyle/>
          <a:p>
            <a:r>
              <a:rPr lang="lv-LV" sz="3200" b="1" dirty="0"/>
              <a:t>Civilprocesuālā aizsardzība </a:t>
            </a:r>
            <a:r>
              <a:rPr lang="lv-LV" sz="3200" b="1" dirty="0" smtClean="0"/>
              <a:t/>
            </a:r>
            <a:br>
              <a:rPr lang="lv-LV" sz="3200" b="1" dirty="0" smtClean="0"/>
            </a:br>
            <a:r>
              <a:rPr lang="lv-LV" sz="3200" b="1" dirty="0" smtClean="0"/>
              <a:t>pret </a:t>
            </a:r>
            <a:r>
              <a:rPr lang="lv-LV" sz="3200" b="1" dirty="0"/>
              <a:t>vardarbību un policija</a:t>
            </a:r>
            <a:endParaRPr lang="lv-LV" sz="3200" dirty="0"/>
          </a:p>
        </p:txBody>
      </p:sp>
      <p:sp>
        <p:nvSpPr>
          <p:cNvPr id="3" name="Satura vietturis 2"/>
          <p:cNvSpPr>
            <a:spLocks noGrp="1"/>
          </p:cNvSpPr>
          <p:nvPr>
            <p:ph idx="1"/>
          </p:nvPr>
        </p:nvSpPr>
        <p:spPr>
          <a:xfrm>
            <a:off x="504035" y="1331565"/>
            <a:ext cx="9360813" cy="5904656"/>
          </a:xfrm>
        </p:spPr>
        <p:txBody>
          <a:bodyPr/>
          <a:lstStyle/>
          <a:p>
            <a:pPr algn="just">
              <a:buFont typeface="Arial" panose="020B0604020202020204" pitchFamily="34" charset="0"/>
              <a:buChar char="•"/>
            </a:pPr>
            <a:r>
              <a:rPr lang="lv-LV" sz="2800" b="0" dirty="0" smtClean="0">
                <a:latin typeface="Arial" panose="020B0604020202020204" pitchFamily="34" charset="0"/>
                <a:cs typeface="Arial" panose="020B0604020202020204" pitchFamily="34" charset="0"/>
              </a:rPr>
              <a:t>Saeimā pirms 3.lasījuma tika iesniegts un vēlāk tika pieņemts priekšlikums, kas pēc būtības paredz, ka atbildētājs par lēmumu </a:t>
            </a:r>
            <a:r>
              <a:rPr lang="lv-LV" sz="2800" b="0" dirty="0">
                <a:latin typeface="Arial" panose="020B0604020202020204" pitchFamily="34" charset="0"/>
                <a:cs typeface="Arial" panose="020B0604020202020204" pitchFamily="34" charset="0"/>
              </a:rPr>
              <a:t>par pagaidu aizsardzību pret vardarbību, kas </a:t>
            </a:r>
            <a:r>
              <a:rPr lang="lv-LV" sz="2800" b="0" dirty="0" smtClean="0">
                <a:latin typeface="Arial" panose="020B0604020202020204" pitchFamily="34" charset="0"/>
                <a:cs typeface="Arial" panose="020B0604020202020204" pitchFamily="34" charset="0"/>
              </a:rPr>
              <a:t>pieņemts, atbildētājam klāt neesot, un </a:t>
            </a:r>
            <a:r>
              <a:rPr lang="lv-LV" sz="2800" b="0" dirty="0">
                <a:latin typeface="Arial" panose="020B0604020202020204" pitchFamily="34" charset="0"/>
                <a:cs typeface="Arial" panose="020B0604020202020204" pitchFamily="34" charset="0"/>
              </a:rPr>
              <a:t>uzliek par pienākumu atbildētājam, kas pastāvīgi dzīvo mājoklī kopā ar prasītāju, atstāt </a:t>
            </a:r>
            <a:r>
              <a:rPr lang="lv-LV" sz="2800" b="0" dirty="0" smtClean="0">
                <a:latin typeface="Arial" panose="020B0604020202020204" pitchFamily="34" charset="0"/>
                <a:cs typeface="Arial" panose="020B0604020202020204" pitchFamily="34" charset="0"/>
              </a:rPr>
              <a:t>šo mājokli </a:t>
            </a:r>
            <a:r>
              <a:rPr lang="lv-LV" sz="2800" b="0" dirty="0">
                <a:latin typeface="Arial" panose="020B0604020202020204" pitchFamily="34" charset="0"/>
                <a:cs typeface="Arial" panose="020B0604020202020204" pitchFamily="34" charset="0"/>
              </a:rPr>
              <a:t>un aizliegumu atgriezties un uzturēties </a:t>
            </a:r>
            <a:r>
              <a:rPr lang="lv-LV" sz="2800" b="0" dirty="0" smtClean="0">
                <a:latin typeface="Arial" panose="020B0604020202020204" pitchFamily="34" charset="0"/>
                <a:cs typeface="Arial" panose="020B0604020202020204" pitchFamily="34" charset="0"/>
              </a:rPr>
              <a:t>tajā, uzzina klātesot Valsts policijai. </a:t>
            </a:r>
          </a:p>
          <a:p>
            <a:pPr algn="just">
              <a:buFont typeface="Arial" panose="020B0604020202020204" pitchFamily="34" charset="0"/>
              <a:buChar char="•"/>
            </a:pPr>
            <a:r>
              <a:rPr lang="lv-LV" sz="2800" b="0" dirty="0" smtClean="0">
                <a:latin typeface="Arial" panose="020B0604020202020204" pitchFamily="34" charset="0"/>
                <a:cs typeface="Arial" panose="020B0604020202020204" pitchFamily="34" charset="0"/>
              </a:rPr>
              <a:t>Kopumā tālākā tiesas nolēmumu paziņošana atbildētājam, ja tas «izlikts» no sava mājokļa, kas ir viņa deklarētā dzīvesvieta, ir problemātiska (paziņošanas uz deklarēto dzīvesvietu princips vairs neder). Tādēļ likumā ir iekļauts speciāls pants.  </a:t>
            </a:r>
            <a:endParaRPr lang="lv-LV" sz="2800" b="0" dirty="0">
              <a:latin typeface="Arial" panose="020B0604020202020204" pitchFamily="34" charset="0"/>
              <a:cs typeface="Arial" panose="020B0604020202020204" pitchFamily="34" charset="0"/>
            </a:endParaRPr>
          </a:p>
          <a:p>
            <a:endParaRPr lang="lv-LV" dirty="0"/>
          </a:p>
        </p:txBody>
      </p:sp>
    </p:spTree>
    <p:extLst>
      <p:ext uri="{BB962C8B-B14F-4D97-AF65-F5344CB8AC3E}">
        <p14:creationId xmlns:p14="http://schemas.microsoft.com/office/powerpoint/2010/main" val="1938681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168103" y="34692"/>
            <a:ext cx="6925994" cy="1262064"/>
          </a:xfrm>
        </p:spPr>
        <p:txBody>
          <a:bodyPr anchorCtr="1"/>
          <a:lstStyle/>
          <a:p>
            <a:pPr lvl="0" algn="ctr"/>
            <a:r>
              <a:rPr lang="lv-LV" sz="3200" b="1" dirty="0"/>
              <a:t>Civilprocesuālā aizsardzība pret vardarbību un </a:t>
            </a:r>
            <a:r>
              <a:rPr lang="lv-LV" sz="3200" b="1" dirty="0" smtClean="0"/>
              <a:t>policija II</a:t>
            </a:r>
            <a:endParaRPr lang="lv-LV" sz="3200" b="1" dirty="0"/>
          </a:p>
        </p:txBody>
      </p:sp>
      <p:sp>
        <p:nvSpPr>
          <p:cNvPr id="3" name="Teksta vietturis 2"/>
          <p:cNvSpPr txBox="1">
            <a:spLocks noGrp="1"/>
          </p:cNvSpPr>
          <p:nvPr>
            <p:ph type="body" idx="4294967295"/>
          </p:nvPr>
        </p:nvSpPr>
        <p:spPr>
          <a:xfrm>
            <a:off x="431797" y="1547585"/>
            <a:ext cx="9217023" cy="5472610"/>
          </a:xfrm>
        </p:spPr>
        <p:txBody>
          <a:bodyPr/>
          <a:lstStyle/>
          <a:p>
            <a:pPr marL="431907" lvl="0" indent="-323935" algn="just">
              <a:lnSpc>
                <a:spcPct val="90000"/>
              </a:lnSpc>
              <a:spcBef>
                <a:spcPts val="0"/>
              </a:spcBef>
              <a:spcAft>
                <a:spcPts val="1415"/>
              </a:spcAft>
              <a:buSzPct val="45000"/>
              <a:buFont typeface="StarSymbol"/>
              <a:buChar char="●"/>
            </a:pPr>
            <a:r>
              <a:rPr lang="lv-LV" sz="2200" b="0" dirty="0" smtClean="0">
                <a:latin typeface="Arial" panose="020B0604020202020204" pitchFamily="34" charset="0"/>
                <a:ea typeface="Microsoft YaHei" pitchFamily="2"/>
                <a:cs typeface="Arial" panose="020B0604020202020204" pitchFamily="34" charset="0"/>
              </a:rPr>
              <a:t>Likums paredz, ka kontroli pār tiesas lēmumu par pagaidu aizsardzību pret vardarbību pildīšanu veic policija (tikai Valsts policija). Šāds risinājums izvēlēts, ņemot vērā, ka </a:t>
            </a:r>
            <a:r>
              <a:rPr lang="lv-LV" sz="2200" b="0" dirty="0" smtClean="0">
                <a:latin typeface="Arial" panose="020B0604020202020204" pitchFamily="34" charset="0"/>
                <a:cs typeface="Arial" panose="020B0604020202020204" pitchFamily="34" charset="0"/>
              </a:rPr>
              <a:t>pagaidu aizsardzības pret vardarbību</a:t>
            </a:r>
            <a:r>
              <a:rPr lang="lv-LV" sz="2200" b="0" dirty="0" smtClean="0">
                <a:latin typeface="Arial" panose="020B0604020202020204" pitchFamily="34" charset="0"/>
                <a:ea typeface="Microsoft YaHei" pitchFamily="2"/>
                <a:cs typeface="Arial" panose="020B0604020202020204" pitchFamily="34" charset="0"/>
              </a:rPr>
              <a:t> līdzekļi tiek noteikti tad, ja ir pamats uzskatīt, ka </a:t>
            </a:r>
            <a:r>
              <a:rPr lang="lv-LV" sz="2200" b="0" dirty="0" smtClean="0">
                <a:latin typeface="Arial" panose="020B0604020202020204" pitchFamily="34" charset="0"/>
                <a:cs typeface="Arial" panose="020B0604020202020204" pitchFamily="34" charset="0"/>
              </a:rPr>
              <a:t>pret personu ir vērsta jebkāda fiziska, seksuāla, psiholoģiska vai ekonomiska vardarbība</a:t>
            </a:r>
            <a:r>
              <a:rPr lang="lv-LV" sz="2200" b="0" dirty="0" smtClean="0">
                <a:latin typeface="Arial" panose="020B0604020202020204" pitchFamily="34" charset="0"/>
                <a:ea typeface="Microsoft YaHei" pitchFamily="2"/>
                <a:cs typeface="Arial" panose="020B0604020202020204" pitchFamily="34" charset="0"/>
              </a:rPr>
              <a:t>, un līdz ar to ir nepieciešama tūlītēja nekavējoša personas aizsardzība, kā arī var būt nepieciešama spēka pielietošana, ko var nodrošināt tikai policijas struktūrvienības. Jāatzīmē, ka arī citās valstīs, kur arī ir paredzēta civiltiesiskā aizsardzība pret vardarbību un kuras atbildēja uz Tieslietu ministrijas anketu (Austrija, Francija, Moldova, Ungārija, Bulgārija), vardarbīgajai personai civilprocesa ietvaros noteikto aizliegumu pildīšanas kontroli primāri veic policijas struktūras. Arī valstīs, kur nav tieši paredzēta civiltiesiskā aizsardzība pret vardarbību, bet gan administratīvi tiesiskais („policejiskais”) vardarbības aizsardzības mehānisms, aizsardzības līdzekļus uzliek pati policija un arī pildīšanu uzrauga policija (Dānija, Zviedrija).</a:t>
            </a:r>
            <a:endParaRPr lang="lv-LV" sz="2200" b="0" dirty="0">
              <a:latin typeface="Arial" panose="020B0604020202020204" pitchFamily="34" charset="0"/>
              <a:ea typeface="Microsoft YaHei" pitchFamily="2"/>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384130" y="0"/>
            <a:ext cx="6696498" cy="1259558"/>
          </a:xfrm>
        </p:spPr>
        <p:txBody>
          <a:bodyPr anchorCtr="1"/>
          <a:lstStyle/>
          <a:p>
            <a:pPr lvl="0" algn="ctr"/>
            <a:r>
              <a:rPr lang="lv-LV" sz="3200" b="1" dirty="0"/>
              <a:t>Civilprocesuālā aizsardzība pret vardarbību un policija </a:t>
            </a:r>
            <a:r>
              <a:rPr lang="lv-LV" sz="3200" b="1" dirty="0" smtClean="0"/>
              <a:t>III</a:t>
            </a:r>
            <a:endParaRPr lang="lv-LV" sz="3200" b="1" dirty="0"/>
          </a:p>
        </p:txBody>
      </p:sp>
      <p:sp>
        <p:nvSpPr>
          <p:cNvPr id="3" name="Teksta vietturis 2"/>
          <p:cNvSpPr txBox="1">
            <a:spLocks noGrp="1"/>
          </p:cNvSpPr>
          <p:nvPr>
            <p:ph type="body" idx="4294967295"/>
          </p:nvPr>
        </p:nvSpPr>
        <p:spPr>
          <a:xfrm>
            <a:off x="0" y="1403576"/>
            <a:ext cx="9720830" cy="5904655"/>
          </a:xfrm>
        </p:spPr>
        <p:txBody>
          <a:bodyPr/>
          <a:lstStyle/>
          <a:p>
            <a:pPr marL="431907" lvl="0" indent="-323935" algn="just">
              <a:spcBef>
                <a:spcPts val="0"/>
              </a:spcBef>
              <a:spcAft>
                <a:spcPts val="1415"/>
              </a:spcAft>
              <a:buSzPct val="45000"/>
              <a:buFont typeface="StarSymbol"/>
              <a:buChar char="●"/>
            </a:pPr>
            <a:r>
              <a:rPr lang="lv-LV" sz="2200" b="0" dirty="0">
                <a:latin typeface="Arial" pitchFamily="18"/>
                <a:ea typeface="Microsoft YaHei" pitchFamily="2"/>
                <a:cs typeface="Mangal" pitchFamily="2"/>
              </a:rPr>
              <a:t>Līdz ar grozījumiem Civilprocesa likumā pieņemti arī grozījumi likumā “Par policiju””, kas paredz </a:t>
            </a:r>
            <a:r>
              <a:rPr lang="lv-LV" sz="2200" b="0" dirty="0" smtClean="0">
                <a:latin typeface="Arial" pitchFamily="18"/>
                <a:ea typeface="Microsoft YaHei" pitchFamily="2"/>
                <a:cs typeface="Mangal" pitchFamily="2"/>
              </a:rPr>
              <a:t>radīt arī jaunas tiesības Valsts policijai un Pašvaldību policijai izsaukuma uz mājsaimniecību laikā. Proti, tiek paredzētas tiesības policijai izsaukuma laikā uz rakstveida pieteikuma pamata gadījumos, kad pastāv tūlītēji draudi, ka persona, kas atrodas mājoklī vai tā tuvumā, varētu nodarīt kaitējumu citas personas, kas pastāvīgi dzīvo šajā mājoklī, brīvībai vai veselībai, pieņemt lēmumu, kas uzliek par pienākumu personai, kas rada draudus, atstāt, neatgriezties un neuzturēties mājoklī vai neuzturēties mājokļa tuvumā (policijas lēmums par nošķiršanu) </a:t>
            </a:r>
            <a:r>
              <a:rPr lang="lv-LV" sz="2200" b="0" u="sng" dirty="0" smtClean="0">
                <a:latin typeface="Arial" pitchFamily="18"/>
                <a:ea typeface="Microsoft YaHei" pitchFamily="2"/>
                <a:cs typeface="Mangal" pitchFamily="2"/>
              </a:rPr>
              <a:t>uz laiku līdz astoņām dienām no lēmuma pieņemšanas brīža.</a:t>
            </a:r>
          </a:p>
          <a:p>
            <a:pPr marL="431907" lvl="0" indent="-323935" algn="just">
              <a:spcBef>
                <a:spcPts val="0"/>
              </a:spcBef>
              <a:spcAft>
                <a:spcPts val="1415"/>
              </a:spcAft>
              <a:buSzPct val="45000"/>
              <a:buFont typeface="StarSymbol"/>
              <a:buChar char="●"/>
            </a:pPr>
            <a:r>
              <a:rPr lang="lv-LV" sz="2200" b="0" dirty="0" smtClean="0">
                <a:latin typeface="Arial" pitchFamily="18"/>
                <a:ea typeface="Microsoft YaHei" pitchFamily="2"/>
                <a:cs typeface="Mangal" pitchFamily="2"/>
              </a:rPr>
              <a:t>Ja aizsargājamā persona vēlēsies, lai pēc policijas lēmuma tiesa izskata arī jautājumu par </a:t>
            </a:r>
            <a:r>
              <a:rPr lang="lv-LV" sz="2200" b="0" dirty="0" smtClean="0">
                <a:latin typeface="Arial" panose="020B0604020202020204" pitchFamily="34" charset="0"/>
                <a:cs typeface="Arial" panose="020B0604020202020204" pitchFamily="34" charset="0"/>
              </a:rPr>
              <a:t>pagaidu aizsardzības pret vardarbību</a:t>
            </a:r>
            <a:r>
              <a:rPr lang="lv-LV" sz="2200" b="0" dirty="0" smtClean="0">
                <a:latin typeface="Arial" pitchFamily="18"/>
                <a:ea typeface="Microsoft YaHei" pitchFamily="2"/>
                <a:cs typeface="Mangal" pitchFamily="2"/>
              </a:rPr>
              <a:t> līdzekļa noteikšanu, policija ne vēlāk kā nākamajā darbdienā savu lēmumu un saistītos dokumentus nosūtīs tiesai jautājuma </a:t>
            </a:r>
            <a:r>
              <a:rPr lang="lv-LV" sz="2200" b="0" dirty="0" smtClean="0">
                <a:latin typeface="Arial" panose="020B0604020202020204" pitchFamily="34" charset="0"/>
                <a:cs typeface="Arial" panose="020B0604020202020204" pitchFamily="34" charset="0"/>
              </a:rPr>
              <a:t>par pagaidu aizsardzības pret vardarbību </a:t>
            </a:r>
            <a:r>
              <a:rPr lang="lv-LV" sz="2200" b="0" dirty="0" smtClean="0">
                <a:latin typeface="Arial" pitchFamily="18"/>
                <a:ea typeface="Microsoft YaHei" pitchFamily="2"/>
                <a:cs typeface="Mangal" pitchFamily="2"/>
              </a:rPr>
              <a:t>līdzekļa noteikšanu vardarbīgajai personai izskatīšanai.</a:t>
            </a:r>
            <a:endParaRPr lang="lv-LV" sz="2200" b="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384130" y="0"/>
            <a:ext cx="6696498" cy="1259558"/>
          </a:xfrm>
        </p:spPr>
        <p:txBody>
          <a:bodyPr anchorCtr="1"/>
          <a:lstStyle/>
          <a:p>
            <a:pPr lvl="0" algn="ctr"/>
            <a:r>
              <a:rPr lang="lv-LV" sz="3200" b="1" dirty="0"/>
              <a:t>Civilprocesuālā aizsardzība </a:t>
            </a:r>
            <a:r>
              <a:rPr lang="lv-LV" sz="3200" b="1" dirty="0" smtClean="0"/>
              <a:t>un kriminālatbildība</a:t>
            </a:r>
            <a:endParaRPr lang="lv-LV" sz="3200" b="1" dirty="0"/>
          </a:p>
        </p:txBody>
      </p:sp>
      <p:sp>
        <p:nvSpPr>
          <p:cNvPr id="3" name="Teksta vietturis 2"/>
          <p:cNvSpPr txBox="1">
            <a:spLocks noGrp="1"/>
          </p:cNvSpPr>
          <p:nvPr>
            <p:ph type="body" idx="4294967295"/>
          </p:nvPr>
        </p:nvSpPr>
        <p:spPr>
          <a:xfrm>
            <a:off x="0" y="1403576"/>
            <a:ext cx="9720830" cy="5904655"/>
          </a:xfrm>
        </p:spPr>
        <p:txBody>
          <a:bodyPr/>
          <a:lstStyle/>
          <a:p>
            <a:pPr marL="431907" lvl="0" indent="-323935" algn="just">
              <a:lnSpc>
                <a:spcPct val="90000"/>
              </a:lnSpc>
              <a:spcBef>
                <a:spcPts val="0"/>
              </a:spcBef>
              <a:spcAft>
                <a:spcPts val="1415"/>
              </a:spcAft>
              <a:buSzPct val="45000"/>
              <a:buFont typeface="StarSymbol"/>
              <a:buChar char="●"/>
            </a:pPr>
            <a:r>
              <a:rPr lang="lv-LV" sz="2400" b="0" dirty="0" smtClean="0">
                <a:latin typeface="Arial" pitchFamily="18"/>
                <a:ea typeface="Microsoft YaHei" pitchFamily="2"/>
                <a:cs typeface="Mangal" pitchFamily="2"/>
              </a:rPr>
              <a:t>Par ļaunprātīgu nolēmuma par </a:t>
            </a:r>
            <a:r>
              <a:rPr lang="lv-LV" sz="2400" b="0" dirty="0" smtClean="0">
                <a:latin typeface="Arial" panose="020B0604020202020204" pitchFamily="34" charset="0"/>
                <a:cs typeface="Arial" panose="020B0604020202020204" pitchFamily="34" charset="0"/>
              </a:rPr>
              <a:t>pagaidu aizsardzību pret vardarbību</a:t>
            </a:r>
            <a:r>
              <a:rPr lang="lv-LV" sz="2400" b="0" dirty="0" smtClean="0">
                <a:latin typeface="Arial" pitchFamily="18"/>
                <a:ea typeface="Microsoft YaHei" pitchFamily="2"/>
                <a:cs typeface="Mangal" pitchFamily="2"/>
              </a:rPr>
              <a:t> nepildīšanu paredzēts, ka iestāsies kriminālatbildība.</a:t>
            </a:r>
          </a:p>
          <a:p>
            <a:pPr marL="431907" lvl="0" indent="-323935" algn="just">
              <a:lnSpc>
                <a:spcPct val="90000"/>
              </a:lnSpc>
              <a:spcBef>
                <a:spcPts val="0"/>
              </a:spcBef>
              <a:spcAft>
                <a:spcPts val="1415"/>
              </a:spcAft>
              <a:buSzPct val="45000"/>
              <a:buFont typeface="StarSymbol"/>
              <a:buChar char="●"/>
            </a:pPr>
            <a:r>
              <a:rPr lang="lv-LV" sz="2400" b="0" dirty="0" smtClean="0">
                <a:latin typeface="Arial" pitchFamily="18"/>
                <a:ea typeface="Microsoft YaHei" pitchFamily="2"/>
                <a:cs typeface="Mangal" pitchFamily="2"/>
              </a:rPr>
              <a:t>Likums «Grozījumi Krimināllikumā»:</a:t>
            </a:r>
          </a:p>
          <a:p>
            <a:pPr marL="811213" indent="0">
              <a:buNone/>
            </a:pPr>
            <a:r>
              <a:rPr lang="lv-LV" sz="2400" b="0" dirty="0" smtClean="0">
                <a:latin typeface="Arial" panose="020B0604020202020204" pitchFamily="34" charset="0"/>
                <a:cs typeface="Arial" panose="020B0604020202020204" pitchFamily="34" charset="0"/>
              </a:rPr>
              <a:t>Papildināt likumu ar 168.</a:t>
            </a:r>
            <a:r>
              <a:rPr lang="lv-LV" sz="2400" b="0" baseline="30000" dirty="0" smtClean="0">
                <a:latin typeface="Arial" panose="020B0604020202020204" pitchFamily="34" charset="0"/>
                <a:cs typeface="Arial" panose="020B0604020202020204" pitchFamily="34" charset="0"/>
              </a:rPr>
              <a:t>1</a:t>
            </a:r>
            <a:r>
              <a:rPr lang="lv-LV" sz="2400" b="0" dirty="0" smtClean="0">
                <a:latin typeface="Arial" panose="020B0604020202020204" pitchFamily="34" charset="0"/>
                <a:cs typeface="Arial" panose="020B0604020202020204" pitchFamily="34" charset="0"/>
              </a:rPr>
              <a:t> pantu šādā redakcijā:</a:t>
            </a:r>
          </a:p>
          <a:p>
            <a:pPr marL="811213" indent="0" algn="just">
              <a:buNone/>
            </a:pPr>
            <a:r>
              <a:rPr lang="lv-LV" sz="2400" b="0" dirty="0" smtClean="0">
                <a:latin typeface="Arial" panose="020B0604020202020204" pitchFamily="34" charset="0"/>
                <a:cs typeface="Arial" panose="020B0604020202020204" pitchFamily="34" charset="0"/>
              </a:rPr>
              <a:t>„168.</a:t>
            </a:r>
            <a:r>
              <a:rPr lang="lv-LV" sz="2400" b="0" baseline="30000" dirty="0" smtClean="0">
                <a:latin typeface="Arial" panose="020B0604020202020204" pitchFamily="34" charset="0"/>
                <a:cs typeface="Arial" panose="020B0604020202020204" pitchFamily="34" charset="0"/>
              </a:rPr>
              <a:t>1</a:t>
            </a:r>
            <a:r>
              <a:rPr lang="lv-LV" sz="2400" b="0" dirty="0" smtClean="0">
                <a:latin typeface="Arial" panose="020B0604020202020204" pitchFamily="34" charset="0"/>
                <a:cs typeface="Arial" panose="020B0604020202020204" pitchFamily="34" charset="0"/>
              </a:rPr>
              <a:t> pants. Nolēmuma par pagaidu aizsardzību pret vardarbību nepildīšana</a:t>
            </a:r>
          </a:p>
          <a:p>
            <a:pPr marL="811213" indent="0" algn="just">
              <a:buNone/>
            </a:pPr>
            <a:r>
              <a:rPr lang="lv-LV" sz="2400" b="0" dirty="0" smtClean="0">
                <a:latin typeface="Arial" panose="020B0604020202020204" pitchFamily="34" charset="0"/>
                <a:cs typeface="Arial" panose="020B0604020202020204" pitchFamily="34" charset="0"/>
              </a:rPr>
              <a:t>Par ļaunprātīgu nolēmuma par pagaidu aizsardzību pret vardarbību nepildīšanu-</a:t>
            </a:r>
          </a:p>
          <a:p>
            <a:pPr marL="811213" indent="0" algn="just">
              <a:buNone/>
            </a:pPr>
            <a:r>
              <a:rPr lang="lv-LV" sz="2400" b="0" dirty="0" smtClean="0">
                <a:latin typeface="Arial" panose="020B0604020202020204" pitchFamily="34" charset="0"/>
                <a:cs typeface="Arial" panose="020B0604020202020204" pitchFamily="34" charset="0"/>
              </a:rPr>
              <a:t>soda ar īslaicīgu brīvības atņemšanu vai ar piespiedu darbu, vai ar naudas sodu.”</a:t>
            </a:r>
          </a:p>
          <a:p>
            <a:pPr marL="431907" lvl="0" indent="-323935" algn="just">
              <a:lnSpc>
                <a:spcPct val="90000"/>
              </a:lnSpc>
              <a:spcBef>
                <a:spcPts val="0"/>
              </a:spcBef>
              <a:spcAft>
                <a:spcPts val="1415"/>
              </a:spcAft>
              <a:buSzPct val="45000"/>
              <a:buFont typeface="StarSymbol"/>
              <a:buChar char="●"/>
            </a:pPr>
            <a:endParaRPr lang="en-US" sz="2400" b="0" dirty="0">
              <a:latin typeface="Arial" pitchFamily="18"/>
              <a:ea typeface="Microsoft YaHei" pitchFamily="2"/>
              <a:cs typeface="Mangal" pitchFamily="2"/>
            </a:endParaRPr>
          </a:p>
        </p:txBody>
      </p:sp>
    </p:spTree>
    <p:extLst>
      <p:ext uri="{BB962C8B-B14F-4D97-AF65-F5344CB8AC3E}">
        <p14:creationId xmlns:p14="http://schemas.microsoft.com/office/powerpoint/2010/main" val="3128231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990000" y="179437"/>
            <a:ext cx="9072567" cy="944251"/>
          </a:xfrm>
        </p:spPr>
        <p:txBody>
          <a:bodyPr/>
          <a:lstStyle/>
          <a:p>
            <a:r>
              <a:rPr lang="lv-LV" sz="3200" b="1" dirty="0"/>
              <a:t>Civilprocesuālā aizsardzība </a:t>
            </a:r>
            <a:r>
              <a:rPr lang="lv-LV" sz="3200" b="1" dirty="0" smtClean="0"/>
              <a:t/>
            </a:r>
            <a:br>
              <a:rPr lang="lv-LV" sz="3200" b="1" dirty="0" smtClean="0"/>
            </a:br>
            <a:r>
              <a:rPr lang="lv-LV" sz="3200" b="1" dirty="0" smtClean="0"/>
              <a:t>un bāriņtiesas</a:t>
            </a:r>
            <a:endParaRPr lang="lv-LV" sz="3200" b="1" dirty="0"/>
          </a:p>
        </p:txBody>
      </p:sp>
      <p:sp>
        <p:nvSpPr>
          <p:cNvPr id="3" name="Satura vietturis 2"/>
          <p:cNvSpPr>
            <a:spLocks noGrp="1"/>
          </p:cNvSpPr>
          <p:nvPr>
            <p:ph idx="1"/>
          </p:nvPr>
        </p:nvSpPr>
        <p:spPr>
          <a:xfrm>
            <a:off x="143768" y="1259557"/>
            <a:ext cx="9936857" cy="6300118"/>
          </a:xfrm>
        </p:spPr>
        <p:txBody>
          <a:bodyPr/>
          <a:lstStyle/>
          <a:p>
            <a:pPr marL="0" indent="0">
              <a:buNone/>
            </a:pPr>
            <a:r>
              <a:rPr lang="lv-LV" sz="3000" dirty="0" smtClean="0">
                <a:latin typeface="Arial" panose="020B0604020202020204" pitchFamily="34" charset="0"/>
                <a:cs typeface="Arial" panose="020B0604020202020204" pitchFamily="34" charset="0"/>
              </a:rPr>
              <a:t>Bāriņtiesu likuma 19.</a:t>
            </a:r>
            <a:r>
              <a:rPr lang="lv-LV" sz="3000" baseline="30000" dirty="0" smtClean="0">
                <a:latin typeface="Arial" panose="020B0604020202020204" pitchFamily="34" charset="0"/>
                <a:cs typeface="Arial" panose="020B0604020202020204" pitchFamily="34" charset="0"/>
              </a:rPr>
              <a:t>1 </a:t>
            </a:r>
            <a:r>
              <a:rPr lang="lv-LV" sz="3000" dirty="0" smtClean="0">
                <a:latin typeface="Arial" panose="020B0604020202020204" pitchFamily="34" charset="0"/>
                <a:cs typeface="Arial" panose="020B0604020202020204" pitchFamily="34" charset="0"/>
              </a:rPr>
              <a:t>pants:</a:t>
            </a:r>
          </a:p>
          <a:p>
            <a:pPr marL="0" indent="0">
              <a:buNone/>
            </a:pPr>
            <a:r>
              <a:rPr lang="lv-LV" sz="1800" b="0" dirty="0">
                <a:latin typeface="Arial" panose="020B0604020202020204" pitchFamily="34" charset="0"/>
                <a:cs typeface="Arial" panose="020B0604020202020204" pitchFamily="34" charset="0"/>
              </a:rPr>
              <a:t>19.</a:t>
            </a:r>
            <a:r>
              <a:rPr lang="lv-LV" sz="1800" b="0" baseline="30000" dirty="0">
                <a:latin typeface="Arial" panose="020B0604020202020204" pitchFamily="34" charset="0"/>
                <a:cs typeface="Arial" panose="020B0604020202020204" pitchFamily="34" charset="0"/>
              </a:rPr>
              <a:t>1</a:t>
            </a:r>
            <a:r>
              <a:rPr lang="lv-LV" sz="1800" b="0" dirty="0">
                <a:latin typeface="Arial" panose="020B0604020202020204" pitchFamily="34" charset="0"/>
                <a:cs typeface="Arial" panose="020B0604020202020204" pitchFamily="34" charset="0"/>
              </a:rPr>
              <a:t> pants. Pieteikums par pagaidu aizsardzību pret vardarbību</a:t>
            </a:r>
          </a:p>
          <a:p>
            <a:pPr marL="0" indent="0" algn="just">
              <a:buNone/>
            </a:pPr>
            <a:r>
              <a:rPr lang="lv-LV" sz="1800" b="0" dirty="0">
                <a:latin typeface="Arial" panose="020B0604020202020204" pitchFamily="34" charset="0"/>
                <a:cs typeface="Arial" panose="020B0604020202020204" pitchFamily="34" charset="0"/>
              </a:rPr>
              <a:t>(1) Ja bērna vecāks vai aizbildnis objektīvu iemeslu dēļ nav iesniedzis bērna interesēs tiesai pieteikumu par pagaidu aizsardzību pret vardarbību, bāriņtiesa bērna interesēs iesniedz šo pieteikumu tiesai, ja:</a:t>
            </a:r>
          </a:p>
          <a:p>
            <a:pPr marL="0" indent="0" algn="just">
              <a:buNone/>
            </a:pPr>
            <a:r>
              <a:rPr lang="lv-LV" sz="1800" b="0" dirty="0">
                <a:latin typeface="Arial" panose="020B0604020202020204" pitchFamily="34" charset="0"/>
                <a:cs typeface="Arial" panose="020B0604020202020204" pitchFamily="34" charset="0"/>
              </a:rPr>
              <a:t>1) pret bērnu ir vērsta jebkāda fiziska, seksuāla vai psiholoģiska vardarbība, vai vardarbīga kontrole;</a:t>
            </a:r>
          </a:p>
          <a:p>
            <a:pPr marL="0" indent="0" algn="just">
              <a:buNone/>
            </a:pPr>
            <a:r>
              <a:rPr lang="lv-LV" sz="1800" b="0" dirty="0">
                <a:latin typeface="Arial" panose="020B0604020202020204" pitchFamily="34" charset="0"/>
                <a:cs typeface="Arial" panose="020B0604020202020204" pitchFamily="34" charset="0"/>
              </a:rPr>
              <a:t>2) saņemtas ziņas par iespējamu pret bērnu vērstu fizisko, seksuālo vai psiholoģisko vardarbību vai vardarbīgu kontroli;</a:t>
            </a:r>
          </a:p>
          <a:p>
            <a:pPr marL="0" indent="0" algn="just">
              <a:buNone/>
            </a:pPr>
            <a:r>
              <a:rPr lang="lv-LV" sz="1800" b="0" dirty="0">
                <a:latin typeface="Arial" panose="020B0604020202020204" pitchFamily="34" charset="0"/>
                <a:cs typeface="Arial" panose="020B0604020202020204" pitchFamily="34" charset="0"/>
              </a:rPr>
              <a:t>3) pret personu, kas pastāvīgi dzīvo kopā ar bērnu, ir vērsta jebkāda fiziska, seksuāla, psiholoģiska vai ekonomiska vardarbība;</a:t>
            </a:r>
          </a:p>
          <a:p>
            <a:pPr marL="0" indent="0" algn="just">
              <a:buNone/>
            </a:pPr>
            <a:r>
              <a:rPr lang="lv-LV" sz="1800" b="0" dirty="0">
                <a:latin typeface="Arial" panose="020B0604020202020204" pitchFamily="34" charset="0"/>
                <a:cs typeface="Arial" panose="020B0604020202020204" pitchFamily="34" charset="0"/>
              </a:rPr>
              <a:t>4) saņemtas ziņas par iespējamu fizisko, seksuālo, psiholoģisko vai ekonomisko vardarbību pret personu, kas pastāvīgi dzīvo kopā ar bērnu.</a:t>
            </a:r>
          </a:p>
          <a:p>
            <a:pPr marL="0" indent="0" algn="just">
              <a:buNone/>
            </a:pPr>
            <a:r>
              <a:rPr lang="lv-LV" sz="1800" b="0" dirty="0">
                <a:latin typeface="Arial" panose="020B0604020202020204" pitchFamily="34" charset="0"/>
                <a:cs typeface="Arial" panose="020B0604020202020204" pitchFamily="34" charset="0"/>
              </a:rPr>
              <a:t>(2) Šā panta pirmajā daļā minēto pieteikumu iesniedz tā bāriņtiesa, kuras darbības teritorijā konstatēts kāds no šā panta pirmajā daļā minētajiem apstākļiem vai kuras darbības teritorijā bērns dzīvo.</a:t>
            </a:r>
          </a:p>
          <a:p>
            <a:pPr marL="0" indent="0" algn="just">
              <a:buNone/>
            </a:pPr>
            <a:r>
              <a:rPr lang="lv-LV" sz="1800" b="0" dirty="0">
                <a:latin typeface="Arial" panose="020B0604020202020204" pitchFamily="34" charset="0"/>
                <a:cs typeface="Arial" panose="020B0604020202020204" pitchFamily="34" charset="0"/>
              </a:rPr>
              <a:t>(3) Ja tiesas lēmumā par pagaidu aizsardzību pret vardarbību noteiktajā termiņā prasība nav celta vai pantā minētā tiešā vai netiešā vardarbība nav novērsta citā veidā, bāriņtiesa var izvērtēt bērna vecāka vai aizbildņa rīcības atbilstību bērna interesēm.</a:t>
            </a:r>
          </a:p>
          <a:p>
            <a:endParaRPr lang="lv-LV" sz="18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353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04035" y="251446"/>
            <a:ext cx="9432821" cy="908754"/>
          </a:xfrm>
        </p:spPr>
        <p:txBody>
          <a:bodyPr/>
          <a:lstStyle/>
          <a:p>
            <a:r>
              <a:rPr lang="lv-LV" sz="3200" b="1" dirty="0"/>
              <a:t>Civilprocesuālā aizsardzība </a:t>
            </a:r>
            <a:br>
              <a:rPr lang="lv-LV" sz="3200" b="1" dirty="0"/>
            </a:br>
            <a:r>
              <a:rPr lang="lv-LV" sz="3200" b="1" dirty="0"/>
              <a:t>un </a:t>
            </a:r>
            <a:r>
              <a:rPr lang="lv-LV" sz="3200" b="1" dirty="0" smtClean="0"/>
              <a:t>bāriņtiesas II</a:t>
            </a:r>
            <a:endParaRPr lang="lv-LV" sz="3200" b="1" dirty="0"/>
          </a:p>
        </p:txBody>
      </p:sp>
      <p:sp>
        <p:nvSpPr>
          <p:cNvPr id="3" name="Satura vietturis 2"/>
          <p:cNvSpPr>
            <a:spLocks noGrp="1"/>
          </p:cNvSpPr>
          <p:nvPr>
            <p:ph idx="1"/>
          </p:nvPr>
        </p:nvSpPr>
        <p:spPr>
          <a:xfrm>
            <a:off x="504035" y="1475581"/>
            <a:ext cx="9072567" cy="5544616"/>
          </a:xfrm>
        </p:spPr>
        <p:txBody>
          <a:bodyPr/>
          <a:lstStyle/>
          <a:p>
            <a:pPr algn="just"/>
            <a:r>
              <a:rPr lang="lv-LV" sz="3600" b="0" dirty="0" smtClean="0">
                <a:latin typeface="Arial" panose="020B0604020202020204" pitchFamily="34" charset="0"/>
                <a:cs typeface="Arial" panose="020B0604020202020204" pitchFamily="34" charset="0"/>
              </a:rPr>
              <a:t>Bāriņtiesa bērna </a:t>
            </a:r>
            <a:r>
              <a:rPr lang="lv-LV" sz="3600" b="0" dirty="0">
                <a:latin typeface="Arial" panose="020B0604020202020204" pitchFamily="34" charset="0"/>
                <a:cs typeface="Arial" panose="020B0604020202020204" pitchFamily="34" charset="0"/>
              </a:rPr>
              <a:t>interesēs tiesai pieteikumu par pagaidu aizsardzību pret </a:t>
            </a:r>
            <a:r>
              <a:rPr lang="lv-LV" sz="3600" b="0" dirty="0" smtClean="0">
                <a:latin typeface="Arial" panose="020B0604020202020204" pitchFamily="34" charset="0"/>
                <a:cs typeface="Arial" panose="020B0604020202020204" pitchFamily="34" charset="0"/>
              </a:rPr>
              <a:t>vardarbību sagatavo kā, piemēram,  «parastu bāriņtiesas vēstuli», ko paraksta bāriņtiesas priekšsēdētājs.</a:t>
            </a:r>
          </a:p>
          <a:p>
            <a:pPr marL="0" indent="0" algn="just">
              <a:buNone/>
            </a:pPr>
            <a:endParaRPr lang="lv-LV" sz="3600" b="0" dirty="0" smtClean="0">
              <a:latin typeface="Arial" panose="020B0604020202020204" pitchFamily="34" charset="0"/>
              <a:cs typeface="Arial" panose="020B0604020202020204" pitchFamily="34" charset="0"/>
            </a:endParaRPr>
          </a:p>
          <a:p>
            <a:pPr algn="just"/>
            <a:r>
              <a:rPr lang="lv-LV" sz="3600" b="0" dirty="0" smtClean="0">
                <a:latin typeface="Arial" panose="020B0604020202020204" pitchFamily="34" charset="0"/>
                <a:cs typeface="Arial" panose="020B0604020202020204" pitchFamily="34" charset="0"/>
              </a:rPr>
              <a:t>Bāriņtiesai NAV JĀLEMJ par pieteikuma sagatavošanu/iesniegšanu tiesai bāriņtiesas sēdē.</a:t>
            </a:r>
            <a:endParaRPr lang="lv-LV" dirty="0"/>
          </a:p>
        </p:txBody>
      </p:sp>
    </p:spTree>
    <p:extLst>
      <p:ext uri="{BB962C8B-B14F-4D97-AF65-F5344CB8AC3E}">
        <p14:creationId xmlns:p14="http://schemas.microsoft.com/office/powerpoint/2010/main" val="3005221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935609" y="0"/>
            <a:ext cx="9145016" cy="1080120"/>
          </a:xfrm>
        </p:spPr>
        <p:txBody>
          <a:bodyPr/>
          <a:lstStyle/>
          <a:p>
            <a:r>
              <a:rPr lang="lv-LV" sz="3200" b="1" dirty="0"/>
              <a:t>Civilprocesuālā aizsardzība </a:t>
            </a:r>
            <a:br>
              <a:rPr lang="lv-LV" sz="3200" b="1" dirty="0"/>
            </a:br>
            <a:r>
              <a:rPr lang="lv-LV" sz="3200" b="1" dirty="0"/>
              <a:t>un </a:t>
            </a:r>
            <a:r>
              <a:rPr lang="lv-LV" sz="3200" b="1" dirty="0" smtClean="0"/>
              <a:t>bāriņtiesas III</a:t>
            </a:r>
            <a:endParaRPr lang="lv-LV" sz="3200" b="1" dirty="0"/>
          </a:p>
        </p:txBody>
      </p:sp>
      <p:sp>
        <p:nvSpPr>
          <p:cNvPr id="3" name="Satura vietturis 2"/>
          <p:cNvSpPr>
            <a:spLocks noGrp="1"/>
          </p:cNvSpPr>
          <p:nvPr>
            <p:ph idx="1"/>
          </p:nvPr>
        </p:nvSpPr>
        <p:spPr>
          <a:xfrm>
            <a:off x="504035" y="1331565"/>
            <a:ext cx="9072567" cy="5616624"/>
          </a:xfrm>
        </p:spPr>
        <p:txBody>
          <a:bodyPr/>
          <a:lstStyle/>
          <a:p>
            <a:pPr algn="just"/>
            <a:r>
              <a:rPr lang="lv-LV" sz="2000" b="0" dirty="0" smtClean="0">
                <a:latin typeface="Arial" panose="020B0604020202020204" pitchFamily="34" charset="0"/>
                <a:cs typeface="Arial" panose="020B0604020202020204" pitchFamily="34" charset="0"/>
              </a:rPr>
              <a:t>Likumdevēja – Saeimas – ieskatā, vārdi Bāriņtiesu likuma 19.</a:t>
            </a:r>
            <a:r>
              <a:rPr lang="lv-LV" sz="2000" b="0" baseline="30000" dirty="0" smtClean="0">
                <a:latin typeface="Arial" panose="020B0604020202020204" pitchFamily="34" charset="0"/>
                <a:cs typeface="Arial" panose="020B0604020202020204" pitchFamily="34" charset="0"/>
              </a:rPr>
              <a:t>1</a:t>
            </a:r>
            <a:r>
              <a:rPr lang="lv-LV" sz="2000" b="0" dirty="0" smtClean="0">
                <a:latin typeface="Arial" panose="020B0604020202020204" pitchFamily="34" charset="0"/>
                <a:cs typeface="Arial" panose="020B0604020202020204" pitchFamily="34" charset="0"/>
              </a:rPr>
              <a:t> panta pirmajā daļā «Ja </a:t>
            </a:r>
            <a:r>
              <a:rPr lang="lv-LV" sz="2000" b="0" dirty="0">
                <a:latin typeface="Arial" panose="020B0604020202020204" pitchFamily="34" charset="0"/>
                <a:cs typeface="Arial" panose="020B0604020202020204" pitchFamily="34" charset="0"/>
              </a:rPr>
              <a:t>bērna vecāks vai aizbildnis </a:t>
            </a:r>
            <a:r>
              <a:rPr lang="lv-LV" sz="2400" u="sng" dirty="0">
                <a:latin typeface="Arial" panose="020B0604020202020204" pitchFamily="34" charset="0"/>
                <a:cs typeface="Arial" panose="020B0604020202020204" pitchFamily="34" charset="0"/>
              </a:rPr>
              <a:t>objektīvu iemeslu dēļ </a:t>
            </a:r>
            <a:r>
              <a:rPr lang="lv-LV" sz="2000" b="0" dirty="0">
                <a:latin typeface="Arial" panose="020B0604020202020204" pitchFamily="34" charset="0"/>
                <a:cs typeface="Arial" panose="020B0604020202020204" pitchFamily="34" charset="0"/>
              </a:rPr>
              <a:t>nav iesniedzis bērna interesēs </a:t>
            </a:r>
            <a:r>
              <a:rPr lang="lv-LV" sz="2000" b="0" dirty="0" smtClean="0">
                <a:latin typeface="Arial" panose="020B0604020202020204" pitchFamily="34" charset="0"/>
                <a:cs typeface="Arial" panose="020B0604020202020204" pitchFamily="34" charset="0"/>
              </a:rPr>
              <a:t>tiesai pieteikumu, bāriņtiesa…» ir jāinterpretē </a:t>
            </a:r>
            <a:r>
              <a:rPr lang="lv-LV" sz="2400" u="sng" dirty="0" smtClean="0">
                <a:latin typeface="Arial" panose="020B0604020202020204" pitchFamily="34" charset="0"/>
                <a:cs typeface="Arial" panose="020B0604020202020204" pitchFamily="34" charset="0"/>
              </a:rPr>
              <a:t>ļoti šauri</a:t>
            </a:r>
            <a:r>
              <a:rPr lang="lv-LV" sz="2400" dirty="0" smtClean="0">
                <a:latin typeface="Arial" panose="020B0604020202020204" pitchFamily="34" charset="0"/>
                <a:cs typeface="Arial" panose="020B0604020202020204" pitchFamily="34" charset="0"/>
              </a:rPr>
              <a:t>.</a:t>
            </a:r>
          </a:p>
          <a:p>
            <a:pPr algn="just"/>
            <a:r>
              <a:rPr lang="lv-LV" sz="2000" b="0" dirty="0" smtClean="0">
                <a:latin typeface="Arial" panose="020B0604020202020204" pitchFamily="34" charset="0"/>
                <a:cs typeface="Arial" panose="020B0604020202020204" pitchFamily="34" charset="0"/>
              </a:rPr>
              <a:t>Piemēram, Saeimas Juridiskajā komisijā tika analizēts raidījuma «Bez tabu» </a:t>
            </a:r>
            <a:r>
              <a:rPr lang="lv-LV" sz="2000" b="0" dirty="0">
                <a:latin typeface="Arial" panose="020B0604020202020204" pitchFamily="34" charset="0"/>
                <a:cs typeface="Arial" panose="020B0604020202020204" pitchFamily="34" charset="0"/>
              </a:rPr>
              <a:t>sižets par divu bērnu māmiņu, </a:t>
            </a:r>
            <a:r>
              <a:rPr lang="lv-LV" sz="2000" b="0" dirty="0" smtClean="0">
                <a:latin typeface="Arial" panose="020B0604020202020204" pitchFamily="34" charset="0"/>
                <a:cs typeface="Arial" panose="020B0604020202020204" pitchFamily="34" charset="0"/>
              </a:rPr>
              <a:t>kurai sakarā ar tēva vardarbību pret bērniem, tika «izņemti» bērni, jo bērnu mātes uzskats </a:t>
            </a:r>
            <a:r>
              <a:rPr lang="lv-LV" sz="2000" b="0" dirty="0">
                <a:latin typeface="Arial" panose="020B0604020202020204" pitchFamily="34" charset="0"/>
                <a:cs typeface="Arial" panose="020B0604020202020204" pitchFamily="34" charset="0"/>
              </a:rPr>
              <a:t>bija, ka tēvam ir jātiekas ar bērniem un nekāda varmākas izolācija nav aktuāla </a:t>
            </a:r>
            <a:r>
              <a:rPr lang="lv-LV" sz="2000" b="0" dirty="0" smtClean="0">
                <a:latin typeface="Arial" panose="020B0604020202020204" pitchFamily="34" charset="0"/>
                <a:cs typeface="Arial" panose="020B0604020202020204" pitchFamily="34" charset="0"/>
              </a:rPr>
              <a:t>(bērnu mātes  </a:t>
            </a:r>
            <a:r>
              <a:rPr lang="lv-LV" sz="2000" b="0" dirty="0" err="1" smtClean="0">
                <a:latin typeface="Arial" panose="020B0604020202020204" pitchFamily="34" charset="0"/>
                <a:cs typeface="Arial" panose="020B0604020202020204" pitchFamily="34" charset="0"/>
              </a:rPr>
              <a:t>līdzatkarība</a:t>
            </a:r>
            <a:r>
              <a:rPr lang="lv-LV" sz="2000" b="0" dirty="0" smtClean="0">
                <a:latin typeface="Arial" panose="020B0604020202020204" pitchFamily="34" charset="0"/>
                <a:cs typeface="Arial" panose="020B0604020202020204" pitchFamily="34" charset="0"/>
              </a:rPr>
              <a:t> no vardarbības un </a:t>
            </a:r>
            <a:r>
              <a:rPr lang="lv-LV" sz="2000" b="0" dirty="0">
                <a:latin typeface="Arial" panose="020B0604020202020204" pitchFamily="34" charset="0"/>
                <a:cs typeface="Arial" panose="020B0604020202020204" pitchFamily="34" charset="0"/>
              </a:rPr>
              <a:t>atteikums jebkādi sadarboties ar bāriņtiesu</a:t>
            </a:r>
            <a:r>
              <a:rPr lang="lv-LV" sz="2000" b="0" dirty="0" smtClean="0">
                <a:latin typeface="Arial" panose="020B0604020202020204" pitchFamily="34" charset="0"/>
                <a:cs typeface="Arial" panose="020B0604020202020204" pitchFamily="34" charset="0"/>
              </a:rPr>
              <a:t>). </a:t>
            </a:r>
            <a:r>
              <a:rPr lang="lv-LV" sz="2000" b="0" dirty="0">
                <a:latin typeface="Arial" panose="020B0604020202020204" pitchFamily="34" charset="0"/>
                <a:cs typeface="Arial" panose="020B0604020202020204" pitchFamily="34" charset="0"/>
              </a:rPr>
              <a:t>Saeimas </a:t>
            </a:r>
            <a:r>
              <a:rPr lang="lv-LV" sz="2000" b="0" dirty="0" smtClean="0">
                <a:latin typeface="Arial" panose="020B0604020202020204" pitchFamily="34" charset="0"/>
                <a:cs typeface="Arial" panose="020B0604020202020204" pitchFamily="34" charset="0"/>
              </a:rPr>
              <a:t>Juridiskā komisija viennozīmīgi uzskatīja, ka </a:t>
            </a:r>
            <a:r>
              <a:rPr lang="lv-LV" sz="2000" b="0" dirty="0">
                <a:latin typeface="Arial" panose="020B0604020202020204" pitchFamily="34" charset="0"/>
                <a:cs typeface="Arial" panose="020B0604020202020204" pitchFamily="34" charset="0"/>
              </a:rPr>
              <a:t>šajā gadījumā </a:t>
            </a:r>
            <a:r>
              <a:rPr lang="lv-LV" sz="2000" b="0" dirty="0" smtClean="0">
                <a:latin typeface="Arial" panose="020B0604020202020204" pitchFamily="34" charset="0"/>
                <a:cs typeface="Arial" panose="020B0604020202020204" pitchFamily="34" charset="0"/>
              </a:rPr>
              <a:t>bāriņtiesas  nevēršanās tiesā ar pieteikumu par pagaidu aizsardzības no vardarbības līdzekļu noteikšanu bērnu tēvam, bet bērnu «izņemšana» no ģimenes nav pamatota un attaisnota. Tādējādi, analizējot </a:t>
            </a:r>
            <a:r>
              <a:rPr lang="lv-LV" sz="2000" b="0" dirty="0">
                <a:latin typeface="Arial" panose="020B0604020202020204" pitchFamily="34" charset="0"/>
                <a:cs typeface="Arial" panose="020B0604020202020204" pitchFamily="34" charset="0"/>
              </a:rPr>
              <a:t>šo </a:t>
            </a:r>
            <a:r>
              <a:rPr lang="lv-LV" sz="2000" b="0" dirty="0" smtClean="0">
                <a:latin typeface="Arial" panose="020B0604020202020204" pitchFamily="34" charset="0"/>
                <a:cs typeface="Arial" panose="020B0604020202020204" pitchFamily="34" charset="0"/>
              </a:rPr>
              <a:t>gadījumu, deputātu atbilde bija nepārprotama -  bērnu mātes </a:t>
            </a:r>
            <a:r>
              <a:rPr lang="lv-LV" sz="2000" b="0" dirty="0" err="1">
                <a:latin typeface="Arial" panose="020B0604020202020204" pitchFamily="34" charset="0"/>
                <a:cs typeface="Arial" panose="020B0604020202020204" pitchFamily="34" charset="0"/>
              </a:rPr>
              <a:t>līdzatkarība</a:t>
            </a:r>
            <a:r>
              <a:rPr lang="lv-LV" sz="2000" b="0" dirty="0">
                <a:latin typeface="Arial" panose="020B0604020202020204" pitchFamily="34" charset="0"/>
                <a:cs typeface="Arial" panose="020B0604020202020204" pitchFamily="34" charset="0"/>
              </a:rPr>
              <a:t> ir </a:t>
            </a:r>
            <a:r>
              <a:rPr lang="lv-LV" sz="2000" b="0" dirty="0" smtClean="0">
                <a:latin typeface="Arial" panose="020B0604020202020204" pitchFamily="34" charset="0"/>
                <a:cs typeface="Arial" panose="020B0604020202020204" pitchFamily="34" charset="0"/>
              </a:rPr>
              <a:t>uzskatāms par «objektīvu šķērsli» bērnu mātei sniegt pieteikumu un </a:t>
            </a:r>
            <a:r>
              <a:rPr lang="lv-LV" sz="2000" b="0" dirty="0">
                <a:latin typeface="Arial" panose="020B0604020202020204" pitchFamily="34" charset="0"/>
                <a:cs typeface="Arial" panose="020B0604020202020204" pitchFamily="34" charset="0"/>
              </a:rPr>
              <a:t>bāriņtiesai bija visas iespējas vērsties tiesā, kura tad arī šo jautājumu vērtētu un attiecīgi lemtu, radot arīdzan tiesu praksi.</a:t>
            </a:r>
          </a:p>
          <a:p>
            <a:endParaRPr lang="lv-LV" dirty="0" smtClean="0"/>
          </a:p>
          <a:p>
            <a:endParaRPr lang="lv-LV" dirty="0"/>
          </a:p>
        </p:txBody>
      </p:sp>
    </p:spTree>
    <p:extLst>
      <p:ext uri="{BB962C8B-B14F-4D97-AF65-F5344CB8AC3E}">
        <p14:creationId xmlns:p14="http://schemas.microsoft.com/office/powerpoint/2010/main" val="28157788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863848" y="107429"/>
            <a:ext cx="9072567" cy="1052770"/>
          </a:xfrm>
        </p:spPr>
        <p:txBody>
          <a:bodyPr/>
          <a:lstStyle/>
          <a:p>
            <a:r>
              <a:rPr lang="lv-LV" sz="3200" b="1" dirty="0"/>
              <a:t>Civilprocesuālā aizsardzība </a:t>
            </a:r>
            <a:br>
              <a:rPr lang="lv-LV" sz="3200" b="1" dirty="0"/>
            </a:br>
            <a:r>
              <a:rPr lang="lv-LV" sz="3200" b="1" dirty="0"/>
              <a:t>un bāriņtiesas </a:t>
            </a:r>
            <a:r>
              <a:rPr lang="lv-LV" sz="3200" b="1" dirty="0" smtClean="0"/>
              <a:t>IV</a:t>
            </a:r>
            <a:endParaRPr lang="lv-LV" sz="3200" b="1" dirty="0"/>
          </a:p>
        </p:txBody>
      </p:sp>
      <p:sp>
        <p:nvSpPr>
          <p:cNvPr id="3" name="Satura vietturis 2"/>
          <p:cNvSpPr>
            <a:spLocks noGrp="1"/>
          </p:cNvSpPr>
          <p:nvPr>
            <p:ph idx="1"/>
          </p:nvPr>
        </p:nvSpPr>
        <p:spPr>
          <a:xfrm>
            <a:off x="143769" y="1187549"/>
            <a:ext cx="9649072" cy="6120680"/>
          </a:xfrm>
        </p:spPr>
        <p:txBody>
          <a:bodyPr/>
          <a:lstStyle/>
          <a:p>
            <a:pPr algn="just"/>
            <a:r>
              <a:rPr lang="lv-LV" sz="2400" b="0" dirty="0" smtClean="0">
                <a:latin typeface="Arial" panose="020B0604020202020204" pitchFamily="34" charset="0"/>
                <a:cs typeface="Arial" panose="020B0604020202020204" pitchFamily="34" charset="0"/>
              </a:rPr>
              <a:t>Jaunā civilprocesuālā aizsardzības no vardarbības sistēma ir vērsta uz to, lai no ģimenes «izolētu» vardarbīgo vecāku vai citu personu kopīgā mājsaimniecībā, kas tieši vai netieši ir vardarbīgs/a pret bērnu, nevis, lai «izolētu» bērnu no ģimenes.</a:t>
            </a:r>
          </a:p>
          <a:p>
            <a:pPr algn="just"/>
            <a:r>
              <a:rPr lang="lv-LV" sz="2400" b="0" dirty="0" smtClean="0">
                <a:latin typeface="Arial" panose="020B0604020202020204" pitchFamily="34" charset="0"/>
                <a:cs typeface="Arial" panose="020B0604020202020204" pitchFamily="34" charset="0"/>
              </a:rPr>
              <a:t>Ja </a:t>
            </a:r>
            <a:r>
              <a:rPr lang="lv-LV" sz="2400" b="0" dirty="0">
                <a:latin typeface="Arial" panose="020B0604020202020204" pitchFamily="34" charset="0"/>
                <a:cs typeface="Arial" panose="020B0604020202020204" pitchFamily="34" charset="0"/>
              </a:rPr>
              <a:t>bērna dzīves apstākļu pārbaudē vai citādi atklājas, ka </a:t>
            </a:r>
            <a:r>
              <a:rPr lang="lv-LV" sz="2400" b="0" dirty="0" smtClean="0">
                <a:latin typeface="Arial" panose="020B0604020202020204" pitchFamily="34" charset="0"/>
                <a:cs typeface="Arial" panose="020B0604020202020204" pitchFamily="34" charset="0"/>
              </a:rPr>
              <a:t>vardarbības dēļ bērns </a:t>
            </a:r>
            <a:r>
              <a:rPr lang="lv-LV" sz="2400" b="0" dirty="0">
                <a:latin typeface="Arial" panose="020B0604020202020204" pitchFamily="34" charset="0"/>
                <a:cs typeface="Arial" panose="020B0604020202020204" pitchFamily="34" charset="0"/>
              </a:rPr>
              <a:t>atrodas veselībai vai dzīvībai bīstamos </a:t>
            </a:r>
            <a:r>
              <a:rPr lang="lv-LV" sz="2400" b="0" dirty="0" smtClean="0">
                <a:latin typeface="Arial" panose="020B0604020202020204" pitchFamily="34" charset="0"/>
                <a:cs typeface="Arial" panose="020B0604020202020204" pitchFamily="34" charset="0"/>
              </a:rPr>
              <a:t>apstākļos vai </a:t>
            </a:r>
            <a:r>
              <a:rPr lang="lv-LV" sz="2400" b="0" dirty="0">
                <a:latin typeface="Arial" panose="020B0604020202020204" pitchFamily="34" charset="0"/>
                <a:cs typeface="Arial" panose="020B0604020202020204" pitchFamily="34" charset="0"/>
              </a:rPr>
              <a:t>bērna turpmākā atrašanās ģimenē var apdraudēt viņa veselību vai dzīvību</a:t>
            </a:r>
            <a:r>
              <a:rPr lang="lv-LV" sz="2400" b="0" dirty="0" smtClean="0">
                <a:latin typeface="Arial" panose="020B0604020202020204" pitchFamily="34" charset="0"/>
                <a:cs typeface="Arial" panose="020B0604020202020204" pitchFamily="34" charset="0"/>
              </a:rPr>
              <a:t>, un to var novērst, </a:t>
            </a:r>
            <a:r>
              <a:rPr lang="lv-LV" sz="2400" u="sng" dirty="0" smtClean="0">
                <a:latin typeface="Arial" panose="020B0604020202020204" pitchFamily="34" charset="0"/>
                <a:cs typeface="Arial" panose="020B0604020202020204" pitchFamily="34" charset="0"/>
              </a:rPr>
              <a:t>izolējot «vardarbīgo personu», nevis bērnu, bāriņtiesas loceklis var NEPIEŅEMT VIENPERSONISKO LĒMUMU, BET :</a:t>
            </a:r>
          </a:p>
          <a:p>
            <a:pPr marL="457200" indent="-457200" algn="just">
              <a:buAutoNum type="arabicParenR"/>
            </a:pPr>
            <a:r>
              <a:rPr lang="lv-LV" sz="2400" u="sng" dirty="0">
                <a:latin typeface="Arial" panose="020B0604020202020204" pitchFamily="34" charset="0"/>
                <a:cs typeface="Arial" panose="020B0604020202020204" pitchFamily="34" charset="0"/>
              </a:rPr>
              <a:t>IZSAUKT POLICIJU, </a:t>
            </a:r>
            <a:r>
              <a:rPr lang="lv-LV" sz="2400" u="sng" dirty="0" smtClean="0">
                <a:latin typeface="Arial" panose="020B0604020202020204" pitchFamily="34" charset="0"/>
                <a:cs typeface="Arial" panose="020B0604020202020204" pitchFamily="34" charset="0"/>
              </a:rPr>
              <a:t>LAI </a:t>
            </a:r>
            <a:r>
              <a:rPr lang="lv-LV" sz="2400" b="0" dirty="0" smtClean="0">
                <a:latin typeface="Arial" panose="020B0604020202020204" pitchFamily="34" charset="0"/>
                <a:cs typeface="Arial" panose="020B0604020202020204" pitchFamily="34" charset="0"/>
              </a:rPr>
              <a:t>policija uz vietas pieņem lēmumu par «vardarbīgās personas» </a:t>
            </a:r>
            <a:r>
              <a:rPr lang="lv-LV" sz="2400" b="0" dirty="0" err="1" smtClean="0">
                <a:latin typeface="Arial" panose="020B0604020202020204" pitchFamily="34" charset="0"/>
                <a:cs typeface="Arial" panose="020B0604020202020204" pitchFamily="34" charset="0"/>
              </a:rPr>
              <a:t>nosķiršanu</a:t>
            </a:r>
            <a:r>
              <a:rPr lang="lv-LV" sz="2400" b="0" dirty="0" smtClean="0">
                <a:latin typeface="Arial" panose="020B0604020202020204" pitchFamily="34" charset="0"/>
                <a:cs typeface="Arial" panose="020B0604020202020204" pitchFamily="34" charset="0"/>
              </a:rPr>
              <a:t> (</a:t>
            </a:r>
            <a:r>
              <a:rPr lang="lv-LV" sz="2400" b="0" u="sng" dirty="0" smtClean="0">
                <a:latin typeface="Arial" pitchFamily="18"/>
                <a:ea typeface="Microsoft YaHei" pitchFamily="2"/>
                <a:cs typeface="Mangal" pitchFamily="2"/>
              </a:rPr>
              <a:t>uz </a:t>
            </a:r>
            <a:r>
              <a:rPr lang="lv-LV" sz="2400" b="0" u="sng" dirty="0">
                <a:latin typeface="Arial" pitchFamily="18"/>
                <a:ea typeface="Microsoft YaHei" pitchFamily="2"/>
                <a:cs typeface="Mangal" pitchFamily="2"/>
              </a:rPr>
              <a:t>laiku līdz astoņām dienām no lēmuma pieņemšanas </a:t>
            </a:r>
            <a:r>
              <a:rPr lang="lv-LV" sz="2400" b="0" u="sng" dirty="0" smtClean="0">
                <a:latin typeface="Arial" pitchFamily="18"/>
                <a:ea typeface="Microsoft YaHei" pitchFamily="2"/>
                <a:cs typeface="Mangal" pitchFamily="2"/>
              </a:rPr>
              <a:t>brīža)</a:t>
            </a:r>
            <a:r>
              <a:rPr lang="lv-LV" sz="2400" b="0" dirty="0" smtClean="0">
                <a:latin typeface="Arial" panose="020B0604020202020204" pitchFamily="34" charset="0"/>
                <a:cs typeface="Arial" panose="020B0604020202020204" pitchFamily="34" charset="0"/>
              </a:rPr>
              <a:t>;</a:t>
            </a:r>
          </a:p>
          <a:p>
            <a:pPr marL="457200" indent="-457200" algn="just">
              <a:buAutoNum type="arabicParenR"/>
            </a:pPr>
            <a:r>
              <a:rPr lang="lv-LV" sz="2400" u="sng" dirty="0" smtClean="0">
                <a:latin typeface="Arial" panose="020B0604020202020204" pitchFamily="34" charset="0"/>
                <a:cs typeface="Arial" panose="020B0604020202020204" pitchFamily="34" charset="0"/>
              </a:rPr>
              <a:t>BĀRIŅTIESA VAR BĒRNA INTERESĒS PARALĒLI VĒRSTIES TIESĀ</a:t>
            </a:r>
            <a:r>
              <a:rPr lang="lv-LV" sz="2400" b="0" dirty="0" smtClean="0">
                <a:latin typeface="Arial" panose="020B0604020202020204" pitchFamily="34" charset="0"/>
                <a:cs typeface="Arial" panose="020B0604020202020204" pitchFamily="34" charset="0"/>
              </a:rPr>
              <a:t> ar  </a:t>
            </a:r>
            <a:r>
              <a:rPr lang="lv-LV" sz="2400" b="0" dirty="0">
                <a:latin typeface="Arial" panose="020B0604020202020204" pitchFamily="34" charset="0"/>
                <a:cs typeface="Arial" panose="020B0604020202020204" pitchFamily="34" charset="0"/>
              </a:rPr>
              <a:t>pieteikumu par pagaidu aizsardzību pret </a:t>
            </a:r>
            <a:r>
              <a:rPr lang="lv-LV" sz="2400" b="0" dirty="0" smtClean="0">
                <a:latin typeface="Arial" panose="020B0604020202020204" pitchFamily="34" charset="0"/>
                <a:cs typeface="Arial" panose="020B0604020202020204" pitchFamily="34" charset="0"/>
              </a:rPr>
              <a:t>vardarbību.</a:t>
            </a:r>
          </a:p>
          <a:p>
            <a:pPr marL="457200" indent="-457200" algn="just">
              <a:buAutoNum type="arabicParenR"/>
            </a:pPr>
            <a:endParaRPr lang="lv-LV" sz="2400" b="0" dirty="0" smtClean="0">
              <a:latin typeface="Arial" panose="020B0604020202020204" pitchFamily="34" charset="0"/>
              <a:cs typeface="Arial" panose="020B0604020202020204" pitchFamily="34" charset="0"/>
            </a:endParaRPr>
          </a:p>
          <a:p>
            <a:pPr marL="457200" indent="-457200" algn="just">
              <a:buAutoNum type="arabicParenR"/>
            </a:pPr>
            <a:endParaRPr lang="lv-LV" sz="24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0400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600148" y="0"/>
            <a:ext cx="6480471" cy="1262064"/>
          </a:xfrm>
        </p:spPr>
        <p:txBody>
          <a:bodyPr anchorCtr="1"/>
          <a:lstStyle/>
          <a:p>
            <a:pPr lvl="0" algn="ctr"/>
            <a:r>
              <a:rPr lang="lv-LV" sz="3200" b="1" dirty="0"/>
              <a:t>Vardarbība un civilprocess</a:t>
            </a:r>
          </a:p>
        </p:txBody>
      </p:sp>
      <p:sp>
        <p:nvSpPr>
          <p:cNvPr id="3" name="Teksta vietturis 2"/>
          <p:cNvSpPr txBox="1">
            <a:spLocks noGrp="1"/>
          </p:cNvSpPr>
          <p:nvPr>
            <p:ph type="body" idx="4294967295"/>
          </p:nvPr>
        </p:nvSpPr>
        <p:spPr>
          <a:xfrm>
            <a:off x="575815" y="1768477"/>
            <a:ext cx="9000996" cy="4989515"/>
          </a:xfrm>
        </p:spPr>
        <p:txBody>
          <a:bodyPr/>
          <a:lstStyle/>
          <a:p>
            <a:pPr marL="176177" lvl="0" indent="0" algn="ctr">
              <a:spcBef>
                <a:spcPts val="0"/>
              </a:spcBef>
              <a:spcAft>
                <a:spcPts val="1415"/>
              </a:spcAft>
              <a:buNone/>
            </a:pPr>
            <a:endParaRPr lang="lv-LV" sz="3600" b="0" dirty="0" smtClean="0">
              <a:latin typeface="Arial" pitchFamily="18"/>
              <a:ea typeface="Microsoft YaHei" pitchFamily="2"/>
              <a:cs typeface="Mangal" pitchFamily="2"/>
            </a:endParaRPr>
          </a:p>
          <a:p>
            <a:pPr marL="176177" lvl="0" indent="0" algn="ctr">
              <a:spcBef>
                <a:spcPts val="0"/>
              </a:spcBef>
              <a:spcAft>
                <a:spcPts val="1415"/>
              </a:spcAft>
              <a:buNone/>
            </a:pPr>
            <a:r>
              <a:rPr lang="lv-LV" sz="3600" b="0" dirty="0" smtClean="0">
                <a:latin typeface="Arial" pitchFamily="18"/>
                <a:ea typeface="Microsoft YaHei" pitchFamily="2"/>
                <a:cs typeface="Mangal" pitchFamily="2"/>
              </a:rPr>
              <a:t>A</a:t>
            </a:r>
            <a:r>
              <a:rPr lang="en-US" sz="3600" b="0" dirty="0" err="1" smtClean="0">
                <a:latin typeface="Arial" pitchFamily="18"/>
                <a:ea typeface="Microsoft YaHei" pitchFamily="2"/>
                <a:cs typeface="Mangal" pitchFamily="2"/>
              </a:rPr>
              <a:t>ttiecīgie</a:t>
            </a:r>
            <a:r>
              <a:rPr lang="en-US" sz="3600" b="0" dirty="0" smtClean="0">
                <a:latin typeface="Arial" pitchFamily="18"/>
                <a:ea typeface="Microsoft YaHei" pitchFamily="2"/>
                <a:cs typeface="Mangal" pitchFamily="2"/>
              </a:rPr>
              <a:t> </a:t>
            </a:r>
            <a:r>
              <a:rPr lang="en-US" sz="3600" b="0" dirty="0" err="1" smtClean="0">
                <a:latin typeface="Arial" pitchFamily="18"/>
                <a:ea typeface="Microsoft YaHei" pitchFamily="2"/>
                <a:cs typeface="Mangal" pitchFamily="2"/>
              </a:rPr>
              <a:t>likumi</a:t>
            </a:r>
            <a:r>
              <a:rPr lang="en-US" sz="3600" b="0" dirty="0" smtClean="0">
                <a:latin typeface="Arial" pitchFamily="18"/>
                <a:ea typeface="Microsoft YaHei" pitchFamily="2"/>
                <a:cs typeface="Mangal" pitchFamily="2"/>
              </a:rPr>
              <a:t> </a:t>
            </a:r>
            <a:r>
              <a:rPr lang="en-US" sz="3600" b="0" dirty="0" err="1" smtClean="0">
                <a:latin typeface="Arial" pitchFamily="18"/>
                <a:ea typeface="Microsoft YaHei" pitchFamily="2"/>
                <a:cs typeface="Mangal" pitchFamily="2"/>
              </a:rPr>
              <a:t>stā</a:t>
            </a:r>
            <a:r>
              <a:rPr lang="lv-LV" sz="3600" b="0" dirty="0" smtClean="0">
                <a:latin typeface="Arial" pitchFamily="18"/>
                <a:ea typeface="Microsoft YaHei" pitchFamily="2"/>
                <a:cs typeface="Mangal" pitchFamily="2"/>
              </a:rPr>
              <a:t>jās</a:t>
            </a:r>
            <a:r>
              <a:rPr lang="en-US" sz="3600" b="0" dirty="0" smtClean="0">
                <a:latin typeface="Arial" pitchFamily="18"/>
                <a:ea typeface="Microsoft YaHei" pitchFamily="2"/>
                <a:cs typeface="Mangal" pitchFamily="2"/>
              </a:rPr>
              <a:t> </a:t>
            </a:r>
            <a:r>
              <a:rPr lang="en-US" sz="3600" b="0" dirty="0" err="1">
                <a:latin typeface="Arial" pitchFamily="18"/>
                <a:ea typeface="Microsoft YaHei" pitchFamily="2"/>
                <a:cs typeface="Mangal" pitchFamily="2"/>
              </a:rPr>
              <a:t>spēkā</a:t>
            </a:r>
            <a:r>
              <a:rPr lang="en-US" sz="3600" b="0" dirty="0">
                <a:latin typeface="Arial" pitchFamily="18"/>
                <a:ea typeface="Microsoft YaHei" pitchFamily="2"/>
                <a:cs typeface="Mangal" pitchFamily="2"/>
              </a:rPr>
              <a:t> 2014.gada </a:t>
            </a:r>
            <a:r>
              <a:rPr lang="lv-LV" sz="3600" b="0" dirty="0" smtClean="0">
                <a:latin typeface="Arial" pitchFamily="18"/>
                <a:ea typeface="Microsoft YaHei" pitchFamily="2"/>
                <a:cs typeface="Mangal" pitchFamily="2"/>
              </a:rPr>
              <a:t>31</a:t>
            </a:r>
            <a:r>
              <a:rPr lang="en-US" sz="3600" b="0" dirty="0" smtClean="0">
                <a:latin typeface="Arial" pitchFamily="18"/>
                <a:ea typeface="Microsoft YaHei" pitchFamily="2"/>
                <a:cs typeface="Mangal" pitchFamily="2"/>
              </a:rPr>
              <a:t>.</a:t>
            </a:r>
            <a:r>
              <a:rPr lang="lv-LV" sz="3600" b="0" smtClean="0">
                <a:latin typeface="Arial" pitchFamily="18"/>
                <a:ea typeface="Microsoft YaHei" pitchFamily="2"/>
                <a:cs typeface="Mangal" pitchFamily="2"/>
              </a:rPr>
              <a:t>martā</a:t>
            </a:r>
            <a:r>
              <a:rPr lang="en-US" sz="3600" b="0" smtClean="0">
                <a:latin typeface="Arial" pitchFamily="18"/>
                <a:ea typeface="Microsoft YaHei" pitchFamily="2"/>
                <a:cs typeface="Mangal" pitchFamily="2"/>
              </a:rPr>
              <a:t>.</a:t>
            </a:r>
            <a:endParaRPr lang="en-US" sz="3600" b="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281205" y="251441"/>
            <a:ext cx="6768754" cy="813916"/>
          </a:xfrm>
        </p:spPr>
        <p:txBody>
          <a:bodyPr anchorCtr="1"/>
          <a:lstStyle/>
          <a:p>
            <a:pPr lvl="0" algn="ctr"/>
            <a:r>
              <a:rPr lang="lv-LV" sz="3200" b="1" dirty="0" smtClean="0"/>
              <a:t>Normatīvais </a:t>
            </a:r>
            <a:r>
              <a:rPr lang="lv-LV" sz="3200" b="1" dirty="0"/>
              <a:t>regulējums </a:t>
            </a:r>
            <a:r>
              <a:rPr lang="lv-LV" sz="3200" b="1" dirty="0" smtClean="0"/>
              <a:t>Latvijā līdz tam…</a:t>
            </a:r>
            <a:endParaRPr lang="lv-LV" sz="3200" b="1" dirty="0"/>
          </a:p>
        </p:txBody>
      </p:sp>
      <p:sp>
        <p:nvSpPr>
          <p:cNvPr id="3" name="Teksta vietturis 2"/>
          <p:cNvSpPr txBox="1">
            <a:spLocks noGrp="1"/>
          </p:cNvSpPr>
          <p:nvPr>
            <p:ph type="body" idx="4294967295"/>
          </p:nvPr>
        </p:nvSpPr>
        <p:spPr>
          <a:xfrm>
            <a:off x="287779" y="1619246"/>
            <a:ext cx="9577059" cy="5616967"/>
          </a:xfrm>
        </p:spPr>
        <p:txBody>
          <a:bodyPr/>
          <a:lstStyle/>
          <a:p>
            <a:pPr marL="431907" lvl="0" indent="-323935" algn="just">
              <a:lnSpc>
                <a:spcPct val="90000"/>
              </a:lnSpc>
              <a:spcBef>
                <a:spcPts val="0"/>
              </a:spcBef>
              <a:spcAft>
                <a:spcPts val="1415"/>
              </a:spcAft>
              <a:buSzPct val="90000"/>
              <a:buFont typeface="StarSymbol"/>
              <a:buChar char="●"/>
              <a:tabLst>
                <a:tab pos="0" algn="l"/>
              </a:tabLst>
            </a:pPr>
            <a:r>
              <a:rPr lang="lv-LV" sz="1900" b="0" dirty="0" smtClean="0">
                <a:latin typeface="Arial" pitchFamily="18"/>
                <a:ea typeface="Microsoft YaHei" pitchFamily="2"/>
                <a:cs typeface="Mangal" pitchFamily="2"/>
              </a:rPr>
              <a:t>Līdz stājās spēkā attiecīgā likumu pakotne</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Latvijā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pieaugusi</a:t>
            </a:r>
            <a:r>
              <a:rPr lang="en-US" sz="1900" b="0" dirty="0">
                <a:latin typeface="Arial" pitchFamily="18"/>
                <a:ea typeface="Microsoft YaHei" pitchFamily="2"/>
                <a:cs typeface="Mangal" pitchFamily="2"/>
              </a:rPr>
              <a:t> persona, </a:t>
            </a:r>
            <a:r>
              <a:rPr lang="en-US" sz="1900" b="0" dirty="0" err="1">
                <a:latin typeface="Arial" pitchFamily="18"/>
                <a:ea typeface="Microsoft YaHei" pitchFamily="2"/>
                <a:cs typeface="Mangal" pitchFamily="2"/>
              </a:rPr>
              <a:t>kas</a:t>
            </a:r>
            <a:r>
              <a:rPr lang="en-US" sz="1900" b="0" dirty="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cie</a:t>
            </a:r>
            <a:r>
              <a:rPr lang="lv-LV" sz="1900" b="0" dirty="0" err="1" smtClean="0">
                <a:latin typeface="Arial" pitchFamily="18"/>
                <a:ea typeface="Microsoft YaHei" pitchFamily="2"/>
                <a:cs typeface="Mangal" pitchFamily="2"/>
              </a:rPr>
              <a:t>ta</a:t>
            </a:r>
            <a:r>
              <a:rPr lang="en-US" sz="1900" b="0" dirty="0" smtClean="0">
                <a:latin typeface="Arial" pitchFamily="18"/>
                <a:ea typeface="Microsoft YaHei" pitchFamily="2"/>
                <a:cs typeface="Mangal" pitchFamily="2"/>
              </a:rPr>
              <a:t> </a:t>
            </a:r>
            <a:r>
              <a:rPr lang="en-US" sz="1900" b="0" dirty="0">
                <a:latin typeface="Arial" pitchFamily="18"/>
                <a:ea typeface="Microsoft YaHei" pitchFamily="2"/>
                <a:cs typeface="Mangal" pitchFamily="2"/>
              </a:rPr>
              <a:t>no </a:t>
            </a:r>
            <a:r>
              <a:rPr lang="en-US" sz="1900" b="0" dirty="0" err="1">
                <a:latin typeface="Arial" pitchFamily="18"/>
                <a:ea typeface="Microsoft YaHei" pitchFamily="2"/>
                <a:cs typeface="Mangal" pitchFamily="2"/>
              </a:rPr>
              <a:t>fiziskas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vardarbības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pārtraukt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vardarbību</a:t>
            </a:r>
            <a:r>
              <a:rPr lang="en-US" sz="1900" b="0" dirty="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var</a:t>
            </a:r>
            <a:r>
              <a:rPr lang="lv-LV" sz="1900" b="0" dirty="0" err="1" smtClean="0">
                <a:latin typeface="Arial" pitchFamily="18"/>
                <a:ea typeface="Microsoft YaHei" pitchFamily="2"/>
                <a:cs typeface="Mangal" pitchFamily="2"/>
              </a:rPr>
              <a:t>ēja</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tikai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vēršoties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policijā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iesniegumu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Kriminālprocesa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ietvaros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procesa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virzītājam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savu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lēmumu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iespējams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noteikt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drošības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līdzekļus</a:t>
            </a:r>
            <a:r>
              <a:rPr lang="en-US" sz="1900" b="0" dirty="0">
                <a:latin typeface="Arial" pitchFamily="18"/>
                <a:ea typeface="Microsoft YaHei" pitchFamily="2"/>
                <a:cs typeface="Mangal" pitchFamily="2"/>
              </a:rPr>
              <a:t> – </a:t>
            </a:r>
            <a:r>
              <a:rPr lang="en-US" sz="1900" b="0" dirty="0" err="1">
                <a:latin typeface="Arial" pitchFamily="18"/>
                <a:ea typeface="Microsoft YaHei" pitchFamily="2"/>
                <a:cs typeface="Mangal" pitchFamily="2"/>
              </a:rPr>
              <a:t>ierobežojumus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aizdomās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turētajam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apsūdzētajam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Tāpat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arī</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atsevišķos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gadījumos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tikt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noteikta</a:t>
            </a:r>
            <a:r>
              <a:rPr lang="en-US" sz="1900" b="0" dirty="0">
                <a:latin typeface="Arial" pitchFamily="18"/>
                <a:ea typeface="Microsoft YaHei" pitchFamily="2"/>
                <a:cs typeface="Mangal" pitchFamily="2"/>
              </a:rPr>
              <a:t> personas </a:t>
            </a:r>
            <a:r>
              <a:rPr lang="en-US" sz="1900" b="0" dirty="0" err="1">
                <a:latin typeface="Arial" pitchFamily="18"/>
                <a:ea typeface="Microsoft YaHei" pitchFamily="2"/>
                <a:cs typeface="Mangal" pitchFamily="2"/>
              </a:rPr>
              <a:t>speciālā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aizsardzība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Tomēr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nereti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cietusī</a:t>
            </a:r>
            <a:r>
              <a:rPr lang="en-US" sz="1900" b="0" dirty="0">
                <a:latin typeface="Arial" pitchFamily="18"/>
                <a:ea typeface="Microsoft YaHei" pitchFamily="2"/>
                <a:cs typeface="Mangal" pitchFamily="2"/>
              </a:rPr>
              <a:t> persona </a:t>
            </a:r>
            <a:r>
              <a:rPr lang="en-US" sz="1900" b="0" dirty="0" err="1">
                <a:latin typeface="Arial" pitchFamily="18"/>
                <a:ea typeface="Microsoft YaHei" pitchFamily="2"/>
                <a:cs typeface="Mangal" pitchFamily="2"/>
              </a:rPr>
              <a:t>savas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subjektīvās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attieksmes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dēļ</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vardarbīgo</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personu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nevēlas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lai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vardarbīgo</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personu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tiktu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uzsākts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kriminālprocess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Nereti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ja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arī</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kriminālprocess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tiek</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uzsākts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cietusī</a:t>
            </a:r>
            <a:r>
              <a:rPr lang="en-US" sz="1900" b="0" dirty="0">
                <a:latin typeface="Arial" pitchFamily="18"/>
                <a:ea typeface="Microsoft YaHei" pitchFamily="2"/>
                <a:cs typeface="Mangal" pitchFamily="2"/>
              </a:rPr>
              <a:t> persona </a:t>
            </a:r>
            <a:r>
              <a:rPr lang="en-US" sz="1900" b="0" dirty="0" err="1">
                <a:latin typeface="Arial" pitchFamily="18"/>
                <a:ea typeface="Microsoft YaHei" pitchFamily="2"/>
                <a:cs typeface="Mangal" pitchFamily="2"/>
              </a:rPr>
              <a:t>atsauc</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savu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iesniegumu</a:t>
            </a:r>
            <a:r>
              <a:rPr lang="en-US" sz="1900" b="0" dirty="0">
                <a:latin typeface="Arial" pitchFamily="18"/>
                <a:ea typeface="Microsoft YaHei" pitchFamily="2"/>
                <a:cs typeface="Mangal" pitchFamily="2"/>
              </a:rPr>
              <a:t>.</a:t>
            </a:r>
            <a:r>
              <a:rPr lang="lv-LV"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Jāņem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vērā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arī</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cietušā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vajāšana</a:t>
            </a:r>
            <a:r>
              <a:rPr lang="en-US" sz="1900" b="0" dirty="0">
                <a:latin typeface="Arial" pitchFamily="18"/>
                <a:ea typeface="Microsoft YaHei" pitchFamily="2"/>
                <a:cs typeface="Mangal" pitchFamily="2"/>
              </a:rPr>
              <a:t> (</a:t>
            </a:r>
            <a:r>
              <a:rPr lang="en-US" sz="1900" b="0" i="1" dirty="0">
                <a:latin typeface="Arial" pitchFamily="18"/>
                <a:ea typeface="Microsoft YaHei" pitchFamily="2"/>
                <a:cs typeface="Mangal" pitchFamily="2"/>
              </a:rPr>
              <a:t>stalking</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piemēram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vajāšana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cietušā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gribu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nepārtraukti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zvanot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izsekojot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Latvijā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pagaidām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nav</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kriminalizēta</a:t>
            </a:r>
            <a:r>
              <a:rPr lang="en-US" sz="1900" b="0" dirty="0">
                <a:latin typeface="Arial" pitchFamily="18"/>
                <a:ea typeface="Microsoft YaHei" pitchFamily="2"/>
                <a:cs typeface="Mangal" pitchFamily="2"/>
              </a:rPr>
              <a:t>.</a:t>
            </a:r>
          </a:p>
          <a:p>
            <a:pPr marL="431907" lvl="0" indent="-323935" algn="just">
              <a:lnSpc>
                <a:spcPct val="90000"/>
              </a:lnSpc>
              <a:spcBef>
                <a:spcPts val="0"/>
              </a:spcBef>
              <a:spcAft>
                <a:spcPts val="1415"/>
              </a:spcAft>
              <a:buSzPct val="90000"/>
              <a:buFont typeface="StarSymbol"/>
              <a:buChar char="●"/>
              <a:tabLst>
                <a:tab pos="0" algn="l"/>
              </a:tabLst>
            </a:pPr>
            <a:r>
              <a:rPr lang="lv-LV" sz="1900" b="0" dirty="0" smtClean="0">
                <a:latin typeface="Arial" pitchFamily="18"/>
                <a:ea typeface="Microsoft YaHei" pitchFamily="2"/>
                <a:cs typeface="Mangal" pitchFamily="2"/>
              </a:rPr>
              <a:t>Arī l</a:t>
            </a:r>
            <a:r>
              <a:rPr lang="en-US" sz="1900" b="0" dirty="0" err="1" smtClean="0">
                <a:latin typeface="Arial" pitchFamily="18"/>
                <a:ea typeface="Microsoft YaHei" pitchFamily="2"/>
                <a:cs typeface="Mangal" pitchFamily="2"/>
              </a:rPr>
              <a:t>īdz</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stājās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spēkā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attiecīgā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likumu</a:t>
            </a:r>
            <a:r>
              <a:rPr lang="en-US" sz="1900" b="0" dirty="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pak</a:t>
            </a:r>
            <a:r>
              <a:rPr lang="lv-LV" sz="1900" b="0" dirty="0" err="1" smtClean="0">
                <a:latin typeface="Arial" pitchFamily="18"/>
                <a:ea typeface="Microsoft YaHei" pitchFamily="2"/>
                <a:cs typeface="Mangal" pitchFamily="2"/>
              </a:rPr>
              <a:t>otne</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Latvijā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Bāriņtiesu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likumā</a:t>
            </a:r>
            <a:r>
              <a:rPr lang="en-US" sz="1900" b="0" dirty="0">
                <a:latin typeface="Arial" pitchFamily="18"/>
                <a:ea typeface="Microsoft YaHei" pitchFamily="2"/>
                <a:cs typeface="Mangal" pitchFamily="2"/>
              </a:rPr>
              <a:t> </a:t>
            </a:r>
            <a:r>
              <a:rPr lang="lv-LV" sz="1900" b="0" dirty="0" smtClean="0">
                <a:latin typeface="Arial" pitchFamily="18"/>
                <a:ea typeface="Microsoft YaHei" pitchFamily="2"/>
                <a:cs typeface="Mangal" pitchFamily="2"/>
              </a:rPr>
              <a:t>bija jau </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ietverts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mehānisms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kuru</a:t>
            </a:r>
            <a:r>
              <a:rPr lang="en-US" sz="1900" b="0" dirty="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izmanto</a:t>
            </a:r>
            <a:r>
              <a:rPr lang="lv-LV" sz="1900" b="0" dirty="0" smtClean="0">
                <a:latin typeface="Arial" pitchFamily="18"/>
                <a:ea typeface="Microsoft YaHei" pitchFamily="2"/>
                <a:cs typeface="Mangal" pitchFamily="2"/>
              </a:rPr>
              <a:t>t</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vardarbības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gadījumos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Saskaņā</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Bāriņtiesu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likuma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bāriņtiesas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loceklim</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gadījumos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kad</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atklājas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vardarbība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ģimenē</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vērsta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tiesības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vienpersoniski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pieņemt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lēmumu</a:t>
            </a:r>
            <a:r>
              <a:rPr lang="en-US" sz="1900" b="0" dirty="0">
                <a:latin typeface="Arial" pitchFamily="18"/>
                <a:ea typeface="Microsoft YaHei" pitchFamily="2"/>
                <a:cs typeface="Mangal" pitchFamily="2"/>
              </a:rPr>
              <a:t> par </a:t>
            </a:r>
            <a:r>
              <a:rPr lang="en-US" sz="1900" b="0" dirty="0" err="1">
                <a:latin typeface="Arial" pitchFamily="18"/>
                <a:ea typeface="Microsoft YaHei" pitchFamily="2"/>
                <a:cs typeface="Mangal" pitchFamily="2"/>
              </a:rPr>
              <a:t>bērna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izņemšanu</a:t>
            </a:r>
            <a:r>
              <a:rPr lang="en-US" sz="1900" b="0" dirty="0">
                <a:latin typeface="Arial" pitchFamily="18"/>
                <a:ea typeface="Microsoft YaHei" pitchFamily="2"/>
                <a:cs typeface="Mangal" pitchFamily="2"/>
              </a:rPr>
              <a:t> no </a:t>
            </a:r>
            <a:r>
              <a:rPr lang="en-US" sz="1900" b="0" dirty="0" err="1">
                <a:latin typeface="Arial" pitchFamily="18"/>
                <a:ea typeface="Microsoft YaHei" pitchFamily="2"/>
                <a:cs typeface="Mangal" pitchFamily="2"/>
              </a:rPr>
              <a:t>ģimenes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aizgādības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tiesību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pār</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pārtraukšana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vecākiem</a:t>
            </a:r>
            <a:r>
              <a:rPr lang="en-US" sz="1900" b="0" dirty="0">
                <a:latin typeface="Arial" pitchFamily="18"/>
                <a:ea typeface="Microsoft YaHei" pitchFamily="2"/>
                <a:cs typeface="Mangal" pitchFamily="2"/>
              </a:rPr>
              <a:t>) un </a:t>
            </a:r>
            <a:r>
              <a:rPr lang="en-US" sz="1900" b="0" dirty="0" err="1">
                <a:latin typeface="Arial" pitchFamily="18"/>
                <a:ea typeface="Microsoft YaHei" pitchFamily="2"/>
                <a:cs typeface="Mangal" pitchFamily="2"/>
              </a:rPr>
              <a:t>nogādāt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drošos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apstākļos</a:t>
            </a:r>
            <a:r>
              <a:rPr lang="en-US" sz="1900" b="0" dirty="0">
                <a:latin typeface="Arial" pitchFamily="18"/>
                <a:ea typeface="Microsoft YaHei" pitchFamily="2"/>
                <a:cs typeface="Mangal" pitchFamily="2"/>
              </a:rPr>
              <a:t>. </a:t>
            </a:r>
            <a:r>
              <a:rPr lang="lv-LV" sz="1900" b="0" dirty="0" smtClean="0">
                <a:latin typeface="Arial" pitchFamily="18"/>
                <a:ea typeface="Microsoft YaHei" pitchFamily="2"/>
                <a:cs typeface="Mangal" pitchFamily="2"/>
              </a:rPr>
              <a:t>Līdz ar to </a:t>
            </a:r>
            <a:r>
              <a:rPr lang="en-US" sz="1900" b="0" dirty="0" err="1" smtClean="0">
                <a:latin typeface="Arial" pitchFamily="18"/>
                <a:ea typeface="Microsoft YaHei" pitchFamily="2"/>
                <a:cs typeface="Mangal" pitchFamily="2"/>
              </a:rPr>
              <a:t>Latvijas</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normatīvajos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aktos</a:t>
            </a:r>
            <a:r>
              <a:rPr lang="en-US" sz="1900" b="0" dirty="0">
                <a:latin typeface="Arial" pitchFamily="18"/>
                <a:ea typeface="Microsoft YaHei" pitchFamily="2"/>
                <a:cs typeface="Mangal" pitchFamily="2"/>
              </a:rPr>
              <a:t> </a:t>
            </a:r>
            <a:r>
              <a:rPr lang="lv-LV" sz="1900" b="0" dirty="0" smtClean="0">
                <a:latin typeface="Arial" pitchFamily="18"/>
                <a:ea typeface="Microsoft YaHei" pitchFamily="2"/>
                <a:cs typeface="Mangal" pitchFamily="2"/>
              </a:rPr>
              <a:t>jau </a:t>
            </a:r>
            <a:r>
              <a:rPr lang="en-US" sz="1900" b="0" dirty="0" err="1" smtClean="0">
                <a:latin typeface="Arial" pitchFamily="18"/>
                <a:ea typeface="Microsoft YaHei" pitchFamily="2"/>
                <a:cs typeface="Mangal" pitchFamily="2"/>
              </a:rPr>
              <a:t>pastāv</a:t>
            </a:r>
            <a:r>
              <a:rPr lang="lv-LV" sz="1900" b="0" dirty="0" err="1" smtClean="0">
                <a:latin typeface="Arial" pitchFamily="18"/>
                <a:ea typeface="Microsoft YaHei" pitchFamily="2"/>
                <a:cs typeface="Mangal" pitchFamily="2"/>
              </a:rPr>
              <a:t>ēja</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ātrs</a:t>
            </a:r>
            <a:r>
              <a:rPr lang="en-US" sz="1900" b="0" dirty="0">
                <a:latin typeface="Arial" pitchFamily="18"/>
                <a:ea typeface="Microsoft YaHei" pitchFamily="2"/>
                <a:cs typeface="Mangal" pitchFamily="2"/>
              </a:rPr>
              <a:t> un </a:t>
            </a:r>
            <a:r>
              <a:rPr lang="en-US" sz="1900" b="0" dirty="0" err="1">
                <a:latin typeface="Arial" pitchFamily="18"/>
                <a:ea typeface="Microsoft YaHei" pitchFamily="2"/>
                <a:cs typeface="Mangal" pitchFamily="2"/>
              </a:rPr>
              <a:t>efektīvs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mehānisms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lai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izolētu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no </a:t>
            </a:r>
            <a:r>
              <a:rPr lang="en-US" sz="1900" b="0" dirty="0" err="1">
                <a:latin typeface="Arial" pitchFamily="18"/>
                <a:ea typeface="Microsoft YaHei" pitchFamily="2"/>
                <a:cs typeface="Mangal" pitchFamily="2"/>
              </a:rPr>
              <a:t>vardarbīgas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ģimenes</a:t>
            </a:r>
            <a:r>
              <a:rPr lang="en-US" sz="1900" b="0" dirty="0">
                <a:latin typeface="Arial" pitchFamily="18"/>
                <a:ea typeface="Microsoft YaHei" pitchFamily="2"/>
                <a:cs typeface="Mangal" pitchFamily="2"/>
              </a:rPr>
              <a:t> vides. </a:t>
            </a:r>
            <a:r>
              <a:rPr lang="en-US" sz="1900" b="0" dirty="0" err="1">
                <a:latin typeface="Arial" pitchFamily="18"/>
                <a:ea typeface="Microsoft YaHei" pitchFamily="2"/>
                <a:cs typeface="Mangal" pitchFamily="2"/>
              </a:rPr>
              <a:t>Tomēr</a:t>
            </a:r>
            <a:r>
              <a:rPr lang="en-US" sz="1900" b="0" dirty="0">
                <a:latin typeface="Arial" pitchFamily="18"/>
                <a:ea typeface="Microsoft YaHei" pitchFamily="2"/>
                <a:cs typeface="Mangal" pitchFamily="2"/>
              </a:rPr>
              <a:t> </a:t>
            </a:r>
            <a:r>
              <a:rPr lang="en-US" sz="1900" b="0" dirty="0" smtClean="0">
                <a:latin typeface="Arial" pitchFamily="18"/>
                <a:ea typeface="Microsoft YaHei" pitchFamily="2"/>
                <a:cs typeface="Mangal" pitchFamily="2"/>
              </a:rPr>
              <a:t>b</a:t>
            </a:r>
            <a:r>
              <a:rPr lang="lv-LV" sz="1900" b="0" dirty="0" err="1" smtClean="0">
                <a:latin typeface="Arial" pitchFamily="18"/>
                <a:ea typeface="Microsoft YaHei" pitchFamily="2"/>
                <a:cs typeface="Mangal" pitchFamily="2"/>
              </a:rPr>
              <a:t>ija</a:t>
            </a:r>
            <a:r>
              <a:rPr lang="lv-LV" sz="1900" b="0" dirty="0" smtClean="0">
                <a:latin typeface="Arial" pitchFamily="18"/>
                <a:ea typeface="Microsoft YaHei" pitchFamily="2"/>
                <a:cs typeface="Mangal" pitchFamily="2"/>
              </a:rPr>
              <a:t> nepieciešams</a:t>
            </a:r>
            <a:r>
              <a:rPr lang="en-US" sz="1900" b="0" dirty="0" smtClean="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stiprinā</a:t>
            </a:r>
            <a:r>
              <a:rPr lang="lv-LV" sz="1900" b="0" dirty="0" smtClean="0">
                <a:latin typeface="Arial" pitchFamily="18"/>
                <a:ea typeface="Microsoft YaHei" pitchFamily="2"/>
                <a:cs typeface="Mangal" pitchFamily="2"/>
              </a:rPr>
              <a:t>t</a:t>
            </a:r>
            <a:r>
              <a:rPr lang="en-US" sz="1900" b="0" dirty="0" smtClean="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mehānism</a:t>
            </a:r>
            <a:r>
              <a:rPr lang="lv-LV" sz="1900" b="0" dirty="0" err="1" smtClean="0">
                <a:latin typeface="Arial" pitchFamily="18"/>
                <a:ea typeface="Microsoft YaHei" pitchFamily="2"/>
                <a:cs typeface="Mangal" pitchFamily="2"/>
              </a:rPr>
              <a:t>us</a:t>
            </a:r>
            <a:r>
              <a:rPr lang="en-US" sz="1900" b="0" dirty="0" smtClean="0">
                <a:latin typeface="Arial" pitchFamily="18"/>
                <a:ea typeface="Microsoft YaHei" pitchFamily="2"/>
                <a:cs typeface="Mangal" pitchFamily="2"/>
              </a:rPr>
              <a:t>, </a:t>
            </a:r>
            <a:r>
              <a:rPr lang="en-US" sz="1900" b="0" dirty="0" err="1" smtClean="0">
                <a:latin typeface="Arial" pitchFamily="18"/>
                <a:ea typeface="Microsoft YaHei" pitchFamily="2"/>
                <a:cs typeface="Mangal" pitchFamily="2"/>
              </a:rPr>
              <a:t>ka</a:t>
            </a:r>
            <a:r>
              <a:rPr lang="lv-LV" sz="1900" b="0" dirty="0" smtClean="0">
                <a:latin typeface="Arial" pitchFamily="18"/>
                <a:ea typeface="Microsoft YaHei" pitchFamily="2"/>
                <a:cs typeface="Mangal" pitchFamily="2"/>
              </a:rPr>
              <a:t>s</a:t>
            </a:r>
            <a:r>
              <a:rPr lang="en-US" sz="1900" b="0" dirty="0" smtClean="0">
                <a:latin typeface="Arial" pitchFamily="18"/>
                <a:ea typeface="Microsoft YaHei" pitchFamily="2"/>
                <a:cs typeface="Mangal" pitchFamily="2"/>
              </a:rPr>
              <a:t> </a:t>
            </a:r>
            <a:r>
              <a:rPr lang="en-US" sz="1900" b="0" dirty="0" err="1">
                <a:latin typeface="Arial" pitchFamily="18"/>
                <a:ea typeface="Microsoft YaHei" pitchFamily="2"/>
                <a:cs typeface="Mangal" pitchFamily="2"/>
              </a:rPr>
              <a:t>ļautu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izolēt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nevis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 no </a:t>
            </a:r>
            <a:r>
              <a:rPr lang="en-US" sz="1900" b="0" dirty="0" err="1">
                <a:latin typeface="Arial" pitchFamily="18"/>
                <a:ea typeface="Microsoft YaHei" pitchFamily="2"/>
                <a:cs typeface="Mangal" pitchFamily="2"/>
              </a:rPr>
              <a:t>ģimenes</a:t>
            </a:r>
            <a:r>
              <a:rPr lang="en-US" sz="1900" b="0" dirty="0">
                <a:latin typeface="Arial" pitchFamily="18"/>
                <a:ea typeface="Microsoft YaHei" pitchFamily="2"/>
                <a:cs typeface="Mangal" pitchFamily="2"/>
              </a:rPr>
              <a:t> vides, bet </a:t>
            </a:r>
            <a:r>
              <a:rPr lang="en-US" sz="1900" b="0" dirty="0" err="1">
                <a:latin typeface="Arial" pitchFamily="18"/>
                <a:ea typeface="Microsoft YaHei" pitchFamily="2"/>
                <a:cs typeface="Mangal" pitchFamily="2"/>
              </a:rPr>
              <a:t>gan</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personu</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kas</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bijusi</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vardarbīga</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pret</a:t>
            </a:r>
            <a:r>
              <a:rPr lang="en-US" sz="1900" b="0" dirty="0">
                <a:latin typeface="Arial" pitchFamily="18"/>
                <a:ea typeface="Microsoft YaHei" pitchFamily="2"/>
                <a:cs typeface="Mangal" pitchFamily="2"/>
              </a:rPr>
              <a:t> </a:t>
            </a:r>
            <a:r>
              <a:rPr lang="en-US" sz="1900" b="0" dirty="0" err="1">
                <a:latin typeface="Arial" pitchFamily="18"/>
                <a:ea typeface="Microsoft YaHei" pitchFamily="2"/>
                <a:cs typeface="Mangal" pitchFamily="2"/>
              </a:rPr>
              <a:t>bērnu</a:t>
            </a:r>
            <a:r>
              <a:rPr lang="en-US" sz="1900" b="0" dirty="0">
                <a:latin typeface="Arial" pitchFamily="18"/>
                <a:ea typeface="Microsoft YaHei" pitchFamily="2"/>
                <a:cs typeface="Mangal" pitchFamily="2"/>
              </a:rPr>
              <a:t>.</a:t>
            </a:r>
          </a:p>
          <a:p>
            <a:pPr marL="431907" lvl="0" indent="-323935" algn="just">
              <a:lnSpc>
                <a:spcPct val="90000"/>
              </a:lnSpc>
              <a:spcBef>
                <a:spcPts val="0"/>
              </a:spcBef>
              <a:spcAft>
                <a:spcPts val="1415"/>
              </a:spcAft>
              <a:buNone/>
              <a:tabLst>
                <a:tab pos="0" algn="l"/>
              </a:tabLst>
            </a:pPr>
            <a:endParaRPr lang="en-US" sz="180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irsraksts 2"/>
          <p:cNvSpPr>
            <a:spLocks noGrp="1"/>
          </p:cNvSpPr>
          <p:nvPr>
            <p:ph type="title"/>
          </p:nvPr>
        </p:nvSpPr>
        <p:spPr>
          <a:xfrm>
            <a:off x="1008059" y="251445"/>
            <a:ext cx="8568758" cy="656219"/>
          </a:xfrm>
        </p:spPr>
        <p:txBody>
          <a:bodyPr/>
          <a:lstStyle/>
          <a:p>
            <a:r>
              <a:rPr lang="lv-LV" sz="3200" b="1" dirty="0" smtClean="0"/>
              <a:t>Statistika</a:t>
            </a:r>
            <a:endParaRPr lang="lv-LV" sz="3200" b="1" dirty="0"/>
          </a:p>
        </p:txBody>
      </p:sp>
      <p:sp>
        <p:nvSpPr>
          <p:cNvPr id="4" name="Satura vietturis 3"/>
          <p:cNvSpPr>
            <a:spLocks noGrp="1"/>
          </p:cNvSpPr>
          <p:nvPr>
            <p:ph idx="1"/>
          </p:nvPr>
        </p:nvSpPr>
        <p:spPr>
          <a:xfrm>
            <a:off x="575816" y="1619597"/>
            <a:ext cx="9072567" cy="5472608"/>
          </a:xfrm>
        </p:spPr>
        <p:txBody>
          <a:bodyPr/>
          <a:lstStyle/>
          <a:p>
            <a:pPr marL="0" indent="0" algn="just">
              <a:buNone/>
            </a:pPr>
            <a:endParaRPr lang="lv-LV" sz="2200" b="0" dirty="0" smtClean="0">
              <a:latin typeface="Arial" panose="020B0604020202020204" pitchFamily="34" charset="0"/>
              <a:cs typeface="Arial" panose="020B0604020202020204" pitchFamily="34" charset="0"/>
            </a:endParaRPr>
          </a:p>
          <a:p>
            <a:pPr marL="0" indent="0" algn="just">
              <a:buNone/>
            </a:pPr>
            <a:r>
              <a:rPr lang="lv-LV" sz="2400" b="0" dirty="0" smtClean="0">
                <a:latin typeface="Arial" panose="020B0604020202020204" pitchFamily="34" charset="0"/>
                <a:cs typeface="Arial" panose="020B0604020202020204" pitchFamily="34" charset="0"/>
              </a:rPr>
              <a:t>Iekšlietu ministrijas Informācijas centra datu bāzē izpildes kontrolei </a:t>
            </a:r>
            <a:r>
              <a:rPr lang="lv-LV" sz="2400" u="sng" dirty="0" smtClean="0">
                <a:latin typeface="Arial" panose="020B0604020202020204" pitchFamily="34" charset="0"/>
                <a:cs typeface="Arial" panose="020B0604020202020204" pitchFamily="34" charset="0"/>
              </a:rPr>
              <a:t>no 2014.gada </a:t>
            </a:r>
            <a:r>
              <a:rPr lang="lv-LV" sz="2400" u="sng" dirty="0">
                <a:latin typeface="Arial" panose="020B0604020202020204" pitchFamily="34" charset="0"/>
                <a:cs typeface="Arial" panose="020B0604020202020204" pitchFamily="34" charset="0"/>
              </a:rPr>
              <a:t>1.aprīļa līdz </a:t>
            </a:r>
            <a:r>
              <a:rPr lang="lv-LV" sz="2400" u="sng" dirty="0" smtClean="0">
                <a:latin typeface="Arial" panose="020B0604020202020204" pitchFamily="34" charset="0"/>
                <a:cs typeface="Arial" panose="020B0604020202020204" pitchFamily="34" charset="0"/>
              </a:rPr>
              <a:t>28.jūlijam </a:t>
            </a:r>
            <a:r>
              <a:rPr lang="lv-LV" sz="2400" b="0" dirty="0" smtClean="0">
                <a:latin typeface="Arial" panose="020B0604020202020204" pitchFamily="34" charset="0"/>
                <a:cs typeface="Arial" panose="020B0604020202020204" pitchFamily="34" charset="0"/>
              </a:rPr>
              <a:t>reģistrēti</a:t>
            </a:r>
            <a:r>
              <a:rPr lang="lv-LV" sz="2400" dirty="0" smtClean="0">
                <a:latin typeface="Arial" panose="020B0604020202020204" pitchFamily="34" charset="0"/>
                <a:cs typeface="Arial" panose="020B0604020202020204" pitchFamily="34" charset="0"/>
              </a:rPr>
              <a:t>:</a:t>
            </a:r>
          </a:p>
          <a:p>
            <a:pPr marL="0" indent="0" algn="just">
              <a:buNone/>
            </a:pPr>
            <a:endParaRPr lang="lv-LV" sz="2400" dirty="0" smtClean="0">
              <a:latin typeface="Arial" panose="020B0604020202020204" pitchFamily="34" charset="0"/>
              <a:cs typeface="Arial" panose="020B0604020202020204" pitchFamily="34" charset="0"/>
            </a:endParaRPr>
          </a:p>
          <a:p>
            <a:pPr algn="just"/>
            <a:r>
              <a:rPr lang="lv-LV" sz="2400" b="0" dirty="0" smtClean="0">
                <a:latin typeface="Arial" panose="020B0604020202020204" pitchFamily="34" charset="0"/>
                <a:cs typeface="Arial" panose="020B0604020202020204" pitchFamily="34" charset="0"/>
              </a:rPr>
              <a:t>102 tiesas nolēmumi </a:t>
            </a:r>
            <a:r>
              <a:rPr lang="lv-LV" sz="2400" b="0" dirty="0">
                <a:latin typeface="Arial" panose="020B0604020202020204" pitchFamily="34" charset="0"/>
                <a:cs typeface="Arial" panose="020B0604020202020204" pitchFamily="34" charset="0"/>
              </a:rPr>
              <a:t>par pagaidu aizsardzību pret </a:t>
            </a:r>
            <a:r>
              <a:rPr lang="lv-LV" sz="2400" b="0" dirty="0" smtClean="0">
                <a:latin typeface="Arial" panose="020B0604020202020204" pitchFamily="34" charset="0"/>
                <a:cs typeface="Arial" panose="020B0604020202020204" pitchFamily="34" charset="0"/>
              </a:rPr>
              <a:t>vardarbību (spēkā no tiem uz 28.jūliju bija 83); </a:t>
            </a:r>
          </a:p>
          <a:p>
            <a:pPr algn="just"/>
            <a:r>
              <a:rPr lang="lv-LV" sz="2400" b="0" dirty="0" smtClean="0">
                <a:latin typeface="Arial" panose="020B0604020202020204" pitchFamily="34" charset="0"/>
                <a:cs typeface="Arial" panose="020B0604020202020204" pitchFamily="34" charset="0"/>
              </a:rPr>
              <a:t>36 policijas lēmumi par nošķiršanu. </a:t>
            </a:r>
            <a:endParaRPr lang="lv-LV" sz="2400" dirty="0"/>
          </a:p>
        </p:txBody>
      </p:sp>
    </p:spTree>
    <p:extLst>
      <p:ext uri="{BB962C8B-B14F-4D97-AF65-F5344CB8AC3E}">
        <p14:creationId xmlns:p14="http://schemas.microsoft.com/office/powerpoint/2010/main" val="19844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Teksta vietturis 2"/>
          <p:cNvSpPr txBox="1">
            <a:spLocks noGrp="1"/>
          </p:cNvSpPr>
          <p:nvPr>
            <p:ph type="body" idx="4294967295"/>
          </p:nvPr>
        </p:nvSpPr>
        <p:spPr>
          <a:xfrm>
            <a:off x="1655932" y="1768477"/>
            <a:ext cx="7272808" cy="4989515"/>
          </a:xfrm>
        </p:spPr>
        <p:txBody>
          <a:bodyPr anchorCtr="1"/>
          <a:lstStyle/>
          <a:p>
            <a:pPr marL="431907" lvl="0" indent="-323935" algn="ctr">
              <a:spcBef>
                <a:spcPts val="0"/>
              </a:spcBef>
              <a:spcAft>
                <a:spcPts val="1415"/>
              </a:spcAft>
              <a:buNone/>
            </a:pPr>
            <a:r>
              <a:rPr lang="lv-LV" sz="3200" b="0">
                <a:latin typeface="Arial" pitchFamily="18"/>
                <a:ea typeface="Microsoft YaHei" pitchFamily="2"/>
                <a:cs typeface="Mangal" pitchFamily="2"/>
              </a:rPr>
              <a:t>Paldies par uzmanību!</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4392238" y="251441"/>
            <a:ext cx="5400327" cy="957267"/>
          </a:xfrm>
        </p:spPr>
        <p:txBody>
          <a:bodyPr anchorCtr="1"/>
          <a:lstStyle/>
          <a:p>
            <a:pPr lvl="0" algn="ctr"/>
            <a:r>
              <a:rPr lang="lv-LV" sz="3200" b="1"/>
              <a:t>Normatīvais regulējums citās valstīs</a:t>
            </a:r>
          </a:p>
        </p:txBody>
      </p:sp>
      <p:sp>
        <p:nvSpPr>
          <p:cNvPr id="3" name="Teksta vietturis 2"/>
          <p:cNvSpPr txBox="1">
            <a:spLocks noGrp="1"/>
          </p:cNvSpPr>
          <p:nvPr>
            <p:ph type="body" idx="4294967295"/>
          </p:nvPr>
        </p:nvSpPr>
        <p:spPr>
          <a:xfrm>
            <a:off x="287779" y="1763713"/>
            <a:ext cx="9505059" cy="5472510"/>
          </a:xfrm>
        </p:spPr>
        <p:txBody>
          <a:bodyPr/>
          <a:lstStyle/>
          <a:p>
            <a:pPr marL="431907" lvl="0" indent="-323935" algn="just">
              <a:spcBef>
                <a:spcPts val="0"/>
              </a:spcBef>
              <a:spcAft>
                <a:spcPts val="1415"/>
              </a:spcAft>
              <a:buSzPct val="90000"/>
              <a:buFont typeface="StarSymbol"/>
              <a:buChar char="●"/>
              <a:tabLst>
                <a:tab pos="0" algn="l"/>
              </a:tabLst>
            </a:pPr>
            <a:r>
              <a:rPr lang="lv-LV" sz="2400" b="0" dirty="0" smtClean="0">
                <a:latin typeface="Arial" pitchFamily="18"/>
                <a:ea typeface="Microsoft YaHei" pitchFamily="2"/>
                <a:cs typeface="Mangal" pitchFamily="2"/>
              </a:rPr>
              <a:t>Daudzu valstu (Francijas, Ungārijas, Bulgārijas, Igaunijas, Austrijas, Vācijas, Itālijas, Čehijas, Nīderlandes, Slovēnijas, Apvienotās Karalistes, Spānijas, Moldovas, ASV noteiktos štatos </a:t>
            </a:r>
            <a:r>
              <a:rPr lang="lv-LV" sz="2400" b="0" dirty="0" err="1" smtClean="0">
                <a:latin typeface="Arial" pitchFamily="18"/>
                <a:ea typeface="Microsoft YaHei" pitchFamily="2"/>
                <a:cs typeface="Mangal" pitchFamily="2"/>
              </a:rPr>
              <a:t>u.c</a:t>
            </a:r>
            <a:r>
              <a:rPr lang="lv-LV" sz="2400" b="0" dirty="0" smtClean="0">
                <a:latin typeface="Arial" pitchFamily="18"/>
                <a:ea typeface="Microsoft YaHei" pitchFamily="2"/>
                <a:cs typeface="Mangal" pitchFamily="2"/>
              </a:rPr>
              <a:t>.) normatīvajos aktos cietušajām personām ir paredzēta iespēja pēc savas iniciatīvas civilprocesa ietvaros vērsties tiesā un lūgt tiesu noteikt ierobežojumus vardarbīgajai personai – pienākumu vardarbīgajai personai atstāt un netuvoties kopīgam mājoklim, netuvoties cietušai personai un vietām, kas saistītas ar cietušo personu </a:t>
            </a:r>
            <a:r>
              <a:rPr lang="lv-LV" sz="2400" b="0" dirty="0" err="1" smtClean="0">
                <a:latin typeface="Arial" pitchFamily="18"/>
                <a:ea typeface="Microsoft YaHei" pitchFamily="2"/>
                <a:cs typeface="Mangal" pitchFamily="2"/>
              </a:rPr>
              <a:t>u.tml</a:t>
            </a:r>
            <a:r>
              <a:rPr lang="lv-LV" sz="2400" b="0" dirty="0" smtClean="0">
                <a:latin typeface="Arial" pitchFamily="18"/>
                <a:ea typeface="Microsoft YaHei" pitchFamily="2"/>
                <a:cs typeface="Mangal" pitchFamily="2"/>
              </a:rPr>
              <a:t>. (</a:t>
            </a:r>
            <a:r>
              <a:rPr lang="lv-LV" sz="2400" b="0" i="1" dirty="0" err="1" smtClean="0">
                <a:latin typeface="Arial" pitchFamily="18"/>
                <a:ea typeface="Microsoft YaHei" pitchFamily="2"/>
                <a:cs typeface="Mangal" pitchFamily="2"/>
              </a:rPr>
              <a:t>restraining</a:t>
            </a:r>
            <a:r>
              <a:rPr lang="lv-LV" sz="2400" b="0" i="1" dirty="0" smtClean="0">
                <a:latin typeface="Arial" pitchFamily="18"/>
                <a:ea typeface="Microsoft YaHei" pitchFamily="2"/>
                <a:cs typeface="Mangal" pitchFamily="2"/>
              </a:rPr>
              <a:t> </a:t>
            </a:r>
            <a:r>
              <a:rPr lang="lv-LV" sz="2400" b="0" i="1" dirty="0" err="1" smtClean="0">
                <a:latin typeface="Arial" pitchFamily="18"/>
                <a:ea typeface="Microsoft YaHei" pitchFamily="2"/>
                <a:cs typeface="Mangal" pitchFamily="2"/>
              </a:rPr>
              <a:t>and</a:t>
            </a:r>
            <a:r>
              <a:rPr lang="lv-LV" sz="2400" b="0" i="1" dirty="0" smtClean="0">
                <a:latin typeface="Arial" pitchFamily="18"/>
                <a:ea typeface="Microsoft YaHei" pitchFamily="2"/>
                <a:cs typeface="Mangal" pitchFamily="2"/>
              </a:rPr>
              <a:t> </a:t>
            </a:r>
            <a:r>
              <a:rPr lang="lv-LV" sz="2400" b="0" i="1" dirty="0" err="1" smtClean="0">
                <a:latin typeface="Arial" pitchFamily="18"/>
                <a:ea typeface="Microsoft YaHei" pitchFamily="2"/>
                <a:cs typeface="Mangal" pitchFamily="2"/>
              </a:rPr>
              <a:t>protection</a:t>
            </a:r>
            <a:r>
              <a:rPr lang="lv-LV" sz="2400" b="0" i="1" dirty="0" smtClean="0">
                <a:latin typeface="Arial" pitchFamily="18"/>
                <a:ea typeface="Microsoft YaHei" pitchFamily="2"/>
                <a:cs typeface="Mangal" pitchFamily="2"/>
              </a:rPr>
              <a:t> </a:t>
            </a:r>
            <a:r>
              <a:rPr lang="lv-LV" sz="2400" b="0" i="1" dirty="0" err="1" smtClean="0">
                <a:latin typeface="Arial" pitchFamily="18"/>
                <a:ea typeface="Microsoft YaHei" pitchFamily="2"/>
                <a:cs typeface="Mangal" pitchFamily="2"/>
              </a:rPr>
              <a:t>orders</a:t>
            </a:r>
            <a:r>
              <a:rPr lang="lv-LV" sz="2400" b="0" dirty="0" smtClean="0">
                <a:latin typeface="Arial" pitchFamily="18"/>
                <a:ea typeface="Microsoft YaHei" pitchFamily="2"/>
                <a:cs typeface="Mangal" pitchFamily="2"/>
              </a:rPr>
              <a:t>). Ja vardarbīgā persona pārkāpj šos aizliegumus, parasti tiek paredzēta kriminālatbildība.</a:t>
            </a:r>
            <a:endParaRPr lang="lv-LV" sz="2400" b="0" dirty="0">
              <a:latin typeface="Arial" pitchFamily="18"/>
              <a:ea typeface="Microsoft YaHei" pitchFamily="2"/>
              <a:cs typeface="Mangal"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1079504" y="-324621"/>
            <a:ext cx="9001125" cy="1903040"/>
          </a:xfrm>
        </p:spPr>
        <p:txBody>
          <a:bodyPr anchorCtr="1"/>
          <a:lstStyle/>
          <a:p>
            <a:pPr lvl="0" indent="350535"/>
            <a:r>
              <a:rPr lang="en-US" sz="2200" b="1"/>
              <a:t>ANO komiteju, Eiropas Padomes sniegtajos ieteikumos Latvijai izteikti pārmetumi par nepietiekamiem pasākumiem vardarbības ģimenē problēmas risināšanai IV</a:t>
            </a:r>
          </a:p>
        </p:txBody>
      </p:sp>
      <p:sp>
        <p:nvSpPr>
          <p:cNvPr id="3" name="Teksta vietturis 2"/>
          <p:cNvSpPr txBox="1">
            <a:spLocks noGrp="1"/>
          </p:cNvSpPr>
          <p:nvPr>
            <p:ph type="body" idx="4294967295"/>
          </p:nvPr>
        </p:nvSpPr>
        <p:spPr>
          <a:xfrm>
            <a:off x="287779" y="1331567"/>
            <a:ext cx="9289023" cy="5977277"/>
          </a:xfrm>
        </p:spPr>
        <p:txBody>
          <a:bodyPr/>
          <a:lstStyle/>
          <a:p>
            <a:pPr lvl="0" algn="just">
              <a:lnSpc>
                <a:spcPct val="90000"/>
              </a:lnSpc>
              <a:spcBef>
                <a:spcPts val="0"/>
              </a:spcBef>
              <a:spcAft>
                <a:spcPts val="1415"/>
              </a:spcAft>
            </a:pPr>
            <a:r>
              <a:rPr lang="lv-LV" sz="1700" b="0">
                <a:latin typeface="Arial" pitchFamily="34"/>
                <a:cs typeface="Arial" pitchFamily="34"/>
              </a:rPr>
              <a:t>Vienlaikus gan dažādu ANO komiteju, gan Eiropas Padomes sniegtajos ieteikumos Latvijai ir norādīts par nepietiekamiem pasākumiem vardarbības ģimenē problēmas risināšanai, kā arī sniegtas rekomendācijas situācijas uzlabošanai, tai skaitā: datu apkopošana par vardarbības ģimenē izplatību, atbilstošu normatīvo aktu pieņemšana, sabiedrības un speciālistu izglītošana.</a:t>
            </a:r>
          </a:p>
          <a:p>
            <a:pPr marL="374620" lvl="0" indent="-285750" algn="just">
              <a:lnSpc>
                <a:spcPct val="90000"/>
              </a:lnSpc>
              <a:spcBef>
                <a:spcPts val="0"/>
              </a:spcBef>
              <a:spcAft>
                <a:spcPts val="1415"/>
              </a:spcAft>
              <a:buSzPct val="90000"/>
            </a:pPr>
            <a:r>
              <a:rPr lang="lv-LV" sz="1700" b="0">
                <a:latin typeface="Arial" pitchFamily="34"/>
                <a:ea typeface="Microsoft YaHei" pitchFamily="2"/>
                <a:cs typeface="Arial" pitchFamily="34"/>
              </a:rPr>
              <a:t>Tā, piemēram, 2012.gada janvārī Eiropas Padomes Sociālo tiesību komiteja, izvērtējot Latvijas nacionālo ziņojumu, publicēja komentārus par Eiropas sociālās hartas 8., 16. un 17.pantu izpildi Latvijā  un atzina Latvijas neatbilstību Eiropas sociālās hartas 16.pantam (ģimenes tiesības uz sociālo, juridisko un ekonomisko aizsardzību).</a:t>
            </a:r>
          </a:p>
          <a:p>
            <a:pPr marL="358773" lvl="0" indent="0" algn="just">
              <a:lnSpc>
                <a:spcPct val="90000"/>
              </a:lnSpc>
              <a:spcBef>
                <a:spcPts val="0"/>
              </a:spcBef>
              <a:spcAft>
                <a:spcPts val="1415"/>
              </a:spcAft>
              <a:buNone/>
            </a:pPr>
            <a:r>
              <a:rPr lang="lv-LV" sz="1700" b="0">
                <a:latin typeface="Arial" pitchFamily="34"/>
                <a:ea typeface="Microsoft YaHei" pitchFamily="2"/>
                <a:cs typeface="Arial" pitchFamily="34"/>
              </a:rPr>
              <a:t>Šajā ziņojumā tika norādīts: „Komiteja uzsver, ka 16.pants prasa, lai sieviešu aizsardzība tiktu nodrošināta gan normatīvajos aktos (nepieciešamie pasākumi un sodi varmākām, tai skaitā aizsardzības rīkojumi, atbilstošas kompensācijas par cietušo materiālajiem un nemateriālajiem zaudējumiem, iespējā cietušām – un organizācijām, kuras rīkojas viņu vārdā – sniegt savas lietas tiesā un īpašas procedūras, veicot cietušo tiesas ekspertīzes), gan arī praksē (uzticamu datu apkopošana un analīze, apmācības, īpaši policistiem, un pakalpojumi, lai mazinātu vardarbības risku un atbalstītu, un rehabilitētu cietušo). Komiteja uzskata, ka, neskatoties uz pieliktiem pūliņiem pēdējos gados, veiktie pasākumi vardarbības ģimenē problēmas risināšanai nebija pietiekami. Nākamajā ziņojumā Komiteja lūdz sniegt informāciju par normatīvo aktu pielietošanu, aizsargājot no vardarbības ģimenē. Tā arī lūdz nākamajā ziņojumā sniegt visaptverošu aprakstu par veiktajiem pasākumiem, lai apkarotu vardarbību ģimenē pret sievietēm (likumdošanas un praktiski veiktie pasākumi, dati, tiesas lēmumi).”</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816175" y="32086"/>
            <a:ext cx="6264444" cy="1152125"/>
          </a:xfrm>
        </p:spPr>
        <p:txBody>
          <a:bodyPr anchorCtr="1"/>
          <a:lstStyle/>
          <a:p>
            <a:pPr lvl="0" algn="ctr"/>
            <a:r>
              <a:rPr lang="lv-LV" sz="3200" b="1"/>
              <a:t>Eiropas Cilvēktiesību </a:t>
            </a:r>
            <a:br>
              <a:rPr lang="lv-LV" sz="3200" b="1"/>
            </a:br>
            <a:r>
              <a:rPr lang="lv-LV" sz="3200" b="1"/>
              <a:t>tiesas prakse</a:t>
            </a:r>
          </a:p>
        </p:txBody>
      </p:sp>
      <p:sp>
        <p:nvSpPr>
          <p:cNvPr id="3" name="Teksta vietturis 2"/>
          <p:cNvSpPr txBox="1">
            <a:spLocks noGrp="1"/>
          </p:cNvSpPr>
          <p:nvPr>
            <p:ph type="body" idx="4294967295"/>
          </p:nvPr>
        </p:nvSpPr>
        <p:spPr>
          <a:xfrm>
            <a:off x="359788" y="1403576"/>
            <a:ext cx="9217023" cy="5689378"/>
          </a:xfrm>
        </p:spPr>
        <p:txBody>
          <a:bodyPr/>
          <a:lstStyle/>
          <a:p>
            <a:pPr marL="431779" lvl="0" indent="-342900" algn="just">
              <a:spcBef>
                <a:spcPts val="0"/>
              </a:spcBef>
              <a:spcAft>
                <a:spcPts val="1415"/>
              </a:spcAft>
            </a:pPr>
            <a:r>
              <a:rPr lang="en-US" sz="2400" b="0" dirty="0" err="1">
                <a:latin typeface="Arial" pitchFamily="18"/>
                <a:ea typeface="Microsoft YaHei" pitchFamily="2"/>
                <a:cs typeface="Mangal" pitchFamily="2"/>
              </a:rPr>
              <a:t>Eiropas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Cilvēktiesību</a:t>
            </a:r>
            <a:r>
              <a:rPr lang="en-US" sz="2400" b="0" dirty="0">
                <a:latin typeface="Arial" pitchFamily="18"/>
                <a:ea typeface="Microsoft YaHei" pitchFamily="2"/>
                <a:cs typeface="Mangal" pitchFamily="2"/>
              </a:rPr>
              <a:t> tiesa </a:t>
            </a:r>
            <a:r>
              <a:rPr lang="en-US" sz="2400" b="0" dirty="0" err="1">
                <a:latin typeface="Arial" pitchFamily="18"/>
                <a:ea typeface="Microsoft YaHei" pitchFamily="2"/>
                <a:cs typeface="Mangal" pitchFamily="2"/>
              </a:rPr>
              <a:t>ir</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norādījusi</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ka</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valstij</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jābūt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spējīgai</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reaģēt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jau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uz</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pamattiesību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apdraudējumu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negaidot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kad</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kāds</a:t>
            </a:r>
            <a:r>
              <a:rPr lang="en-US" sz="2400" b="0" dirty="0">
                <a:latin typeface="Arial" pitchFamily="18"/>
                <a:ea typeface="Microsoft YaHei" pitchFamily="2"/>
                <a:cs typeface="Mangal" pitchFamily="2"/>
              </a:rPr>
              <a:t> no </a:t>
            </a:r>
            <a:r>
              <a:rPr lang="en-US" sz="2400" b="0" dirty="0" err="1">
                <a:latin typeface="Arial" pitchFamily="18"/>
                <a:ea typeface="Microsoft YaHei" pitchFamily="2"/>
                <a:cs typeface="Mangal" pitchFamily="2"/>
              </a:rPr>
              <a:t>sabiedrības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locekļiem</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kļūs</a:t>
            </a:r>
            <a:r>
              <a:rPr lang="en-US" sz="2400" b="0" dirty="0">
                <a:latin typeface="Arial" pitchFamily="18"/>
                <a:ea typeface="Microsoft YaHei" pitchFamily="2"/>
                <a:cs typeface="Mangal" pitchFamily="2"/>
              </a:rPr>
              <a:t> par </a:t>
            </a:r>
            <a:r>
              <a:rPr lang="en-US" sz="2400" b="0" dirty="0" err="1">
                <a:latin typeface="Arial" pitchFamily="18"/>
                <a:ea typeface="Microsoft YaHei" pitchFamily="2"/>
                <a:cs typeface="Mangal" pitchFamily="2"/>
              </a:rPr>
              <a:t>cietušo</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noziedzīgā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nodarījumā</a:t>
            </a:r>
            <a:r>
              <a:rPr lang="en-US" sz="2400" b="0" dirty="0">
                <a:latin typeface="Arial" pitchFamily="18"/>
                <a:ea typeface="Microsoft YaHei" pitchFamily="2"/>
                <a:cs typeface="Mangal" pitchFamily="2"/>
              </a:rPr>
              <a:t>. </a:t>
            </a:r>
            <a:endParaRPr lang="lv-LV" sz="2400" b="0" dirty="0">
              <a:latin typeface="Arial" pitchFamily="18"/>
              <a:ea typeface="Microsoft YaHei" pitchFamily="2"/>
              <a:cs typeface="Mangal" pitchFamily="2"/>
            </a:endParaRPr>
          </a:p>
          <a:p>
            <a:pPr marL="431779" lvl="0" indent="-342900" algn="just">
              <a:spcBef>
                <a:spcPts val="0"/>
              </a:spcBef>
              <a:spcAft>
                <a:spcPts val="1415"/>
              </a:spcAft>
            </a:pPr>
            <a:r>
              <a:rPr lang="en-US" sz="2400" b="0" dirty="0" err="1">
                <a:latin typeface="Arial" pitchFamily="18"/>
                <a:ea typeface="Microsoft YaHei" pitchFamily="2"/>
                <a:cs typeface="Mangal" pitchFamily="2"/>
              </a:rPr>
              <a:t>Eiropas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Cilvēktiesību</a:t>
            </a:r>
            <a:r>
              <a:rPr lang="en-US" sz="2400" b="0" dirty="0">
                <a:latin typeface="Arial" pitchFamily="18"/>
                <a:ea typeface="Microsoft YaHei" pitchFamily="2"/>
                <a:cs typeface="Mangal" pitchFamily="2"/>
              </a:rPr>
              <a:t> tiesa </a:t>
            </a:r>
            <a:r>
              <a:rPr lang="lv-LV" sz="2400" b="0" dirty="0">
                <a:latin typeface="Arial" pitchFamily="18"/>
                <a:ea typeface="Microsoft YaHei" pitchFamily="2"/>
                <a:cs typeface="Mangal" pitchFamily="2"/>
              </a:rPr>
              <a:t>09.07.</a:t>
            </a:r>
            <a:r>
              <a:rPr lang="en-US" sz="2400" b="0" dirty="0">
                <a:latin typeface="Arial" pitchFamily="18"/>
                <a:ea typeface="Microsoft YaHei" pitchFamily="2"/>
                <a:cs typeface="Mangal" pitchFamily="2"/>
              </a:rPr>
              <a:t>2009. </a:t>
            </a:r>
            <a:r>
              <a:rPr lang="en-US" sz="2400" b="0" dirty="0" err="1">
                <a:latin typeface="Arial" pitchFamily="18"/>
                <a:ea typeface="Microsoft YaHei" pitchFamily="2"/>
                <a:cs typeface="Mangal" pitchFamily="2"/>
              </a:rPr>
              <a:t>spriedumā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lietā</a:t>
            </a:r>
            <a:r>
              <a:rPr lang="en-US" sz="2400" b="0" dirty="0">
                <a:latin typeface="Arial" pitchFamily="18"/>
                <a:ea typeface="Microsoft YaHei" pitchFamily="2"/>
                <a:cs typeface="Mangal" pitchFamily="2"/>
              </a:rPr>
              <a:t> </a:t>
            </a:r>
            <a:r>
              <a:rPr lang="en-US" sz="2400" b="0" i="1" dirty="0" err="1">
                <a:latin typeface="Arial" pitchFamily="18"/>
                <a:ea typeface="Microsoft YaHei" pitchFamily="2"/>
                <a:cs typeface="Mangal" pitchFamily="2"/>
              </a:rPr>
              <a:t>Opuz</a:t>
            </a:r>
            <a:r>
              <a:rPr lang="en-US" sz="2400" b="0" i="1" dirty="0">
                <a:latin typeface="Arial" pitchFamily="18"/>
                <a:ea typeface="Microsoft YaHei" pitchFamily="2"/>
                <a:cs typeface="Mangal" pitchFamily="2"/>
              </a:rPr>
              <a:t> v. Turkey</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atzina</a:t>
            </a:r>
            <a:r>
              <a:rPr lang="lv-LV" sz="2400" b="0" dirty="0">
                <a:latin typeface="Arial" pitchFamily="18"/>
                <a:ea typeface="Microsoft YaHei" pitchFamily="2"/>
                <a:cs typeface="Mangal" pitchFamily="2"/>
              </a:rPr>
              <a:t>:</a:t>
            </a:r>
          </a:p>
          <a:p>
            <a:pPr marL="1255713" lvl="0" indent="0" algn="just">
              <a:spcBef>
                <a:spcPts val="0"/>
              </a:spcBef>
              <a:spcAft>
                <a:spcPts val="1415"/>
              </a:spcAft>
              <a:tabLst>
                <a:tab pos="1433513" algn="l"/>
              </a:tabLst>
            </a:pPr>
            <a:r>
              <a:rPr lang="lv-LV" sz="2400" b="0" dirty="0">
                <a:latin typeface="Arial" pitchFamily="18"/>
                <a:ea typeface="Microsoft YaHei" pitchFamily="2"/>
                <a:cs typeface="Mangal" pitchFamily="2"/>
              </a:rPr>
              <a:t>Vardarbībā </a:t>
            </a:r>
            <a:r>
              <a:rPr lang="en-US" sz="2400" b="0" dirty="0" err="1">
                <a:latin typeface="Arial" pitchFamily="18"/>
                <a:ea typeface="Microsoft YaHei" pitchFamily="2"/>
                <a:cs typeface="Mangal" pitchFamily="2"/>
              </a:rPr>
              <a:t>vainīgās</a:t>
            </a:r>
            <a:r>
              <a:rPr lang="en-US" sz="2400" b="0" dirty="0">
                <a:latin typeface="Arial" pitchFamily="18"/>
                <a:ea typeface="Microsoft YaHei" pitchFamily="2"/>
                <a:cs typeface="Mangal" pitchFamily="2"/>
              </a:rPr>
              <a:t> personas </a:t>
            </a:r>
            <a:r>
              <a:rPr lang="en-US" sz="2400" b="0" dirty="0" err="1">
                <a:latin typeface="Arial" pitchFamily="18"/>
                <a:ea typeface="Microsoft YaHei" pitchFamily="2"/>
                <a:cs typeface="Mangal" pitchFamily="2"/>
              </a:rPr>
              <a:t>tiesības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nedrīkst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dominēt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pār</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cietušā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tiesībām</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uz</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dzīvību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fizisku</a:t>
            </a:r>
            <a:r>
              <a:rPr lang="en-US" sz="2400" b="0" dirty="0">
                <a:latin typeface="Arial" pitchFamily="18"/>
                <a:ea typeface="Microsoft YaHei" pitchFamily="2"/>
                <a:cs typeface="Mangal" pitchFamily="2"/>
              </a:rPr>
              <a:t> un </a:t>
            </a:r>
            <a:r>
              <a:rPr lang="en-US" sz="2400" b="0" dirty="0" err="1">
                <a:latin typeface="Arial" pitchFamily="18"/>
                <a:ea typeface="Microsoft YaHei" pitchFamily="2"/>
                <a:cs typeface="Mangal" pitchFamily="2"/>
              </a:rPr>
              <a:t>garīgu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integritāti</a:t>
            </a:r>
            <a:endParaRPr lang="lv-LV" sz="2400" b="0" dirty="0">
              <a:latin typeface="Arial" pitchFamily="18"/>
              <a:ea typeface="Microsoft YaHei" pitchFamily="2"/>
              <a:cs typeface="Mangal" pitchFamily="2"/>
            </a:endParaRPr>
          </a:p>
          <a:p>
            <a:pPr marL="1255713" lvl="0" indent="0" algn="just">
              <a:spcBef>
                <a:spcPts val="0"/>
              </a:spcBef>
              <a:spcAft>
                <a:spcPts val="1415"/>
              </a:spcAft>
              <a:tabLst>
                <a:tab pos="1433513" algn="l"/>
              </a:tabLst>
            </a:pPr>
            <a:r>
              <a:rPr lang="en-US" sz="2400" b="0" dirty="0" err="1">
                <a:latin typeface="Arial" pitchFamily="18"/>
                <a:ea typeface="Microsoft YaHei" pitchFamily="2"/>
                <a:cs typeface="Mangal" pitchFamily="2"/>
              </a:rPr>
              <a:t>kad</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valsts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iestādēm</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esošā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apdraudošā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situācija</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ir</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zināma</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tās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nevar</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atsaukties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uz</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cietušā</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attieksmi</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pret</a:t>
            </a:r>
            <a:r>
              <a:rPr lang="en-US" sz="2400" b="0" dirty="0">
                <a:latin typeface="Arial" pitchFamily="18"/>
                <a:ea typeface="Microsoft YaHei" pitchFamily="2"/>
                <a:cs typeface="Mangal" pitchFamily="2"/>
              </a:rPr>
              <a:t> to un </a:t>
            </a:r>
            <a:r>
              <a:rPr lang="en-US" sz="2400" b="0" dirty="0" err="1">
                <a:latin typeface="Arial" pitchFamily="18"/>
                <a:ea typeface="Microsoft YaHei" pitchFamily="2"/>
                <a:cs typeface="Mangal" pitchFamily="2"/>
              </a:rPr>
              <a:t>neveikt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atbilstošus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pasākumus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kas</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varētu</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novērst</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agresora</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radīto</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apdraudējumu</a:t>
            </a:r>
            <a:r>
              <a:rPr lang="en-US" sz="2400" b="0" dirty="0">
                <a:latin typeface="Arial" pitchFamily="18"/>
                <a:ea typeface="Microsoft YaHei" pitchFamily="2"/>
                <a:cs typeface="Mangal" pitchFamily="2"/>
              </a:rPr>
              <a:t> personas </a:t>
            </a:r>
            <a:r>
              <a:rPr lang="en-US" sz="2400" b="0" dirty="0" err="1">
                <a:latin typeface="Arial" pitchFamily="18"/>
                <a:ea typeface="Microsoft YaHei" pitchFamily="2"/>
                <a:cs typeface="Mangal" pitchFamily="2"/>
              </a:rPr>
              <a:t>fiziskajai</a:t>
            </a:r>
            <a:r>
              <a:rPr lang="en-US" sz="2400" b="0" dirty="0">
                <a:latin typeface="Arial" pitchFamily="18"/>
                <a:ea typeface="Microsoft YaHei" pitchFamily="2"/>
                <a:cs typeface="Mangal" pitchFamily="2"/>
              </a:rPr>
              <a:t> </a:t>
            </a:r>
            <a:r>
              <a:rPr lang="en-US" sz="2400" b="0" dirty="0" err="1">
                <a:latin typeface="Arial" pitchFamily="18"/>
                <a:ea typeface="Microsoft YaHei" pitchFamily="2"/>
                <a:cs typeface="Mangal" pitchFamily="2"/>
              </a:rPr>
              <a:t>integritātei</a:t>
            </a:r>
            <a:r>
              <a:rPr lang="en-US" sz="2400" b="0" dirty="0">
                <a:latin typeface="Arial" pitchFamily="18"/>
                <a:ea typeface="Microsoft YaHei" pitchFamily="2"/>
                <a:cs typeface="Mangal" pitchFamily="2"/>
              </a:rPr>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744166" y="179432"/>
            <a:ext cx="6328946" cy="957267"/>
          </a:xfrm>
        </p:spPr>
        <p:txBody>
          <a:bodyPr anchorCtr="1"/>
          <a:lstStyle/>
          <a:p>
            <a:pPr lvl="0" algn="ctr"/>
            <a:r>
              <a:rPr lang="lv-LV" sz="3200" b="1"/>
              <a:t>Iniciatīvas Eiropas Savienībā</a:t>
            </a:r>
          </a:p>
        </p:txBody>
      </p:sp>
      <p:sp>
        <p:nvSpPr>
          <p:cNvPr id="3" name="Teksta vietturis 2"/>
          <p:cNvSpPr txBox="1">
            <a:spLocks noGrp="1"/>
          </p:cNvSpPr>
          <p:nvPr>
            <p:ph type="body" idx="4294967295"/>
          </p:nvPr>
        </p:nvSpPr>
        <p:spPr>
          <a:xfrm>
            <a:off x="215780" y="1475581"/>
            <a:ext cx="9649068" cy="5571334"/>
          </a:xfrm>
        </p:spPr>
        <p:txBody>
          <a:bodyPr/>
          <a:lstStyle/>
          <a:p>
            <a:pPr marL="696763" lvl="0" indent="-342826" algn="just">
              <a:lnSpc>
                <a:spcPct val="90000"/>
              </a:lnSpc>
              <a:spcBef>
                <a:spcPts val="0"/>
              </a:spcBef>
              <a:spcAft>
                <a:spcPts val="1415"/>
              </a:spcAft>
              <a:buSzPct val="90000"/>
              <a:buFont typeface="StarSymbol"/>
              <a:buChar char="●"/>
            </a:pPr>
            <a:r>
              <a:rPr lang="lv-LV" sz="2400" b="0" dirty="0">
                <a:latin typeface="Arial" pitchFamily="18"/>
                <a:ea typeface="Microsoft YaHei" pitchFamily="2"/>
                <a:cs typeface="Mangal" pitchFamily="2"/>
              </a:rPr>
              <a:t>2011. </a:t>
            </a:r>
            <a:r>
              <a:rPr lang="lv-LV" sz="2400" b="0" dirty="0">
                <a:latin typeface="Arial" panose="020B0604020202020204" pitchFamily="34" charset="0"/>
                <a:ea typeface="Microsoft YaHei" pitchFamily="2"/>
                <a:cs typeface="Arial" panose="020B0604020202020204" pitchFamily="34" charset="0"/>
              </a:rPr>
              <a:t>gada 18. maijā Eiropas Komisija nāca klajā ar priekšlikumu Eiropas Parlamenta un Padomes Regulai par aizsardzības pasākumu civillietās savstarpēju </a:t>
            </a:r>
            <a:r>
              <a:rPr lang="lv-LV" sz="2400" b="0" dirty="0" smtClean="0">
                <a:latin typeface="Arial" panose="020B0604020202020204" pitchFamily="34" charset="0"/>
                <a:ea typeface="Microsoft YaHei" pitchFamily="2"/>
                <a:cs typeface="Arial" panose="020B0604020202020204" pitchFamily="34" charset="0"/>
              </a:rPr>
              <a:t>atzīšanu. Regula tika pieņemta </a:t>
            </a:r>
            <a:r>
              <a:rPr lang="lv-LV" sz="2400" b="0" dirty="0" smtClean="0">
                <a:latin typeface="Arial" panose="020B0604020202020204" pitchFamily="34" charset="0"/>
                <a:cs typeface="Arial" panose="020B0604020202020204" pitchFamily="34" charset="0"/>
              </a:rPr>
              <a:t>2013</a:t>
            </a:r>
            <a:r>
              <a:rPr lang="lv-LV" sz="2400" b="0" dirty="0">
                <a:latin typeface="Arial" panose="020B0604020202020204" pitchFamily="34" charset="0"/>
                <a:cs typeface="Arial" panose="020B0604020202020204" pitchFamily="34" charset="0"/>
              </a:rPr>
              <a:t>. gada 12. </a:t>
            </a:r>
            <a:r>
              <a:rPr lang="lv-LV" sz="2400" b="0" dirty="0" smtClean="0">
                <a:latin typeface="Arial" panose="020B0604020202020204" pitchFamily="34" charset="0"/>
                <a:cs typeface="Arial" panose="020B0604020202020204" pitchFamily="34" charset="0"/>
              </a:rPr>
              <a:t>jūnijā (</a:t>
            </a:r>
            <a:r>
              <a:rPr lang="pt-BR" sz="2400" b="0" dirty="0" smtClean="0">
                <a:latin typeface="Arial" panose="020B0604020202020204" pitchFamily="34" charset="0"/>
                <a:cs typeface="Arial" panose="020B0604020202020204" pitchFamily="34" charset="0"/>
              </a:rPr>
              <a:t>piemēro</a:t>
            </a:r>
            <a:r>
              <a:rPr lang="lv-LV" sz="2400" b="0" dirty="0" smtClean="0">
                <a:latin typeface="Arial" panose="020B0604020202020204" pitchFamily="34" charset="0"/>
                <a:cs typeface="Arial" panose="020B0604020202020204" pitchFamily="34" charset="0"/>
              </a:rPr>
              <a:t>s</a:t>
            </a:r>
            <a:r>
              <a:rPr lang="pt-BR" sz="2400" b="0" dirty="0" smtClean="0">
                <a:latin typeface="Arial" panose="020B0604020202020204" pitchFamily="34" charset="0"/>
                <a:cs typeface="Arial" panose="020B0604020202020204" pitchFamily="34" charset="0"/>
              </a:rPr>
              <a:t> </a:t>
            </a:r>
            <a:r>
              <a:rPr lang="pt-BR" sz="2400" b="0" dirty="0">
                <a:latin typeface="Arial" panose="020B0604020202020204" pitchFamily="34" charset="0"/>
                <a:cs typeface="Arial" panose="020B0604020202020204" pitchFamily="34" charset="0"/>
              </a:rPr>
              <a:t>no 2015. gada 11. </a:t>
            </a:r>
            <a:r>
              <a:rPr lang="pt-BR" sz="2400" b="0" dirty="0" smtClean="0">
                <a:latin typeface="Arial" panose="020B0604020202020204" pitchFamily="34" charset="0"/>
                <a:cs typeface="Arial" panose="020B0604020202020204" pitchFamily="34" charset="0"/>
              </a:rPr>
              <a:t>janvāra</a:t>
            </a:r>
            <a:r>
              <a:rPr lang="lv-LV" sz="2400" b="0" dirty="0" smtClean="0">
                <a:latin typeface="Arial" panose="020B0604020202020204" pitchFamily="34" charset="0"/>
                <a:cs typeface="Arial" panose="020B0604020202020204" pitchFamily="34" charset="0"/>
              </a:rPr>
              <a:t>). </a:t>
            </a:r>
            <a:r>
              <a:rPr lang="lv-LV" sz="2400" b="0" dirty="0" smtClean="0">
                <a:latin typeface="Arial" panose="020B0604020202020204" pitchFamily="34" charset="0"/>
                <a:ea typeface="Microsoft YaHei" pitchFamily="2"/>
                <a:cs typeface="Arial" panose="020B0604020202020204" pitchFamily="34" charset="0"/>
              </a:rPr>
              <a:t>Tajā </a:t>
            </a:r>
            <a:r>
              <a:rPr lang="lv-LV" sz="2400" b="0" dirty="0">
                <a:latin typeface="Arial" panose="020B0604020202020204" pitchFamily="34" charset="0"/>
                <a:ea typeface="Microsoft YaHei" pitchFamily="2"/>
                <a:cs typeface="Arial" panose="020B0604020202020204" pitchFamily="34" charset="0"/>
              </a:rPr>
              <a:t>paredzēta pārrobežu sadarbība tādu civiltiesisku un </a:t>
            </a:r>
            <a:r>
              <a:rPr lang="lv-LV" sz="2400" b="0" dirty="0" err="1">
                <a:latin typeface="Arial" panose="020B0604020202020204" pitchFamily="34" charset="0"/>
                <a:ea typeface="Microsoft YaHei" pitchFamily="2"/>
                <a:cs typeface="Arial" panose="020B0604020202020204" pitchFamily="34" charset="0"/>
              </a:rPr>
              <a:t>administratīvtiesisku</a:t>
            </a:r>
            <a:r>
              <a:rPr lang="lv-LV" sz="2400" b="0" dirty="0">
                <a:latin typeface="Arial" panose="020B0604020202020204" pitchFamily="34" charset="0"/>
                <a:ea typeface="Microsoft YaHei" pitchFamily="2"/>
                <a:cs typeface="Arial" panose="020B0604020202020204" pitchFamily="34" charset="0"/>
              </a:rPr>
              <a:t> aizsardzības pasākumu pret vardarbību atzīšanā un īstenošanā, kurus Latvijas tiesību sistēma pašlaik vēl </a:t>
            </a:r>
            <a:r>
              <a:rPr lang="lv-LV" sz="2400" b="0" dirty="0" smtClean="0">
                <a:latin typeface="Arial" panose="020B0604020202020204" pitchFamily="34" charset="0"/>
                <a:ea typeface="Microsoft YaHei" pitchFamily="2"/>
                <a:cs typeface="Arial" panose="020B0604020202020204" pitchFamily="34" charset="0"/>
              </a:rPr>
              <a:t>nepazīst.</a:t>
            </a:r>
          </a:p>
          <a:p>
            <a:pPr marL="696763" lvl="0" indent="-342826" algn="just">
              <a:lnSpc>
                <a:spcPct val="90000"/>
              </a:lnSpc>
              <a:spcBef>
                <a:spcPts val="0"/>
              </a:spcBef>
              <a:spcAft>
                <a:spcPts val="1415"/>
              </a:spcAft>
              <a:buSzPct val="90000"/>
              <a:buFont typeface="StarSymbol"/>
              <a:buChar char="●"/>
            </a:pPr>
            <a:r>
              <a:rPr lang="lv-LV" sz="2400" b="0" dirty="0" smtClean="0">
                <a:latin typeface="Arial" pitchFamily="18"/>
                <a:ea typeface="Microsoft YaHei" pitchFamily="2"/>
                <a:cs typeface="Mangal" pitchFamily="2"/>
              </a:rPr>
              <a:t>Lai </a:t>
            </a:r>
            <a:r>
              <a:rPr lang="lv-LV" sz="2400" b="0" dirty="0">
                <a:latin typeface="Arial" pitchFamily="18"/>
                <a:ea typeface="Microsoft YaHei" pitchFamily="2"/>
                <a:cs typeface="Mangal" pitchFamily="2"/>
              </a:rPr>
              <a:t>arī </a:t>
            </a:r>
            <a:r>
              <a:rPr lang="lv-LV" sz="2400" b="0" dirty="0" smtClean="0">
                <a:latin typeface="Arial" pitchFamily="18"/>
                <a:ea typeface="Microsoft YaHei" pitchFamily="2"/>
                <a:cs typeface="Mangal" pitchFamily="2"/>
              </a:rPr>
              <a:t>regula </a:t>
            </a:r>
            <a:r>
              <a:rPr lang="lv-LV" sz="2400" b="0" dirty="0">
                <a:latin typeface="Arial" pitchFamily="18"/>
                <a:ea typeface="Microsoft YaHei" pitchFamily="2"/>
                <a:cs typeface="Mangal" pitchFamily="2"/>
              </a:rPr>
              <a:t>neuzliek par pienākumu Latvijai civillietās un administratīvajās lietās ieviest aizsardzības pasākumus pret vardarbību, tomēr Latvijai no regulas </a:t>
            </a:r>
            <a:r>
              <a:rPr lang="lv-LV" sz="2400" b="0" dirty="0" smtClean="0">
                <a:latin typeface="Arial" pitchFamily="18"/>
                <a:ea typeface="Microsoft YaHei" pitchFamily="2"/>
                <a:cs typeface="Mangal" pitchFamily="2"/>
              </a:rPr>
              <a:t>izriet </a:t>
            </a:r>
            <a:r>
              <a:rPr lang="lv-LV" sz="2400" b="0" dirty="0">
                <a:latin typeface="Arial" pitchFamily="18"/>
                <a:ea typeface="Microsoft YaHei" pitchFamily="2"/>
                <a:cs typeface="Mangal" pitchFamily="2"/>
              </a:rPr>
              <a:t>pienākums īstenot citās Eiropas Savienības dalībvalstīs civillietās un administratīvajās lietās pieņemtus aizsardzības pasākumu pret vardarbību. Lai nediskriminētu Latvijas iedzīvotājus, ir apsverams arī nacionālā līmenī ieviest aizsardzības pasākumus pret vardarbību civillietās un administratīvajās lietās.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2304004" y="-252612"/>
            <a:ext cx="7741237" cy="1584170"/>
          </a:xfrm>
        </p:spPr>
        <p:txBody>
          <a:bodyPr anchorCtr="1"/>
          <a:lstStyle/>
          <a:p>
            <a:pPr lvl="0" indent="350535">
              <a:tabLst>
                <a:tab pos="0" algn="l"/>
              </a:tabLst>
            </a:pPr>
            <a:r>
              <a:rPr lang="en-US" sz="2400" b="1"/>
              <a:t>Jaunākā Eiropas Padomes Konvencija par vardarbības pret sievieti un vardarbības ģimenē novēršanu un apkarošanu</a:t>
            </a:r>
          </a:p>
        </p:txBody>
      </p:sp>
      <p:sp>
        <p:nvSpPr>
          <p:cNvPr id="3" name="Teksta vietturis 2"/>
          <p:cNvSpPr txBox="1">
            <a:spLocks noGrp="1"/>
          </p:cNvSpPr>
          <p:nvPr>
            <p:ph type="body" idx="4294967295"/>
          </p:nvPr>
        </p:nvSpPr>
        <p:spPr>
          <a:xfrm>
            <a:off x="503806" y="1475585"/>
            <a:ext cx="9145014" cy="5688628"/>
          </a:xfrm>
        </p:spPr>
        <p:txBody>
          <a:bodyPr/>
          <a:lstStyle/>
          <a:p>
            <a:pPr marL="88879" lvl="0" indent="0" algn="just">
              <a:lnSpc>
                <a:spcPct val="90000"/>
              </a:lnSpc>
              <a:spcBef>
                <a:spcPts val="0"/>
              </a:spcBef>
              <a:spcAft>
                <a:spcPts val="1415"/>
              </a:spcAft>
              <a:buNone/>
            </a:pPr>
            <a:r>
              <a:rPr lang="lv-LV" sz="3200" b="0" dirty="0">
                <a:latin typeface="Arial" pitchFamily="18"/>
                <a:ea typeface="Microsoft YaHei" pitchFamily="2"/>
                <a:cs typeface="Mangal" pitchFamily="2"/>
              </a:rPr>
              <a:t>Konvencija tika atvērta parakstīšanai tikai 2011.gada 11.maijā, bet uz šo brīdi to jau bija parakstījušas </a:t>
            </a:r>
            <a:r>
              <a:rPr lang="lv-LV" sz="3200" b="0" dirty="0" smtClean="0">
                <a:latin typeface="Arial" pitchFamily="18"/>
                <a:ea typeface="Microsoft YaHei" pitchFamily="2"/>
                <a:cs typeface="Mangal" pitchFamily="2"/>
              </a:rPr>
              <a:t>36 </a:t>
            </a:r>
            <a:r>
              <a:rPr lang="lv-LV" sz="3200" b="0" dirty="0">
                <a:latin typeface="Arial" pitchFamily="18"/>
                <a:ea typeface="Microsoft YaHei" pitchFamily="2"/>
                <a:cs typeface="Mangal" pitchFamily="2"/>
              </a:rPr>
              <a:t>valstis no 47 Eiropas Padomes valstīm</a:t>
            </a:r>
            <a:r>
              <a:rPr lang="lv-LV" sz="3200" b="0" dirty="0">
                <a:latin typeface="Arial" pitchFamily="34"/>
                <a:ea typeface="Microsoft YaHei" pitchFamily="2"/>
                <a:cs typeface="Arial" pitchFamily="34"/>
              </a:rPr>
              <a:t>, ratificējušas </a:t>
            </a:r>
            <a:r>
              <a:rPr lang="lv-LV" sz="3200" b="0" dirty="0" smtClean="0">
                <a:latin typeface="Arial" pitchFamily="34"/>
                <a:ea typeface="Microsoft YaHei" pitchFamily="2"/>
                <a:cs typeface="Arial" pitchFamily="34"/>
              </a:rPr>
              <a:t>15 </a:t>
            </a:r>
            <a:r>
              <a:rPr lang="lv-LV" sz="3200" b="0" dirty="0">
                <a:latin typeface="Arial" pitchFamily="34"/>
                <a:ea typeface="Microsoft YaHei" pitchFamily="2"/>
                <a:cs typeface="Arial" pitchFamily="34"/>
              </a:rPr>
              <a:t>valstis. </a:t>
            </a:r>
            <a:r>
              <a:rPr lang="lv-LV" sz="3200" b="0" dirty="0" smtClean="0">
                <a:latin typeface="Arial" pitchFamily="34"/>
                <a:ea typeface="Microsoft YaHei" pitchFamily="2"/>
                <a:cs typeface="Arial" pitchFamily="34"/>
              </a:rPr>
              <a:t>Konvencija ir spēkā no 2014.gada 1.augusta.</a:t>
            </a:r>
            <a:endParaRPr lang="lv-LV" sz="3200" b="0" dirty="0">
              <a:latin typeface="Arial" pitchFamily="34"/>
              <a:ea typeface="Microsoft YaHei" pitchFamily="2"/>
              <a:cs typeface="Arial" pitchFamily="34"/>
            </a:endParaRPr>
          </a:p>
          <a:p>
            <a:pPr marL="88879" lvl="0" indent="0" algn="just">
              <a:lnSpc>
                <a:spcPct val="90000"/>
              </a:lnSpc>
              <a:spcBef>
                <a:spcPts val="0"/>
              </a:spcBef>
              <a:spcAft>
                <a:spcPts val="1415"/>
              </a:spcAft>
              <a:buNone/>
            </a:pPr>
            <a:endParaRPr lang="lv-LV" sz="3200" u="sng" dirty="0">
              <a:latin typeface="Arial" pitchFamily="34"/>
              <a:ea typeface="Microsoft YaHei" pitchFamily="2"/>
              <a:cs typeface="Arial" pitchFamily="34"/>
            </a:endParaRPr>
          </a:p>
          <a:p>
            <a:pPr marL="88879" lvl="0" indent="0" algn="just">
              <a:lnSpc>
                <a:spcPct val="90000"/>
              </a:lnSpc>
              <a:spcBef>
                <a:spcPts val="0"/>
              </a:spcBef>
              <a:spcAft>
                <a:spcPts val="1415"/>
              </a:spcAft>
              <a:buNone/>
            </a:pPr>
            <a:r>
              <a:rPr lang="lv-LV" sz="3200" u="sng" dirty="0">
                <a:latin typeface="Arial" pitchFamily="34"/>
                <a:ea typeface="Microsoft YaHei" pitchFamily="2"/>
                <a:cs typeface="Arial" pitchFamily="34"/>
              </a:rPr>
              <a:t>Konvencijas 29.panta 1.punkts</a:t>
            </a:r>
            <a:r>
              <a:rPr lang="lv-LV" sz="3200" dirty="0">
                <a:latin typeface="Arial" pitchFamily="34"/>
                <a:ea typeface="Microsoft YaHei" pitchFamily="2"/>
                <a:cs typeface="Arial" pitchFamily="34"/>
              </a:rPr>
              <a:t>: </a:t>
            </a:r>
            <a:r>
              <a:rPr lang="lv-LV" sz="3200" b="0" dirty="0">
                <a:latin typeface="Arial" pitchFamily="34"/>
                <a:cs typeface="Arial" pitchFamily="34"/>
              </a:rPr>
              <a:t>Konvencijas dalībvalstis pieņem normatīvos aktus un veic citus pasākumus, kas vajadzīgi, lai vardarbības upurus nodrošinātu ar atbilstošiem civiltiesiskās aizsardzības līdzekļiem pret vardarbības izdarītāju</a:t>
            </a:r>
            <a:endParaRPr lang="lv-LV" sz="2500" b="0" dirty="0">
              <a:latin typeface="Arial" pitchFamily="34"/>
              <a:cs typeface="Arial" pitchFamily="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Virsraksts 1"/>
          <p:cNvSpPr txBox="1">
            <a:spLocks noGrp="1"/>
          </p:cNvSpPr>
          <p:nvPr>
            <p:ph type="title" idx="4294967295"/>
          </p:nvPr>
        </p:nvSpPr>
        <p:spPr>
          <a:xfrm>
            <a:off x="3816175" y="0"/>
            <a:ext cx="6264444" cy="1262064"/>
          </a:xfrm>
        </p:spPr>
        <p:txBody>
          <a:bodyPr anchorCtr="1"/>
          <a:lstStyle/>
          <a:p>
            <a:pPr lvl="0" algn="ctr"/>
            <a:r>
              <a:rPr lang="lv-LV" sz="3200" b="1"/>
              <a:t>Tieslietu ministrijas jaunā iniciatīva</a:t>
            </a:r>
          </a:p>
        </p:txBody>
      </p:sp>
      <p:sp>
        <p:nvSpPr>
          <p:cNvPr id="3" name="Teksta vietturis 2"/>
          <p:cNvSpPr txBox="1">
            <a:spLocks noGrp="1"/>
          </p:cNvSpPr>
          <p:nvPr>
            <p:ph type="body" idx="4294967295"/>
          </p:nvPr>
        </p:nvSpPr>
        <p:spPr>
          <a:xfrm>
            <a:off x="143771" y="1475585"/>
            <a:ext cx="9721077" cy="5688628"/>
          </a:xfrm>
        </p:spPr>
        <p:txBody>
          <a:bodyPr/>
          <a:lstStyle/>
          <a:p>
            <a:pPr marL="774606" lvl="0" indent="-342900" algn="just">
              <a:spcBef>
                <a:spcPts val="0"/>
              </a:spcBef>
              <a:spcAft>
                <a:spcPts val="1415"/>
              </a:spcAft>
              <a:buSzPct val="90000"/>
            </a:pPr>
            <a:r>
              <a:rPr lang="lv-LV" sz="2400" b="0" dirty="0" smtClean="0">
                <a:latin typeface="Arial" pitchFamily="18"/>
                <a:ea typeface="Microsoft YaHei" pitchFamily="2"/>
                <a:cs typeface="Mangal" pitchFamily="2"/>
              </a:rPr>
              <a:t>2012.gada novembrī tieslietu ministrs iesniedza izskatīšanai Ministru kabinetā un Ministru kabineta komitejā likumprojektu paketi, kas paredz no vardarbības un vajāšanas cietušajām personām iespēju pēc savas iniciatīvas civilprocesa ietvaros vērsties tiesā, tai skaitā ar policijas starpniecību, un lūgt tiesu noteikt ierobežojumus vardarbīgajai personai. </a:t>
            </a:r>
          </a:p>
          <a:p>
            <a:pPr marL="774606" lvl="0" indent="-342900" algn="just">
              <a:spcBef>
                <a:spcPts val="0"/>
              </a:spcBef>
              <a:spcAft>
                <a:spcPts val="1415"/>
              </a:spcAft>
              <a:buSzPct val="90000"/>
            </a:pPr>
            <a:r>
              <a:rPr lang="lv-LV" sz="2400" b="0" dirty="0" smtClean="0">
                <a:latin typeface="Arial" pitchFamily="34"/>
                <a:ea typeface="Microsoft YaHei" pitchFamily="2"/>
                <a:cs typeface="Arial" pitchFamily="34"/>
              </a:rPr>
              <a:t>2013.gada 12.martā likumprojektu pakotne (l</a:t>
            </a:r>
            <a:r>
              <a:rPr lang="lv-LV" sz="2400" b="0" dirty="0" smtClean="0">
                <a:latin typeface="Arial" pitchFamily="34"/>
                <a:cs typeface="Arial" pitchFamily="34"/>
              </a:rPr>
              <a:t>ikumprojekts "Grozījumi Civilprocesa likumā";</a:t>
            </a:r>
            <a:r>
              <a:rPr lang="lv-LV" sz="2400" b="0" dirty="0" smtClean="0">
                <a:latin typeface="Arial" pitchFamily="34"/>
                <a:ea typeface="Microsoft YaHei" pitchFamily="2"/>
                <a:cs typeface="Arial" pitchFamily="34"/>
              </a:rPr>
              <a:t> l</a:t>
            </a:r>
            <a:r>
              <a:rPr lang="lv-LV" sz="2400" b="0" dirty="0" smtClean="0">
                <a:latin typeface="Arial" pitchFamily="34"/>
                <a:cs typeface="Arial" pitchFamily="34"/>
              </a:rPr>
              <a:t>ikumprojekts "Grozījumi likumā "Par policiju";  likumprojekts "Grozījums Bērnu tiesību aizsardzības likumā"; likumprojekts "Grozījums Krimināllikumā"; likumprojekts "Grozījumi Bāriņtiesu likumā") </a:t>
            </a:r>
            <a:r>
              <a:rPr lang="lv-LV" sz="2400" b="0" dirty="0" smtClean="0">
                <a:latin typeface="Arial" pitchFamily="34"/>
                <a:ea typeface="Microsoft YaHei" pitchFamily="2"/>
                <a:cs typeface="Arial" pitchFamily="34"/>
              </a:rPr>
              <a:t>tika apstiprināta Ministru kabineta sēdē un šobrīd ir pieņemta Saeimā.</a:t>
            </a:r>
          </a:p>
          <a:p>
            <a:pPr marL="774606" lvl="0" indent="-342900" algn="just">
              <a:spcBef>
                <a:spcPts val="0"/>
              </a:spcBef>
              <a:spcAft>
                <a:spcPts val="1415"/>
              </a:spcAft>
              <a:buSzPct val="90000"/>
            </a:pPr>
            <a:r>
              <a:rPr lang="lv-LV" sz="2400" b="0" u="sng" dirty="0">
                <a:latin typeface="Arial" pitchFamily="34"/>
                <a:ea typeface="Microsoft YaHei" pitchFamily="2"/>
                <a:cs typeface="Arial" pitchFamily="34"/>
              </a:rPr>
              <a:t>Kopš 2014.gada 31.marta Latvijā ir iespējama vardarbībā cietušo aizsardzība civilprocesuālā un policejiskā kārtībā.</a:t>
            </a:r>
          </a:p>
          <a:p>
            <a:pPr marL="774606" lvl="0" indent="-342900" algn="just">
              <a:spcBef>
                <a:spcPts val="0"/>
              </a:spcBef>
              <a:spcAft>
                <a:spcPts val="1415"/>
              </a:spcAft>
              <a:buSzPct val="90000"/>
            </a:pPr>
            <a:endParaRPr lang="lv-LV" sz="2400" b="0" dirty="0">
              <a:latin typeface="Arial" pitchFamily="34"/>
              <a:ea typeface="Microsoft YaHei" pitchFamily="2"/>
              <a:cs typeface="Arial" pitchFamily="34"/>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ixel">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ēma">
  <a:themeElements>
    <a:clrScheme name="Iestād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931</TotalTime>
  <Words>3220</Words>
  <Application>Microsoft Office PowerPoint</Application>
  <PresentationFormat>Pielāgots</PresentationFormat>
  <Paragraphs>142</Paragraphs>
  <Slides>31</Slides>
  <Notes>17</Notes>
  <HiddenSlides>0</HiddenSlides>
  <MMClips>0</MMClips>
  <ScaleCrop>false</ScaleCrop>
  <HeadingPairs>
    <vt:vector size="4" baseType="variant">
      <vt:variant>
        <vt:lpstr>Dizains</vt:lpstr>
      </vt:variant>
      <vt:variant>
        <vt:i4>1</vt:i4>
      </vt:variant>
      <vt:variant>
        <vt:lpstr>Slaidu virsraksti</vt:lpstr>
      </vt:variant>
      <vt:variant>
        <vt:i4>31</vt:i4>
      </vt:variant>
    </vt:vector>
  </HeadingPairs>
  <TitlesOfParts>
    <vt:vector size="32" baseType="lpstr">
      <vt:lpstr>Pixel</vt:lpstr>
      <vt:lpstr> </vt:lpstr>
      <vt:lpstr>Statistika par no vardarbības cietušajiem</vt:lpstr>
      <vt:lpstr>Normatīvais regulējums Latvijā līdz tam…</vt:lpstr>
      <vt:lpstr>Normatīvais regulējums citās valstīs</vt:lpstr>
      <vt:lpstr>ANO komiteju, Eiropas Padomes sniegtajos ieteikumos Latvijai izteikti pārmetumi par nepietiekamiem pasākumiem vardarbības ģimenē problēmas risināšanai IV</vt:lpstr>
      <vt:lpstr>Eiropas Cilvēktiesību  tiesas prakse</vt:lpstr>
      <vt:lpstr>Iniciatīvas Eiropas Savienībā</vt:lpstr>
      <vt:lpstr>Jaunākā Eiropas Padomes Konvencija par vardarbības pret sievieti un vardarbības ģimenē novēršanu un apkarošanu</vt:lpstr>
      <vt:lpstr>Tieslietu ministrijas jaunā iniciatīva</vt:lpstr>
      <vt:lpstr> Vardarbība un civilprocess.  Pamatprincipi. </vt:lpstr>
      <vt:lpstr> Vardarbība un civilprocess.  Terminoloģija un vieta. </vt:lpstr>
      <vt:lpstr> Vardarbība un civilprocess.  Darbības joma. </vt:lpstr>
      <vt:lpstr>  Vardarbība un civilprocess.   Darbības joma. </vt:lpstr>
      <vt:lpstr> Vardarbība un civilprocess.  Pierādīšanas problēma. </vt:lpstr>
      <vt:lpstr>Vardarbība un civilprocess.   Pierādīšanas problēma II</vt:lpstr>
      <vt:lpstr>Vardarbība un civilprocess.   Pierādīšanas problēma III</vt:lpstr>
      <vt:lpstr>Vardarbība pierādīšana  civilprocesā un Krimināllikums.</vt:lpstr>
      <vt:lpstr>Vardarbība un civilprocess I</vt:lpstr>
      <vt:lpstr>Vardarbība un civilprocess II </vt:lpstr>
      <vt:lpstr>Vardarbība  un civilprocess III</vt:lpstr>
      <vt:lpstr>Civilprocesuālā aizsardzība  pret vardarbību un policija</vt:lpstr>
      <vt:lpstr>Civilprocesuālā aizsardzība pret vardarbību un policija II</vt:lpstr>
      <vt:lpstr>Civilprocesuālā aizsardzība pret vardarbību un policija III</vt:lpstr>
      <vt:lpstr>Civilprocesuālā aizsardzība un kriminālatbildība</vt:lpstr>
      <vt:lpstr>Civilprocesuālā aizsardzība  un bāriņtiesas</vt:lpstr>
      <vt:lpstr>Civilprocesuālā aizsardzība  un bāriņtiesas II</vt:lpstr>
      <vt:lpstr>Civilprocesuālā aizsardzība  un bāriņtiesas III</vt:lpstr>
      <vt:lpstr>Civilprocesuālā aizsardzība  un bāriņtiesas IV</vt:lpstr>
      <vt:lpstr>Vardarbība un civilprocess</vt:lpstr>
      <vt:lpstr>Statistika</vt:lpstr>
      <vt:lpstr>PowerPoint prezentācija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Dinamo</dc:creator>
  <cp:lastModifiedBy>Evita Drobisevska</cp:lastModifiedBy>
  <cp:revision>108</cp:revision>
  <cp:lastPrinted>2014-10-21T12:26:26Z</cp:lastPrinted>
  <dcterms:created xsi:type="dcterms:W3CDTF">2013-03-03T18:47:04Z</dcterms:created>
  <dcterms:modified xsi:type="dcterms:W3CDTF">2014-10-21T12:47:28Z</dcterms:modified>
</cp:coreProperties>
</file>