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3" r:id="rId1"/>
  </p:sldMasterIdLst>
  <p:notesMasterIdLst>
    <p:notesMasterId r:id="rId19"/>
  </p:notesMasterIdLst>
  <p:handoutMasterIdLst>
    <p:handoutMasterId r:id="rId20"/>
  </p:handoutMasterIdLst>
  <p:sldIdLst>
    <p:sldId id="256" r:id="rId2"/>
    <p:sldId id="358" r:id="rId3"/>
    <p:sldId id="360" r:id="rId4"/>
    <p:sldId id="370" r:id="rId5"/>
    <p:sldId id="361" r:id="rId6"/>
    <p:sldId id="371" r:id="rId7"/>
    <p:sldId id="363" r:id="rId8"/>
    <p:sldId id="373" r:id="rId9"/>
    <p:sldId id="365" r:id="rId10"/>
    <p:sldId id="385" r:id="rId11"/>
    <p:sldId id="366" r:id="rId12"/>
    <p:sldId id="375" r:id="rId13"/>
    <p:sldId id="367" r:id="rId14"/>
    <p:sldId id="386" r:id="rId15"/>
    <p:sldId id="368" r:id="rId16"/>
    <p:sldId id="369" r:id="rId17"/>
    <p:sldId id="293" r:id="rId18"/>
  </p:sldIdLst>
  <p:sldSz cx="9144000" cy="6858000" type="screen4x3"/>
  <p:notesSz cx="6797675" cy="9926638"/>
  <p:defaultTextStyle>
    <a:defPPr>
      <a:defRPr lang="lv-LV"/>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99"/>
    <a:srgbClr val="FFFF00"/>
    <a:srgbClr val="FF9900"/>
    <a:srgbClr val="CCCC00"/>
    <a:srgbClr val="CC3300"/>
    <a:srgbClr val="33CC33"/>
    <a:srgbClr val="FF33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06" autoAdjust="0"/>
    <p:restoredTop sz="94654" autoAdjust="0"/>
  </p:normalViewPr>
  <p:slideViewPr>
    <p:cSldViewPr>
      <p:cViewPr>
        <p:scale>
          <a:sx n="100" d="100"/>
          <a:sy n="100" d="100"/>
        </p:scale>
        <p:origin x="-1314" y="-240"/>
      </p:cViewPr>
      <p:guideLst>
        <p:guide orient="horz" pos="2160"/>
        <p:guide pos="2880"/>
      </p:guideLst>
    </p:cSldViewPr>
  </p:slideViewPr>
  <p:outlineViewPr>
    <p:cViewPr>
      <p:scale>
        <a:sx n="33" d="100"/>
        <a:sy n="33" d="100"/>
      </p:scale>
      <p:origin x="0" y="22188"/>
    </p:cViewPr>
  </p:outlineViewPr>
  <p:notesTextViewPr>
    <p:cViewPr>
      <p:scale>
        <a:sx n="100" d="100"/>
        <a:sy n="100" d="100"/>
      </p:scale>
      <p:origin x="0" y="0"/>
    </p:cViewPr>
  </p:notesTextViewPr>
  <p:sorterViewPr>
    <p:cViewPr>
      <p:scale>
        <a:sx n="66" d="100"/>
        <a:sy n="66" d="100"/>
      </p:scale>
      <p:origin x="0" y="45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lv-LV"/>
          </a:p>
        </p:txBody>
      </p:sp>
      <p:sp>
        <p:nvSpPr>
          <p:cNvPr id="36867"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lv-LV"/>
          </a:p>
        </p:txBody>
      </p:sp>
      <p:sp>
        <p:nvSpPr>
          <p:cNvPr id="36868" name="Rectangle 4"/>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lv-LV"/>
          </a:p>
        </p:txBody>
      </p:sp>
      <p:sp>
        <p:nvSpPr>
          <p:cNvPr id="36869" name="Rectangle 5"/>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5C36300-5EE8-41F4-A17F-9898D7B0420D}" type="slidenum">
              <a:rPr lang="lv-LV"/>
              <a:pPr>
                <a:defRPr/>
              </a:pPr>
              <a:t>‹#›</a:t>
            </a:fld>
            <a:endParaRPr lang="lv-LV" dirty="0"/>
          </a:p>
        </p:txBody>
      </p:sp>
    </p:spTree>
    <p:extLst>
      <p:ext uri="{BB962C8B-B14F-4D97-AF65-F5344CB8AC3E}">
        <p14:creationId xmlns:p14="http://schemas.microsoft.com/office/powerpoint/2010/main" val="756694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lv-LV"/>
          </a:p>
        </p:txBody>
      </p:sp>
      <p:sp>
        <p:nvSpPr>
          <p:cNvPr id="43011"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lv-LV"/>
          </a:p>
        </p:txBody>
      </p:sp>
      <p:sp>
        <p:nvSpPr>
          <p:cNvPr id="30724"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p:spPr>
      </p:sp>
      <p:sp>
        <p:nvSpPr>
          <p:cNvPr id="43013" name="Rectangle 5"/>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lv-LV" noProof="0" smtClean="0"/>
              <a:t>Click to edit Master text styles</a:t>
            </a:r>
          </a:p>
          <a:p>
            <a:pPr lvl="1"/>
            <a:r>
              <a:rPr lang="lv-LV" noProof="0" smtClean="0"/>
              <a:t>Second level</a:t>
            </a:r>
          </a:p>
          <a:p>
            <a:pPr lvl="2"/>
            <a:r>
              <a:rPr lang="lv-LV" noProof="0" smtClean="0"/>
              <a:t>Third level</a:t>
            </a:r>
          </a:p>
          <a:p>
            <a:pPr lvl="3"/>
            <a:r>
              <a:rPr lang="lv-LV" noProof="0" smtClean="0"/>
              <a:t>Fourth level</a:t>
            </a:r>
          </a:p>
          <a:p>
            <a:pPr lvl="4"/>
            <a:r>
              <a:rPr lang="lv-LV" noProof="0" smtClean="0"/>
              <a:t>Fifth level</a:t>
            </a:r>
          </a:p>
        </p:txBody>
      </p:sp>
      <p:sp>
        <p:nvSpPr>
          <p:cNvPr id="43014" name="Rectangle 6"/>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lv-LV"/>
          </a:p>
        </p:txBody>
      </p:sp>
      <p:sp>
        <p:nvSpPr>
          <p:cNvPr id="43015" name="Rectangle 7"/>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EE6028-A6E7-47A5-B426-9A44B1EBE47D}" type="slidenum">
              <a:rPr lang="lv-LV"/>
              <a:pPr>
                <a:defRPr/>
              </a:pPr>
              <a:t>‹#›</a:t>
            </a:fld>
            <a:endParaRPr lang="lv-LV" dirty="0"/>
          </a:p>
        </p:txBody>
      </p:sp>
    </p:spTree>
    <p:extLst>
      <p:ext uri="{BB962C8B-B14F-4D97-AF65-F5344CB8AC3E}">
        <p14:creationId xmlns:p14="http://schemas.microsoft.com/office/powerpoint/2010/main" val="388009492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70F9FC92-DA71-487D-9E70-A57ADC45E3D0}" type="slidenum">
              <a:rPr lang="lv-LV" smtClean="0"/>
              <a:pPr/>
              <a:t>7</a:t>
            </a:fld>
            <a:endParaRPr lang="lv-LV"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endParaRPr lang="lv-LV" smtClean="0"/>
          </a:p>
        </p:txBody>
      </p:sp>
      <p:sp>
        <p:nvSpPr>
          <p:cNvPr id="33796" name="Slide Number Placeholder 3"/>
          <p:cNvSpPr>
            <a:spLocks noGrp="1"/>
          </p:cNvSpPr>
          <p:nvPr>
            <p:ph type="sldNum" sz="quarter" idx="5"/>
          </p:nvPr>
        </p:nvSpPr>
        <p:spPr>
          <a:noFill/>
        </p:spPr>
        <p:txBody>
          <a:bodyPr/>
          <a:lstStyle/>
          <a:p>
            <a:fld id="{6854B368-87E7-4E9C-B04D-7B7F17AF9F85}" type="slidenum">
              <a:rPr lang="lv-LV" smtClean="0"/>
              <a:pPr/>
              <a:t>17</a:t>
            </a:fld>
            <a:endParaRPr lang="lv-LV"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pPr>
              <a:defRPr/>
            </a:pPr>
            <a:endParaRPr lang="lv-LV"/>
          </a:p>
        </p:txBody>
      </p:sp>
      <p:sp>
        <p:nvSpPr>
          <p:cNvPr id="2" name="Footer Placeholder 1"/>
          <p:cNvSpPr>
            <a:spLocks noGrp="1"/>
          </p:cNvSpPr>
          <p:nvPr>
            <p:ph type="ftr" sz="quarter" idx="11"/>
          </p:nvPr>
        </p:nvSpPr>
        <p:spPr/>
        <p:txBody>
          <a:bodyPr/>
          <a:lstStyle/>
          <a:p>
            <a:pPr>
              <a:defRPr/>
            </a:pPr>
            <a:endParaRPr lang="lv-LV"/>
          </a:p>
        </p:txBody>
      </p:sp>
      <p:sp>
        <p:nvSpPr>
          <p:cNvPr id="15" name="Slide Number Placeholder 14"/>
          <p:cNvSpPr>
            <a:spLocks noGrp="1"/>
          </p:cNvSpPr>
          <p:nvPr>
            <p:ph type="sldNum" sz="quarter" idx="12"/>
          </p:nvPr>
        </p:nvSpPr>
        <p:spPr>
          <a:xfrm>
            <a:off x="8229600" y="6473952"/>
            <a:ext cx="758952" cy="246888"/>
          </a:xfrm>
        </p:spPr>
        <p:txBody>
          <a:bodyPr/>
          <a:lstStyle/>
          <a:p>
            <a:pPr>
              <a:defRPr/>
            </a:pPr>
            <a:fld id="{6E6A16E5-2619-48D7-8A9A-FE1CAA774579}" type="slidenum">
              <a:rPr lang="lv-LV" smtClean="0"/>
              <a:pPr>
                <a:defRPr/>
              </a:pPr>
              <a:t>‹#›</a:t>
            </a:fld>
            <a:endParaRPr lang="lv-LV"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lv-LV"/>
          </a:p>
        </p:txBody>
      </p:sp>
      <p:sp>
        <p:nvSpPr>
          <p:cNvPr id="5" name="Footer Placeholder 4"/>
          <p:cNvSpPr>
            <a:spLocks noGrp="1"/>
          </p:cNvSpPr>
          <p:nvPr>
            <p:ph type="ftr" sz="quarter" idx="11"/>
          </p:nvPr>
        </p:nvSpPr>
        <p:spPr/>
        <p:txBody>
          <a:bodyPr/>
          <a:lstStyle/>
          <a:p>
            <a:pPr>
              <a:defRPr/>
            </a:pPr>
            <a:endParaRPr lang="lv-LV"/>
          </a:p>
        </p:txBody>
      </p:sp>
      <p:sp>
        <p:nvSpPr>
          <p:cNvPr id="6" name="Slide Number Placeholder 5"/>
          <p:cNvSpPr>
            <a:spLocks noGrp="1"/>
          </p:cNvSpPr>
          <p:nvPr>
            <p:ph type="sldNum" sz="quarter" idx="12"/>
          </p:nvPr>
        </p:nvSpPr>
        <p:spPr/>
        <p:txBody>
          <a:bodyPr/>
          <a:lstStyle/>
          <a:p>
            <a:pPr>
              <a:defRPr/>
            </a:pPr>
            <a:fld id="{4EE5CC23-8164-4A74-A837-62AF334A30C3}" type="slidenum">
              <a:rPr lang="lv-LV" smtClean="0"/>
              <a:pPr>
                <a:defRPr/>
              </a:pPr>
              <a:t>‹#›</a:t>
            </a:fld>
            <a:endParaRPr lang="lv-LV"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lv-LV"/>
          </a:p>
        </p:txBody>
      </p:sp>
      <p:sp>
        <p:nvSpPr>
          <p:cNvPr id="5" name="Footer Placeholder 4"/>
          <p:cNvSpPr>
            <a:spLocks noGrp="1"/>
          </p:cNvSpPr>
          <p:nvPr>
            <p:ph type="ftr" sz="quarter" idx="11"/>
          </p:nvPr>
        </p:nvSpPr>
        <p:spPr/>
        <p:txBody>
          <a:bodyPr/>
          <a:lstStyle/>
          <a:p>
            <a:pPr>
              <a:defRPr/>
            </a:pPr>
            <a:endParaRPr lang="lv-LV"/>
          </a:p>
        </p:txBody>
      </p:sp>
      <p:sp>
        <p:nvSpPr>
          <p:cNvPr id="6" name="Slide Number Placeholder 5"/>
          <p:cNvSpPr>
            <a:spLocks noGrp="1"/>
          </p:cNvSpPr>
          <p:nvPr>
            <p:ph type="sldNum" sz="quarter" idx="12"/>
          </p:nvPr>
        </p:nvSpPr>
        <p:spPr/>
        <p:txBody>
          <a:bodyPr/>
          <a:lstStyle/>
          <a:p>
            <a:pPr>
              <a:defRPr/>
            </a:pPr>
            <a:fld id="{CA04E9C0-3429-43EE-B8F0-54D634611186}" type="slidenum">
              <a:rPr lang="lv-LV" smtClean="0"/>
              <a:pPr>
                <a:defRPr/>
              </a:pPr>
              <a:t>‹#›</a:t>
            </a:fld>
            <a:endParaRPr lang="lv-LV"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smtClean="0"/>
              <a:t>Click to edit Master title style</a:t>
            </a:r>
            <a:endParaRPr lang="lv-LV"/>
          </a:p>
        </p:txBody>
      </p:sp>
      <p:sp>
        <p:nvSpPr>
          <p:cNvPr id="3" name="Text Placeholder 2"/>
          <p:cNvSpPr>
            <a:spLocks noGrp="1"/>
          </p:cNvSpPr>
          <p:nvPr>
            <p:ph type="body" sz="half" idx="1"/>
          </p:nvPr>
        </p:nvSpPr>
        <p:spPr>
          <a:xfrm>
            <a:off x="11826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Content Placeholder 3"/>
          <p:cNvSpPr>
            <a:spLocks noGrp="1"/>
          </p:cNvSpPr>
          <p:nvPr>
            <p:ph sz="quarter" idx="2"/>
          </p:nvPr>
        </p:nvSpPr>
        <p:spPr>
          <a:xfrm>
            <a:off x="5145088" y="2017713"/>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Content Placeholder 4"/>
          <p:cNvSpPr>
            <a:spLocks noGrp="1"/>
          </p:cNvSpPr>
          <p:nvPr>
            <p:ph sz="quarter" idx="3"/>
          </p:nvPr>
        </p:nvSpPr>
        <p:spPr>
          <a:xfrm>
            <a:off x="5145088" y="4151313"/>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Date Placeholder 5"/>
          <p:cNvSpPr>
            <a:spLocks noGrp="1"/>
          </p:cNvSpPr>
          <p:nvPr>
            <p:ph type="dt" sz="half" idx="10"/>
          </p:nvPr>
        </p:nvSpPr>
        <p:spPr>
          <a:xfrm>
            <a:off x="1162050" y="6243638"/>
            <a:ext cx="1905000" cy="457200"/>
          </a:xfrm>
        </p:spPr>
        <p:txBody>
          <a:bodyPr/>
          <a:lstStyle>
            <a:lvl1pPr>
              <a:defRPr/>
            </a:lvl1pPr>
          </a:lstStyle>
          <a:p>
            <a:pPr>
              <a:defRPr/>
            </a:pPr>
            <a:endParaRPr lang="lv-LV"/>
          </a:p>
        </p:txBody>
      </p:sp>
      <p:sp>
        <p:nvSpPr>
          <p:cNvPr id="7" name="Footer Placeholder 6"/>
          <p:cNvSpPr>
            <a:spLocks noGrp="1"/>
          </p:cNvSpPr>
          <p:nvPr>
            <p:ph type="ftr" sz="quarter" idx="11"/>
          </p:nvPr>
        </p:nvSpPr>
        <p:spPr>
          <a:xfrm>
            <a:off x="3657600" y="6243638"/>
            <a:ext cx="2895600" cy="457200"/>
          </a:xfrm>
        </p:spPr>
        <p:txBody>
          <a:bodyPr/>
          <a:lstStyle>
            <a:lvl1pPr>
              <a:defRPr/>
            </a:lvl1pPr>
          </a:lstStyle>
          <a:p>
            <a:pPr>
              <a:defRPr/>
            </a:pPr>
            <a:endParaRPr lang="lv-LV"/>
          </a:p>
        </p:txBody>
      </p:sp>
      <p:sp>
        <p:nvSpPr>
          <p:cNvPr id="8" name="Slide Number Placeholder 7"/>
          <p:cNvSpPr>
            <a:spLocks noGrp="1"/>
          </p:cNvSpPr>
          <p:nvPr>
            <p:ph type="sldNum" sz="quarter" idx="12"/>
          </p:nvPr>
        </p:nvSpPr>
        <p:spPr>
          <a:xfrm>
            <a:off x="7042150" y="6243638"/>
            <a:ext cx="1905000" cy="457200"/>
          </a:xfrm>
        </p:spPr>
        <p:txBody>
          <a:bodyPr/>
          <a:lstStyle>
            <a:lvl1pPr>
              <a:defRPr/>
            </a:lvl1pPr>
          </a:lstStyle>
          <a:p>
            <a:pPr>
              <a:defRPr/>
            </a:pPr>
            <a:fld id="{260A5D81-154D-467D-832D-0B6FE687E6BC}" type="slidenum">
              <a:rPr lang="lv-LV"/>
              <a:pPr>
                <a:defRPr/>
              </a:pPr>
              <a:t>‹#›</a:t>
            </a:fld>
            <a:endParaRPr lang="lv-LV"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pPr>
              <a:defRPr/>
            </a:pPr>
            <a:endParaRPr lang="lv-LV"/>
          </a:p>
        </p:txBody>
      </p:sp>
      <p:sp>
        <p:nvSpPr>
          <p:cNvPr id="19" name="Footer Placeholder 18"/>
          <p:cNvSpPr>
            <a:spLocks noGrp="1"/>
          </p:cNvSpPr>
          <p:nvPr>
            <p:ph type="ftr" sz="quarter" idx="11"/>
          </p:nvPr>
        </p:nvSpPr>
        <p:spPr>
          <a:xfrm>
            <a:off x="3581400" y="76200"/>
            <a:ext cx="2895600" cy="288925"/>
          </a:xfrm>
        </p:spPr>
        <p:txBody>
          <a:bodyPr/>
          <a:lstStyle/>
          <a:p>
            <a:pPr>
              <a:defRPr/>
            </a:pPr>
            <a:endParaRPr lang="lv-LV"/>
          </a:p>
        </p:txBody>
      </p:sp>
      <p:sp>
        <p:nvSpPr>
          <p:cNvPr id="16" name="Slide Number Placeholder 15"/>
          <p:cNvSpPr>
            <a:spLocks noGrp="1"/>
          </p:cNvSpPr>
          <p:nvPr>
            <p:ph type="sldNum" sz="quarter" idx="12"/>
          </p:nvPr>
        </p:nvSpPr>
        <p:spPr>
          <a:xfrm>
            <a:off x="8229600" y="6473952"/>
            <a:ext cx="758952" cy="246888"/>
          </a:xfrm>
        </p:spPr>
        <p:txBody>
          <a:bodyPr/>
          <a:lstStyle/>
          <a:p>
            <a:pPr>
              <a:defRPr/>
            </a:pPr>
            <a:fld id="{81DA97B3-98EB-41FA-8154-7228A6F5E3B1}" type="slidenum">
              <a:rPr lang="lv-LV" smtClean="0"/>
              <a:pPr>
                <a:defRPr/>
              </a:pPr>
              <a:t>‹#›</a:t>
            </a:fld>
            <a:endParaRPr lang="lv-LV"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pPr>
              <a:defRPr/>
            </a:pPr>
            <a:endParaRPr lang="lv-LV"/>
          </a:p>
        </p:txBody>
      </p:sp>
      <p:sp>
        <p:nvSpPr>
          <p:cNvPr id="11" name="Footer Placeholder 10"/>
          <p:cNvSpPr>
            <a:spLocks noGrp="1"/>
          </p:cNvSpPr>
          <p:nvPr>
            <p:ph type="ftr" sz="quarter" idx="11"/>
          </p:nvPr>
        </p:nvSpPr>
        <p:spPr/>
        <p:txBody>
          <a:bodyPr/>
          <a:lstStyle/>
          <a:p>
            <a:pPr>
              <a:defRPr/>
            </a:pPr>
            <a:endParaRPr lang="lv-LV"/>
          </a:p>
        </p:txBody>
      </p:sp>
      <p:sp>
        <p:nvSpPr>
          <p:cNvPr id="16" name="Slide Number Placeholder 15"/>
          <p:cNvSpPr>
            <a:spLocks noGrp="1"/>
          </p:cNvSpPr>
          <p:nvPr>
            <p:ph type="sldNum" sz="quarter" idx="12"/>
          </p:nvPr>
        </p:nvSpPr>
        <p:spPr/>
        <p:txBody>
          <a:bodyPr/>
          <a:lstStyle/>
          <a:p>
            <a:pPr>
              <a:defRPr/>
            </a:pPr>
            <a:fld id="{5FD143A1-ACB1-463B-8DBA-C902CEB020BA}" type="slidenum">
              <a:rPr lang="lv-LV" smtClean="0"/>
              <a:pPr>
                <a:defRPr/>
              </a:pPr>
              <a:t>‹#›</a:t>
            </a:fld>
            <a:endParaRPr lang="lv-LV" dirty="0"/>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pPr>
              <a:defRPr/>
            </a:pPr>
            <a:endParaRPr lang="lv-LV"/>
          </a:p>
        </p:txBody>
      </p:sp>
      <p:sp>
        <p:nvSpPr>
          <p:cNvPr id="10" name="Footer Placeholder 9"/>
          <p:cNvSpPr>
            <a:spLocks noGrp="1"/>
          </p:cNvSpPr>
          <p:nvPr>
            <p:ph type="ftr" sz="quarter" idx="11"/>
          </p:nvPr>
        </p:nvSpPr>
        <p:spPr/>
        <p:txBody>
          <a:bodyPr/>
          <a:lstStyle/>
          <a:p>
            <a:pPr>
              <a:defRPr/>
            </a:pPr>
            <a:endParaRPr lang="lv-LV"/>
          </a:p>
        </p:txBody>
      </p:sp>
      <p:sp>
        <p:nvSpPr>
          <p:cNvPr id="31" name="Slide Number Placeholder 30"/>
          <p:cNvSpPr>
            <a:spLocks noGrp="1"/>
          </p:cNvSpPr>
          <p:nvPr>
            <p:ph type="sldNum" sz="quarter" idx="12"/>
          </p:nvPr>
        </p:nvSpPr>
        <p:spPr/>
        <p:txBody>
          <a:bodyPr/>
          <a:lstStyle/>
          <a:p>
            <a:pPr>
              <a:defRPr/>
            </a:pPr>
            <a:fld id="{062CA3C9-0D11-4B3C-98F3-C808E7137315}" type="slidenum">
              <a:rPr lang="lv-LV" smtClean="0"/>
              <a:pPr>
                <a:defRPr/>
              </a:pPr>
              <a:t>‹#›</a:t>
            </a:fld>
            <a:endParaRPr lang="lv-LV"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pPr>
              <a:defRPr/>
            </a:pPr>
            <a:endParaRPr lang="lv-LV"/>
          </a:p>
        </p:txBody>
      </p:sp>
      <p:sp>
        <p:nvSpPr>
          <p:cNvPr id="6" name="Footer Placeholder 5"/>
          <p:cNvSpPr>
            <a:spLocks noGrp="1"/>
          </p:cNvSpPr>
          <p:nvPr>
            <p:ph type="ftr" sz="quarter" idx="11"/>
          </p:nvPr>
        </p:nvSpPr>
        <p:spPr/>
        <p:txBody>
          <a:bodyPr/>
          <a:lstStyle/>
          <a:p>
            <a:pPr>
              <a:defRPr/>
            </a:pPr>
            <a:endParaRPr lang="lv-LV"/>
          </a:p>
        </p:txBody>
      </p:sp>
      <p:sp>
        <p:nvSpPr>
          <p:cNvPr id="7" name="Slide Number Placeholder 6"/>
          <p:cNvSpPr>
            <a:spLocks noGrp="1"/>
          </p:cNvSpPr>
          <p:nvPr>
            <p:ph type="sldNum" sz="quarter" idx="12"/>
          </p:nvPr>
        </p:nvSpPr>
        <p:spPr>
          <a:xfrm>
            <a:off x="8229600" y="6477000"/>
            <a:ext cx="762000" cy="246888"/>
          </a:xfrm>
        </p:spPr>
        <p:txBody>
          <a:bodyPr/>
          <a:lstStyle/>
          <a:p>
            <a:pPr>
              <a:defRPr/>
            </a:pPr>
            <a:fld id="{27783C63-688F-4B02-B33B-2D6212EEE389}" type="slidenum">
              <a:rPr lang="lv-LV" smtClean="0"/>
              <a:pPr>
                <a:defRPr/>
              </a:pPr>
              <a:t>‹#›</a:t>
            </a:fld>
            <a:endParaRPr lang="lv-LV" dirty="0"/>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pPr>
              <a:defRPr/>
            </a:pPr>
            <a:endParaRPr lang="lv-LV"/>
          </a:p>
        </p:txBody>
      </p:sp>
      <p:sp>
        <p:nvSpPr>
          <p:cNvPr id="21" name="Footer Placeholder 20"/>
          <p:cNvSpPr>
            <a:spLocks noGrp="1"/>
          </p:cNvSpPr>
          <p:nvPr>
            <p:ph type="ftr" sz="quarter" idx="11"/>
          </p:nvPr>
        </p:nvSpPr>
        <p:spPr/>
        <p:txBody>
          <a:bodyPr/>
          <a:lstStyle/>
          <a:p>
            <a:pPr>
              <a:defRPr/>
            </a:pPr>
            <a:endParaRPr lang="lv-LV"/>
          </a:p>
        </p:txBody>
      </p:sp>
      <p:sp>
        <p:nvSpPr>
          <p:cNvPr id="6" name="Slide Number Placeholder 5"/>
          <p:cNvSpPr>
            <a:spLocks noGrp="1"/>
          </p:cNvSpPr>
          <p:nvPr>
            <p:ph type="sldNum" sz="quarter" idx="12"/>
          </p:nvPr>
        </p:nvSpPr>
        <p:spPr/>
        <p:txBody>
          <a:bodyPr/>
          <a:lstStyle/>
          <a:p>
            <a:pPr>
              <a:defRPr/>
            </a:pPr>
            <a:fld id="{704B90D2-F377-41C6-97E9-D28BD87E5B81}" type="slidenum">
              <a:rPr lang="lv-LV" smtClean="0"/>
              <a:pPr>
                <a:defRPr/>
              </a:pPr>
              <a:t>‹#›</a:t>
            </a:fld>
            <a:endParaRPr lang="lv-LV"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endParaRPr lang="lv-LV"/>
          </a:p>
        </p:txBody>
      </p:sp>
      <p:sp>
        <p:nvSpPr>
          <p:cNvPr id="24" name="Footer Placeholder 23"/>
          <p:cNvSpPr>
            <a:spLocks noGrp="1"/>
          </p:cNvSpPr>
          <p:nvPr>
            <p:ph type="ftr" sz="quarter" idx="11"/>
          </p:nvPr>
        </p:nvSpPr>
        <p:spPr/>
        <p:txBody>
          <a:bodyPr/>
          <a:lstStyle/>
          <a:p>
            <a:pPr>
              <a:defRPr/>
            </a:pPr>
            <a:endParaRPr lang="lv-LV"/>
          </a:p>
        </p:txBody>
      </p:sp>
      <p:sp>
        <p:nvSpPr>
          <p:cNvPr id="7" name="Slide Number Placeholder 6"/>
          <p:cNvSpPr>
            <a:spLocks noGrp="1"/>
          </p:cNvSpPr>
          <p:nvPr>
            <p:ph type="sldNum" sz="quarter" idx="12"/>
          </p:nvPr>
        </p:nvSpPr>
        <p:spPr/>
        <p:txBody>
          <a:bodyPr/>
          <a:lstStyle/>
          <a:p>
            <a:pPr>
              <a:defRPr/>
            </a:pPr>
            <a:fld id="{007FE105-CC98-4932-ACC8-F60B463A80DC}" type="slidenum">
              <a:rPr lang="lv-LV" smtClean="0"/>
              <a:pPr>
                <a:defRPr/>
              </a:pPr>
              <a:t>‹#›</a:t>
            </a:fld>
            <a:endParaRPr lang="lv-LV"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pPr>
              <a:defRPr/>
            </a:pPr>
            <a:endParaRPr lang="lv-LV"/>
          </a:p>
        </p:txBody>
      </p:sp>
      <p:sp>
        <p:nvSpPr>
          <p:cNvPr id="29" name="Footer Placeholder 28"/>
          <p:cNvSpPr>
            <a:spLocks noGrp="1"/>
          </p:cNvSpPr>
          <p:nvPr>
            <p:ph type="ftr" sz="quarter" idx="11"/>
          </p:nvPr>
        </p:nvSpPr>
        <p:spPr/>
        <p:txBody>
          <a:bodyPr/>
          <a:lstStyle/>
          <a:p>
            <a:pPr>
              <a:defRPr/>
            </a:pPr>
            <a:endParaRPr lang="lv-LV"/>
          </a:p>
        </p:txBody>
      </p:sp>
      <p:sp>
        <p:nvSpPr>
          <p:cNvPr id="7" name="Slide Number Placeholder 6"/>
          <p:cNvSpPr>
            <a:spLocks noGrp="1"/>
          </p:cNvSpPr>
          <p:nvPr>
            <p:ph type="sldNum" sz="quarter" idx="12"/>
          </p:nvPr>
        </p:nvSpPr>
        <p:spPr/>
        <p:txBody>
          <a:bodyPr/>
          <a:lstStyle/>
          <a:p>
            <a:pPr>
              <a:defRPr/>
            </a:pPr>
            <a:fld id="{0BE60EA7-E234-4C34-AD58-2D290F26B50B}" type="slidenum">
              <a:rPr lang="lv-LV" smtClean="0"/>
              <a:pPr>
                <a:defRPr/>
              </a:pPr>
              <a:t>‹#›</a:t>
            </a:fld>
            <a:endParaRPr lang="lv-LV"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pPr>
              <a:defRPr/>
            </a:pPr>
            <a:endParaRPr lang="lv-LV"/>
          </a:p>
        </p:txBody>
      </p:sp>
      <p:sp>
        <p:nvSpPr>
          <p:cNvPr id="5" name="Footer Placeholder 4"/>
          <p:cNvSpPr>
            <a:spLocks noGrp="1"/>
          </p:cNvSpPr>
          <p:nvPr>
            <p:ph type="ftr" sz="quarter" idx="11"/>
          </p:nvPr>
        </p:nvSpPr>
        <p:spPr/>
        <p:txBody>
          <a:bodyPr/>
          <a:lstStyle/>
          <a:p>
            <a:pPr>
              <a:defRPr/>
            </a:pPr>
            <a:endParaRPr lang="lv-LV"/>
          </a:p>
        </p:txBody>
      </p:sp>
      <p:sp>
        <p:nvSpPr>
          <p:cNvPr id="31" name="Slide Number Placeholder 30"/>
          <p:cNvSpPr>
            <a:spLocks noGrp="1"/>
          </p:cNvSpPr>
          <p:nvPr>
            <p:ph type="sldNum" sz="quarter" idx="12"/>
          </p:nvPr>
        </p:nvSpPr>
        <p:spPr/>
        <p:txBody>
          <a:bodyPr/>
          <a:lstStyle/>
          <a:p>
            <a:pPr>
              <a:defRPr/>
            </a:pPr>
            <a:fld id="{914649A3-2CC9-4EAD-B780-393D4A4A2032}" type="slidenum">
              <a:rPr lang="lv-LV" smtClean="0"/>
              <a:pPr>
                <a:defRPr/>
              </a:pPr>
              <a:t>‹#›</a:t>
            </a:fld>
            <a:endParaRPr lang="lv-LV" dirty="0"/>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lv-LV"/>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lv-LV"/>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fld id="{408E9D30-2B4F-42CC-9469-FCEF250EA335}" type="slidenum">
              <a:rPr lang="lv-LV" smtClean="0"/>
              <a:pPr>
                <a:defRPr/>
              </a:pPr>
              <a:t>‹#›</a:t>
            </a:fld>
            <a:endParaRPr lang="lv-LV" dirty="0"/>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 id="2147483915" r:id="rId12"/>
  </p:sldLayoutIdLst>
  <p:hf hdr="0" ftr="0" dt="0"/>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jpa.gov.lv/lat/"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jpa.gov.lv/lat/"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jpa.gov.lv/lat/"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jpa.gov.lv/lat/"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jpa.gov.lv/lat/" TargetMode="Externa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jpa.gov.lv/lat/" TargetMode="Externa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hyperlink" Target="mailto:jpa@jpa.gov.lv" TargetMode="External"/><Relationship Id="rId2" Type="http://schemas.openxmlformats.org/officeDocument/2006/relationships/hyperlink" Target="http://www.jpa.gov.lv/"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jpa.gov.lv/lat/"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www.jpa.gov.lv/lat/"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jpa.gov.lv/la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jpa.gov.lv/la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jpa.gov.lv/lat/"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jpa.gov.lv/lat/" TargetMode="External"/><Relationship Id="rId2" Type="http://schemas.openxmlformats.org/officeDocument/2006/relationships/hyperlink" Target="http://www.jpa.gov.lv/"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jpa.gov.lv/lat/"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jpa.gov.lv/lat/"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jpa.gov.lv/la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00111C23-3948-49C7-ACEE-B73D3138F400}" type="slidenum">
              <a:rPr lang="lv-LV" smtClean="0"/>
              <a:pPr/>
              <a:t>1</a:t>
            </a:fld>
            <a:endParaRPr lang="lv-LV" smtClean="0"/>
          </a:p>
        </p:txBody>
      </p:sp>
      <p:pic>
        <p:nvPicPr>
          <p:cNvPr id="10243" name="Picture 4" descr="logo">
            <a:hlinkClick r:id="rId2"/>
          </p:cNvPr>
          <p:cNvPicPr>
            <a:picLocks noChangeAspect="1" noChangeArrowheads="1"/>
          </p:cNvPicPr>
          <p:nvPr/>
        </p:nvPicPr>
        <p:blipFill>
          <a:blip r:embed="rId3" cstate="print">
            <a:clrChange>
              <a:clrFrom>
                <a:srgbClr val="F2EBDC"/>
              </a:clrFrom>
              <a:clrTo>
                <a:srgbClr val="F2EBDC">
                  <a:alpha val="0"/>
                </a:srgbClr>
              </a:clrTo>
            </a:clrChange>
          </a:blip>
          <a:srcRect/>
          <a:stretch>
            <a:fillRect/>
          </a:stretch>
        </p:blipFill>
        <p:spPr bwMode="auto">
          <a:xfrm>
            <a:off x="2687638" y="500063"/>
            <a:ext cx="3241675" cy="1143000"/>
          </a:xfrm>
          <a:prstGeom prst="rect">
            <a:avLst/>
          </a:prstGeom>
          <a:noFill/>
          <a:ln w="9525">
            <a:noFill/>
            <a:miter lim="800000"/>
            <a:headEnd/>
            <a:tailEnd/>
          </a:ln>
        </p:spPr>
      </p:pic>
      <p:sp>
        <p:nvSpPr>
          <p:cNvPr id="5" name="Rectangle 2"/>
          <p:cNvSpPr txBox="1">
            <a:spLocks noChangeArrowheads="1"/>
          </p:cNvSpPr>
          <p:nvPr/>
        </p:nvSpPr>
        <p:spPr bwMode="auto">
          <a:xfrm>
            <a:off x="714375" y="2816225"/>
            <a:ext cx="7772400" cy="1470025"/>
          </a:xfrm>
          <a:prstGeom prst="rect">
            <a:avLst/>
          </a:prstGeom>
          <a:noFill/>
          <a:ln w="9525">
            <a:noFill/>
            <a:miter lim="800000"/>
            <a:headEnd/>
            <a:tailEnd/>
          </a:ln>
        </p:spPr>
        <p:txBody>
          <a:bodyPr anchor="ctr"/>
          <a:lstStyle/>
          <a:p>
            <a:pPr algn="ctr">
              <a:defRPr/>
            </a:pPr>
            <a:endParaRPr lang="lv-LV" sz="4000" b="1" dirty="0">
              <a:latin typeface="Times New Roman" pitchFamily="18" charset="0"/>
              <a:cs typeface="Times New Roman" pitchFamily="18" charset="0"/>
            </a:endParaRPr>
          </a:p>
          <a:p>
            <a:pPr algn="ctr">
              <a:defRPr/>
            </a:pPr>
            <a:endParaRPr lang="lv-LV" sz="4000" b="1" dirty="0">
              <a:latin typeface="Times New Roman" pitchFamily="18" charset="0"/>
              <a:cs typeface="Times New Roman" pitchFamily="18" charset="0"/>
            </a:endParaRPr>
          </a:p>
          <a:p>
            <a:pPr algn="ctr">
              <a:defRPr/>
            </a:pPr>
            <a:r>
              <a:rPr lang="lv-LV" sz="4500" b="1" dirty="0">
                <a:latin typeface="Times New Roman" pitchFamily="18" charset="0"/>
                <a:cs typeface="Times New Roman" pitchFamily="18" charset="0"/>
              </a:rPr>
              <a:t>Valsts  kompensācija </a:t>
            </a:r>
          </a:p>
          <a:p>
            <a:pPr algn="ctr">
              <a:defRPr/>
            </a:pPr>
            <a:r>
              <a:rPr lang="lv-LV" sz="4500" b="1" dirty="0" smtClean="0">
                <a:latin typeface="Times New Roman" pitchFamily="18" charset="0"/>
                <a:cs typeface="Times New Roman" pitchFamily="18" charset="0"/>
              </a:rPr>
              <a:t>cietušajiem</a:t>
            </a:r>
            <a:endParaRPr lang="lv-LV" sz="4500" b="1" dirty="0">
              <a:latin typeface="Times New Roman" pitchFamily="18" charset="0"/>
              <a:cs typeface="Times New Roman" pitchFamily="18" charset="0"/>
            </a:endParaRPr>
          </a:p>
          <a:p>
            <a:pPr algn="ctr">
              <a:defRPr/>
            </a:pPr>
            <a:endParaRPr lang="lv-LV" sz="4000" b="1" kern="0" dirty="0">
              <a:solidFill>
                <a:schemeClr val="accent4"/>
              </a:solidFill>
              <a:latin typeface="Times New Roman" pitchFamily="18" charset="0"/>
              <a:ea typeface="+mj-ea"/>
              <a:cs typeface="Times New Roman" pitchFamily="18" charset="0"/>
            </a:endParaRPr>
          </a:p>
        </p:txBody>
      </p:sp>
    </p:spTree>
  </p:cSld>
  <p:clrMapOvr>
    <a:masterClrMapping/>
  </p:clrMapOvr>
  <p:transition advTm="126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lv-LV" sz="2800" b="1" dirty="0">
                <a:latin typeface="Times New Roman" pitchFamily="18" charset="0"/>
                <a:cs typeface="Times New Roman" pitchFamily="18" charset="0"/>
              </a:rPr>
              <a:t>Valsts kompensācijas apmērs</a:t>
            </a:r>
            <a:endParaRPr lang="lv-LV" sz="2800" dirty="0"/>
          </a:p>
        </p:txBody>
      </p:sp>
      <p:sp>
        <p:nvSpPr>
          <p:cNvPr id="3" name="Content Placeholder 2"/>
          <p:cNvSpPr>
            <a:spLocks noGrp="1"/>
          </p:cNvSpPr>
          <p:nvPr>
            <p:ph idx="1"/>
          </p:nvPr>
        </p:nvSpPr>
        <p:spPr/>
        <p:txBody>
          <a:bodyPr>
            <a:normAutofit fontScale="70000" lnSpcReduction="20000"/>
          </a:bodyPr>
          <a:lstStyle/>
          <a:p>
            <a:pPr algn="just">
              <a:spcBef>
                <a:spcPts val="1200"/>
              </a:spcBef>
              <a:buFont typeface="Wingdings" pitchFamily="2" charset="2"/>
              <a:buChar char="Ø"/>
            </a:pPr>
            <a:r>
              <a:rPr lang="lv-LV" dirty="0">
                <a:latin typeface="Times New Roman" pitchFamily="18" charset="0"/>
                <a:cs typeface="Times New Roman" pitchFamily="18" charset="0"/>
              </a:rPr>
              <a:t>Ja noziedzīga nodarījuma rezultātā vienlaikus iestājušās </a:t>
            </a:r>
            <a:r>
              <a:rPr lang="lv-LV" dirty="0" smtClean="0">
                <a:latin typeface="Times New Roman" pitchFamily="18" charset="0"/>
                <a:cs typeface="Times New Roman" pitchFamily="18" charset="0"/>
              </a:rPr>
              <a:t>likumā «Par valsts kompensāciju cietušajiem» minētās </a:t>
            </a:r>
            <a:r>
              <a:rPr lang="lv-LV" dirty="0">
                <a:latin typeface="Times New Roman" pitchFamily="18" charset="0"/>
                <a:cs typeface="Times New Roman" pitchFamily="18" charset="0"/>
              </a:rPr>
              <a:t>sekas, izmaksā vienu valsts kompensāciju atbilstoši noziedzīga nodarījuma smagākajām </a:t>
            </a:r>
            <a:r>
              <a:rPr lang="lv-LV" dirty="0" smtClean="0">
                <a:latin typeface="Times New Roman" pitchFamily="18" charset="0"/>
                <a:cs typeface="Times New Roman" pitchFamily="18" charset="0"/>
              </a:rPr>
              <a:t>sekām;</a:t>
            </a:r>
          </a:p>
          <a:p>
            <a:pPr algn="just">
              <a:spcBef>
                <a:spcPts val="1200"/>
              </a:spcBef>
              <a:buFont typeface="Wingdings" pitchFamily="2" charset="2"/>
              <a:buChar char="Ø"/>
            </a:pPr>
            <a:r>
              <a:rPr lang="lv-LV" dirty="0">
                <a:latin typeface="Times New Roman" pitchFamily="18" charset="0"/>
                <a:cs typeface="Times New Roman" pitchFamily="18" charset="0"/>
              </a:rPr>
              <a:t>Ja noziedzīga nodarījuma rezultātā iestājusies vairāku personu nāve, cietušajam izmaksā valsts kompensāciju atbilstoši to personu skaitam, kuru nāve, sakarā ar ko persona atzīta par cietušo, ir iestājusies noziedzīga nodarījuma </a:t>
            </a:r>
            <a:r>
              <a:rPr lang="lv-LV" dirty="0" smtClean="0">
                <a:latin typeface="Times New Roman" pitchFamily="18" charset="0"/>
                <a:cs typeface="Times New Roman" pitchFamily="18" charset="0"/>
              </a:rPr>
              <a:t>rezultātā;</a:t>
            </a:r>
          </a:p>
          <a:p>
            <a:pPr algn="just">
              <a:spcBef>
                <a:spcPts val="1200"/>
              </a:spcBef>
              <a:buFont typeface="Wingdings" pitchFamily="2" charset="2"/>
              <a:buChar char="Ø"/>
            </a:pPr>
            <a:r>
              <a:rPr lang="lv-LV" dirty="0">
                <a:latin typeface="Times New Roman" pitchFamily="18" charset="0"/>
                <a:cs typeface="Times New Roman" pitchFamily="18" charset="0"/>
              </a:rPr>
              <a:t>Ja noziedzīga nodarījuma rezultātā iestājusies personas nāve un kriminālprocesā par cietušajiem atzītas vairākas personas, šīm personām izmaksā valsts kompensāciju, sadalot to proporcionāli cietušo </a:t>
            </a:r>
            <a:r>
              <a:rPr lang="lv-LV" dirty="0" smtClean="0">
                <a:latin typeface="Times New Roman" pitchFamily="18" charset="0"/>
                <a:cs typeface="Times New Roman" pitchFamily="18" charset="0"/>
              </a:rPr>
              <a:t>skaitam;</a:t>
            </a:r>
          </a:p>
          <a:p>
            <a:pPr algn="just">
              <a:spcBef>
                <a:spcPts val="1200"/>
              </a:spcBef>
              <a:buFont typeface="Wingdings" pitchFamily="2" charset="2"/>
              <a:buChar char="Ø"/>
            </a:pPr>
            <a:r>
              <a:rPr lang="lv-LV" dirty="0">
                <a:latin typeface="Times New Roman" pitchFamily="18" charset="0"/>
                <a:cs typeface="Times New Roman" pitchFamily="18" charset="0"/>
              </a:rPr>
              <a:t>Ja valsts kompensācija izmaksāta un galīgajā nolēmumā konstatēts, ka noziedzīga nodarījuma rezultātā cietušajam ir iestājušās smagākas sekas, viņam izmaksā starpību starp izmaksāto un izmaksājamo valsts </a:t>
            </a:r>
            <a:r>
              <a:rPr lang="lv-LV" dirty="0" smtClean="0">
                <a:latin typeface="Times New Roman" pitchFamily="18" charset="0"/>
                <a:cs typeface="Times New Roman" pitchFamily="18" charset="0"/>
              </a:rPr>
              <a:t>kompensāciju.</a:t>
            </a:r>
            <a:endParaRPr lang="lv-LV"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pPr>
              <a:defRPr/>
            </a:pPr>
            <a:fld id="{81DA97B3-98EB-41FA-8154-7228A6F5E3B1}" type="slidenum">
              <a:rPr lang="lv-LV" smtClean="0"/>
              <a:pPr>
                <a:defRPr/>
              </a:pPr>
              <a:t>10</a:t>
            </a:fld>
            <a:endParaRPr lang="lv-LV" dirty="0"/>
          </a:p>
        </p:txBody>
      </p:sp>
    </p:spTree>
    <p:extLst>
      <p:ext uri="{BB962C8B-B14F-4D97-AF65-F5344CB8AC3E}">
        <p14:creationId xmlns:p14="http://schemas.microsoft.com/office/powerpoint/2010/main" val="13757156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285750" y="274638"/>
            <a:ext cx="8401050" cy="654050"/>
          </a:xfrm>
        </p:spPr>
        <p:txBody>
          <a:bodyPr>
            <a:normAutofit fontScale="90000"/>
          </a:bodyPr>
          <a:lstStyle/>
          <a:p>
            <a:pPr algn="ctr" eaLnBrk="1" fontAlgn="auto" hangingPunct="1">
              <a:spcAft>
                <a:spcPts val="0"/>
              </a:spcAft>
              <a:defRPr/>
            </a:pPr>
            <a:r>
              <a:rPr lang="lv-LV" sz="3000" dirty="0" smtClean="0">
                <a:latin typeface="Times New Roman" pitchFamily="18" charset="0"/>
                <a:cs typeface="Times New Roman" pitchFamily="18" charset="0"/>
              </a:rPr>
              <a:t/>
            </a:r>
            <a:br>
              <a:rPr lang="lv-LV" sz="3000" dirty="0" smtClean="0">
                <a:latin typeface="Times New Roman" pitchFamily="18" charset="0"/>
                <a:cs typeface="Times New Roman" pitchFamily="18" charset="0"/>
              </a:rPr>
            </a:br>
            <a:r>
              <a:rPr lang="lv-LV" sz="2700" b="1" dirty="0" smtClean="0">
                <a:latin typeface="Times New Roman" pitchFamily="18" charset="0"/>
                <a:cs typeface="Times New Roman" pitchFamily="18" charset="0"/>
              </a:rPr>
              <a:t>Valsts kompensāciju neizmaksā, ja:</a:t>
            </a:r>
          </a:p>
        </p:txBody>
      </p:sp>
      <p:sp>
        <p:nvSpPr>
          <p:cNvPr id="23554" name="Rectangle 3"/>
          <p:cNvSpPr>
            <a:spLocks noGrp="1" noChangeArrowheads="1"/>
          </p:cNvSpPr>
          <p:nvPr>
            <p:ph idx="1"/>
          </p:nvPr>
        </p:nvSpPr>
        <p:spPr>
          <a:xfrm>
            <a:off x="457200" y="928688"/>
            <a:ext cx="8229600" cy="5054600"/>
          </a:xfrm>
        </p:spPr>
        <p:txBody>
          <a:bodyPr/>
          <a:lstStyle/>
          <a:p>
            <a:pPr algn="just" eaLnBrk="1" hangingPunct="1">
              <a:lnSpc>
                <a:spcPct val="80000"/>
              </a:lnSpc>
              <a:buClr>
                <a:schemeClr val="tx1"/>
              </a:buClr>
            </a:pPr>
            <a:endParaRPr lang="lv-LV" sz="800" dirty="0" smtClean="0">
              <a:latin typeface="Times New Roman" pitchFamily="18" charset="0"/>
              <a:cs typeface="Times New Roman" pitchFamily="18" charset="0"/>
            </a:endParaRPr>
          </a:p>
          <a:p>
            <a:pPr algn="just" eaLnBrk="1" hangingPunct="1">
              <a:lnSpc>
                <a:spcPct val="80000"/>
              </a:lnSpc>
              <a:buClr>
                <a:schemeClr val="tx1"/>
              </a:buClr>
            </a:pPr>
            <a:endParaRPr lang="lv-LV" sz="2200" dirty="0" smtClean="0">
              <a:latin typeface="Times New Roman" pitchFamily="18" charset="0"/>
              <a:cs typeface="Times New Roman" pitchFamily="18" charset="0"/>
            </a:endParaRPr>
          </a:p>
          <a:p>
            <a:pPr algn="just" eaLnBrk="1" hangingPunct="1">
              <a:lnSpc>
                <a:spcPct val="80000"/>
              </a:lnSpc>
              <a:buClr>
                <a:schemeClr val="tx1"/>
              </a:buClr>
            </a:pPr>
            <a:endParaRPr lang="lv-LV" sz="2200" dirty="0" smtClean="0">
              <a:latin typeface="Times New Roman" pitchFamily="18" charset="0"/>
              <a:cs typeface="Times New Roman" pitchFamily="18" charset="0"/>
            </a:endParaRPr>
          </a:p>
          <a:p>
            <a:pPr algn="just" eaLnBrk="1" hangingPunct="1">
              <a:lnSpc>
                <a:spcPct val="80000"/>
              </a:lnSpc>
              <a:buFont typeface="Wingdings" pitchFamily="2" charset="2"/>
              <a:buChar char="Ø"/>
            </a:pPr>
            <a:r>
              <a:rPr lang="lv-LV" sz="2200" dirty="0" smtClean="0">
                <a:latin typeface="Times New Roman" pitchFamily="18" charset="0"/>
                <a:cs typeface="Times New Roman" pitchFamily="18" charset="0"/>
              </a:rPr>
              <a:t>tā pieprasīta </a:t>
            </a:r>
            <a:r>
              <a:rPr lang="lv-LV" sz="2200" b="1" dirty="0" smtClean="0">
                <a:latin typeface="Times New Roman" pitchFamily="18" charset="0"/>
                <a:cs typeface="Times New Roman" pitchFamily="18" charset="0"/>
              </a:rPr>
              <a:t>nepamatoti</a:t>
            </a:r>
            <a:r>
              <a:rPr lang="lv-LV" sz="2200" dirty="0" smtClean="0">
                <a:latin typeface="Times New Roman" pitchFamily="18" charset="0"/>
                <a:cs typeface="Times New Roman" pitchFamily="18" charset="0"/>
              </a:rPr>
              <a:t>;</a:t>
            </a:r>
          </a:p>
          <a:p>
            <a:pPr algn="just" eaLnBrk="1" hangingPunct="1">
              <a:lnSpc>
                <a:spcPct val="80000"/>
              </a:lnSpc>
              <a:buFont typeface="Wingdings" pitchFamily="2" charset="2"/>
              <a:buChar char="Ø"/>
            </a:pPr>
            <a:endParaRPr lang="lv-LV" sz="2200" dirty="0" smtClean="0">
              <a:latin typeface="Times New Roman" pitchFamily="18" charset="0"/>
              <a:cs typeface="Times New Roman" pitchFamily="18" charset="0"/>
            </a:endParaRPr>
          </a:p>
          <a:p>
            <a:pPr algn="just" eaLnBrk="1" hangingPunct="1">
              <a:lnSpc>
                <a:spcPct val="80000"/>
              </a:lnSpc>
              <a:buFont typeface="Wingdings" pitchFamily="2" charset="2"/>
              <a:buChar char="Ø"/>
            </a:pPr>
            <a:endParaRPr lang="lv-LV" sz="2200" dirty="0" smtClean="0">
              <a:latin typeface="Times New Roman" pitchFamily="18" charset="0"/>
              <a:cs typeface="Times New Roman" pitchFamily="18" charset="0"/>
            </a:endParaRPr>
          </a:p>
          <a:p>
            <a:pPr algn="just" eaLnBrk="1" hangingPunct="1">
              <a:lnSpc>
                <a:spcPct val="80000"/>
              </a:lnSpc>
              <a:buFont typeface="Wingdings" pitchFamily="2" charset="2"/>
              <a:buChar char="Ø"/>
            </a:pPr>
            <a:r>
              <a:rPr lang="lv-LV" sz="2200" dirty="0" smtClean="0">
                <a:latin typeface="Times New Roman" pitchFamily="18" charset="0"/>
                <a:cs typeface="Times New Roman" pitchFamily="18" charset="0"/>
              </a:rPr>
              <a:t>ir </a:t>
            </a:r>
            <a:r>
              <a:rPr lang="lv-LV" sz="2200" b="1" dirty="0" smtClean="0">
                <a:latin typeface="Times New Roman" pitchFamily="18" charset="0"/>
                <a:cs typeface="Times New Roman" pitchFamily="18" charset="0"/>
              </a:rPr>
              <a:t>nokavēts likumā «Par valsts kompensāciju cietušajiem» noteiktais tās pieprasījuma iesniegšanas termiņš</a:t>
            </a:r>
            <a:r>
              <a:rPr lang="lv-LV" sz="2200" dirty="0" smtClean="0">
                <a:latin typeface="Times New Roman" pitchFamily="18" charset="0"/>
                <a:cs typeface="Times New Roman" pitchFamily="18" charset="0"/>
              </a:rPr>
              <a:t>, izņemot gadījumus, kad termiņš nokavēts attaisnojošu iemeslu dēļ (piemēram, personas slimība);</a:t>
            </a:r>
          </a:p>
          <a:p>
            <a:pPr algn="just" eaLnBrk="1" hangingPunct="1">
              <a:lnSpc>
                <a:spcPct val="80000"/>
              </a:lnSpc>
              <a:buFont typeface="Wingdings" pitchFamily="2" charset="2"/>
              <a:buChar char="Ø"/>
            </a:pPr>
            <a:endParaRPr lang="lv-LV" sz="2200" dirty="0" smtClean="0">
              <a:latin typeface="Times New Roman" pitchFamily="18" charset="0"/>
              <a:cs typeface="Times New Roman" pitchFamily="18" charset="0"/>
            </a:endParaRPr>
          </a:p>
          <a:p>
            <a:pPr algn="just" eaLnBrk="1" hangingPunct="1">
              <a:lnSpc>
                <a:spcPct val="80000"/>
              </a:lnSpc>
              <a:buFont typeface="Wingdings" pitchFamily="2" charset="2"/>
              <a:buChar char="Ø"/>
            </a:pPr>
            <a:endParaRPr lang="lv-LV" sz="2200" dirty="0" smtClean="0">
              <a:latin typeface="Times New Roman" pitchFamily="18" charset="0"/>
              <a:cs typeface="Times New Roman" pitchFamily="18" charset="0"/>
            </a:endParaRPr>
          </a:p>
          <a:p>
            <a:pPr algn="just" eaLnBrk="1" hangingPunct="1">
              <a:lnSpc>
                <a:spcPct val="80000"/>
              </a:lnSpc>
              <a:buFont typeface="Wingdings" pitchFamily="2" charset="2"/>
              <a:buChar char="Ø"/>
            </a:pPr>
            <a:r>
              <a:rPr lang="lv-LV" sz="2200" dirty="0" smtClean="0">
                <a:latin typeface="Times New Roman" pitchFamily="18" charset="0"/>
                <a:cs typeface="Times New Roman" pitchFamily="18" charset="0"/>
              </a:rPr>
              <a:t>konstatēts, ka cietušais, to pieprasot, </a:t>
            </a:r>
            <a:r>
              <a:rPr lang="lv-LV" sz="2200" b="1" dirty="0" smtClean="0">
                <a:latin typeface="Times New Roman" pitchFamily="18" charset="0"/>
                <a:cs typeface="Times New Roman" pitchFamily="18" charset="0"/>
              </a:rPr>
              <a:t>apzināti sniedzis nepatiesas ziņas</a:t>
            </a:r>
            <a:r>
              <a:rPr lang="lv-LV" sz="2200" dirty="0" smtClean="0">
                <a:latin typeface="Times New Roman" pitchFamily="18" charset="0"/>
                <a:cs typeface="Times New Roman" pitchFamily="18" charset="0"/>
              </a:rPr>
              <a:t>;</a:t>
            </a:r>
          </a:p>
          <a:p>
            <a:pPr algn="just" eaLnBrk="1" hangingPunct="1">
              <a:lnSpc>
                <a:spcPct val="80000"/>
              </a:lnSpc>
              <a:buClr>
                <a:schemeClr val="tx1"/>
              </a:buClr>
              <a:buFont typeface="Wingdings 3" pitchFamily="18" charset="2"/>
              <a:buNone/>
            </a:pPr>
            <a:endParaRPr lang="lv-LV" sz="2100" dirty="0" smtClean="0">
              <a:latin typeface="Times New Roman" pitchFamily="18" charset="0"/>
              <a:cs typeface="Times New Roman" pitchFamily="18" charset="0"/>
            </a:endParaRPr>
          </a:p>
        </p:txBody>
      </p:sp>
      <p:sp>
        <p:nvSpPr>
          <p:cNvPr id="23555" name="Slide Number Placeholder 7"/>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56020EFE-4638-4E09-A431-31D4B7B879B4}" type="slidenum">
              <a:rPr lang="lv-LV" smtClean="0"/>
              <a:pPr/>
              <a:t>11</a:t>
            </a:fld>
            <a:endParaRPr lang="lv-LV" smtClean="0"/>
          </a:p>
        </p:txBody>
      </p:sp>
      <p:pic>
        <p:nvPicPr>
          <p:cNvPr id="23557" name="Picture 4" descr="logo">
            <a:hlinkClick r:id="rId2"/>
          </p:cNvPr>
          <p:cNvPicPr>
            <a:picLocks noChangeAspect="1" noChangeArrowheads="1"/>
          </p:cNvPicPr>
          <p:nvPr/>
        </p:nvPicPr>
        <p:blipFill>
          <a:blip r:embed="rId3" cstate="print">
            <a:clrChange>
              <a:clrFrom>
                <a:srgbClr val="F2EBDC"/>
              </a:clrFrom>
              <a:clrTo>
                <a:srgbClr val="F2EBDC">
                  <a:alpha val="0"/>
                </a:srgbClr>
              </a:clrTo>
            </a:clrChange>
          </a:blip>
          <a:srcRect/>
          <a:stretch>
            <a:fillRect/>
          </a:stretch>
        </p:blipFill>
        <p:spPr bwMode="auto">
          <a:xfrm>
            <a:off x="0" y="6215063"/>
            <a:ext cx="2160588" cy="598487"/>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251520" y="332656"/>
            <a:ext cx="8401050" cy="654050"/>
          </a:xfrm>
        </p:spPr>
        <p:txBody>
          <a:bodyPr>
            <a:normAutofit fontScale="90000"/>
          </a:bodyPr>
          <a:lstStyle/>
          <a:p>
            <a:pPr algn="ctr" eaLnBrk="1" fontAlgn="auto" hangingPunct="1">
              <a:spcAft>
                <a:spcPts val="0"/>
              </a:spcAft>
              <a:defRPr/>
            </a:pPr>
            <a:r>
              <a:rPr lang="lv-LV" sz="3000" dirty="0" smtClean="0">
                <a:latin typeface="Times New Roman" pitchFamily="18" charset="0"/>
                <a:cs typeface="Times New Roman" pitchFamily="18" charset="0"/>
              </a:rPr>
              <a:t/>
            </a:r>
            <a:br>
              <a:rPr lang="lv-LV" sz="3000" dirty="0" smtClean="0">
                <a:latin typeface="Times New Roman" pitchFamily="18" charset="0"/>
                <a:cs typeface="Times New Roman" pitchFamily="18" charset="0"/>
              </a:rPr>
            </a:br>
            <a:r>
              <a:rPr lang="lv-LV" sz="2700" b="1" dirty="0" smtClean="0">
                <a:latin typeface="Times New Roman" pitchFamily="18" charset="0"/>
                <a:cs typeface="Times New Roman" pitchFamily="18" charset="0"/>
              </a:rPr>
              <a:t>Valsts kompensāciju neizmaksā, ja:</a:t>
            </a:r>
          </a:p>
        </p:txBody>
      </p:sp>
      <p:sp>
        <p:nvSpPr>
          <p:cNvPr id="24578" name="Rectangle 3"/>
          <p:cNvSpPr>
            <a:spLocks noGrp="1" noChangeArrowheads="1"/>
          </p:cNvSpPr>
          <p:nvPr>
            <p:ph idx="1"/>
          </p:nvPr>
        </p:nvSpPr>
        <p:spPr>
          <a:xfrm>
            <a:off x="457200" y="928688"/>
            <a:ext cx="8229600" cy="5054600"/>
          </a:xfrm>
        </p:spPr>
        <p:txBody>
          <a:bodyPr/>
          <a:lstStyle/>
          <a:p>
            <a:pPr algn="just" eaLnBrk="1" hangingPunct="1">
              <a:lnSpc>
                <a:spcPct val="80000"/>
              </a:lnSpc>
              <a:buClr>
                <a:schemeClr val="tx1"/>
              </a:buClr>
            </a:pPr>
            <a:endParaRPr lang="lv-LV" sz="800" dirty="0" smtClean="0">
              <a:latin typeface="Times New Roman" pitchFamily="18" charset="0"/>
              <a:cs typeface="Times New Roman" pitchFamily="18" charset="0"/>
            </a:endParaRPr>
          </a:p>
          <a:p>
            <a:pPr algn="just" eaLnBrk="1" hangingPunct="1">
              <a:lnSpc>
                <a:spcPct val="80000"/>
              </a:lnSpc>
              <a:buClr>
                <a:schemeClr val="tx1"/>
              </a:buClr>
            </a:pPr>
            <a:endParaRPr lang="lv-LV" sz="2100" dirty="0" smtClean="0">
              <a:latin typeface="Times New Roman" pitchFamily="18" charset="0"/>
              <a:cs typeface="Times New Roman" pitchFamily="18" charset="0"/>
            </a:endParaRPr>
          </a:p>
          <a:p>
            <a:pPr algn="just" eaLnBrk="1" hangingPunct="1">
              <a:lnSpc>
                <a:spcPct val="80000"/>
              </a:lnSpc>
              <a:buClr>
                <a:schemeClr val="tx1"/>
              </a:buClr>
            </a:pPr>
            <a:endParaRPr lang="lv-LV" sz="2200" b="1" dirty="0" smtClean="0">
              <a:latin typeface="Times New Roman" pitchFamily="18" charset="0"/>
              <a:cs typeface="Times New Roman" pitchFamily="18" charset="0"/>
            </a:endParaRPr>
          </a:p>
          <a:p>
            <a:pPr algn="just">
              <a:lnSpc>
                <a:spcPct val="80000"/>
              </a:lnSpc>
              <a:buFont typeface="Wingdings" pitchFamily="2" charset="2"/>
              <a:buChar char="Ø"/>
            </a:pPr>
            <a:r>
              <a:rPr lang="lv-LV" sz="2200" b="1" dirty="0">
                <a:latin typeface="Times New Roman" pitchFamily="18" charset="0"/>
                <a:cs typeface="Times New Roman" pitchFamily="18" charset="0"/>
              </a:rPr>
              <a:t>cietušais ir saņēmis</a:t>
            </a:r>
            <a:r>
              <a:rPr lang="lv-LV" sz="2200" dirty="0">
                <a:latin typeface="Times New Roman" pitchFamily="18" charset="0"/>
                <a:cs typeface="Times New Roman" pitchFamily="18" charset="0"/>
              </a:rPr>
              <a:t> no noziedzīga nodarījuma izdarītāja </a:t>
            </a:r>
            <a:r>
              <a:rPr lang="lv-LV" sz="2200" b="1" dirty="0">
                <a:latin typeface="Times New Roman" pitchFamily="18" charset="0"/>
                <a:cs typeface="Times New Roman" pitchFamily="18" charset="0"/>
              </a:rPr>
              <a:t>atlīdzību</a:t>
            </a:r>
            <a:r>
              <a:rPr lang="lv-LV" sz="2200" dirty="0">
                <a:latin typeface="Times New Roman" pitchFamily="18" charset="0"/>
                <a:cs typeface="Times New Roman" pitchFamily="18" charset="0"/>
              </a:rPr>
              <a:t>, kuras </a:t>
            </a:r>
            <a:r>
              <a:rPr lang="lv-LV" sz="2200" b="1" dirty="0">
                <a:latin typeface="Times New Roman" pitchFamily="18" charset="0"/>
                <a:cs typeface="Times New Roman" pitchFamily="18" charset="0"/>
              </a:rPr>
              <a:t>apmērs pārsniedz</a:t>
            </a:r>
            <a:r>
              <a:rPr lang="lv-LV" sz="2200" dirty="0">
                <a:latin typeface="Times New Roman" pitchFamily="18" charset="0"/>
                <a:cs typeface="Times New Roman" pitchFamily="18" charset="0"/>
              </a:rPr>
              <a:t> </a:t>
            </a:r>
            <a:r>
              <a:rPr lang="lv-LV" sz="2200" dirty="0" smtClean="0">
                <a:latin typeface="Times New Roman" pitchFamily="18" charset="0"/>
                <a:cs typeface="Times New Roman" pitchFamily="18" charset="0"/>
              </a:rPr>
              <a:t>likumā «Par valsts kompensāciju cietušajiem» </a:t>
            </a:r>
            <a:r>
              <a:rPr lang="lv-LV" sz="2200" dirty="0">
                <a:latin typeface="Times New Roman" pitchFamily="18" charset="0"/>
                <a:cs typeface="Times New Roman" pitchFamily="18" charset="0"/>
              </a:rPr>
              <a:t>paredzēto valsts kompensācijas apmēru </a:t>
            </a:r>
            <a:r>
              <a:rPr lang="lv-LV" sz="2200" b="1" dirty="0">
                <a:latin typeface="Times New Roman" pitchFamily="18" charset="0"/>
                <a:cs typeface="Times New Roman" pitchFamily="18" charset="0"/>
              </a:rPr>
              <a:t>vai ir vienāds</a:t>
            </a:r>
            <a:r>
              <a:rPr lang="lv-LV" sz="2200" dirty="0">
                <a:latin typeface="Times New Roman" pitchFamily="18" charset="0"/>
                <a:cs typeface="Times New Roman" pitchFamily="18" charset="0"/>
              </a:rPr>
              <a:t> ar </a:t>
            </a:r>
            <a:r>
              <a:rPr lang="lv-LV" sz="2200" dirty="0" smtClean="0">
                <a:latin typeface="Times New Roman" pitchFamily="18" charset="0"/>
                <a:cs typeface="Times New Roman" pitchFamily="18" charset="0"/>
              </a:rPr>
              <a:t>to</a:t>
            </a:r>
            <a:r>
              <a:rPr lang="lv-LV" sz="2200" dirty="0">
                <a:latin typeface="Times New Roman" pitchFamily="18" charset="0"/>
                <a:cs typeface="Times New Roman" pitchFamily="18" charset="0"/>
              </a:rPr>
              <a:t>;</a:t>
            </a:r>
            <a:endParaRPr lang="lv-LV" sz="2200" dirty="0" smtClean="0">
              <a:latin typeface="Times New Roman" pitchFamily="18" charset="0"/>
              <a:cs typeface="Times New Roman" pitchFamily="18" charset="0"/>
            </a:endParaRPr>
          </a:p>
          <a:p>
            <a:pPr algn="just" eaLnBrk="1" hangingPunct="1">
              <a:lnSpc>
                <a:spcPct val="80000"/>
              </a:lnSpc>
              <a:buFont typeface="Wingdings" pitchFamily="2" charset="2"/>
              <a:buChar char="Ø"/>
            </a:pPr>
            <a:endParaRPr lang="lv-LV" sz="2200" dirty="0" smtClean="0">
              <a:latin typeface="Times New Roman" pitchFamily="18" charset="0"/>
              <a:cs typeface="Times New Roman" pitchFamily="18" charset="0"/>
            </a:endParaRPr>
          </a:p>
          <a:p>
            <a:pPr algn="just" eaLnBrk="1" hangingPunct="1">
              <a:lnSpc>
                <a:spcPct val="80000"/>
              </a:lnSpc>
              <a:buFont typeface="Wingdings" pitchFamily="2" charset="2"/>
              <a:buChar char="Ø"/>
            </a:pPr>
            <a:r>
              <a:rPr lang="lv-LV" sz="2200" dirty="0">
                <a:latin typeface="Times New Roman" pitchFamily="18" charset="0"/>
                <a:cs typeface="Times New Roman" pitchFamily="18" charset="0"/>
              </a:rPr>
              <a:t>c</a:t>
            </a:r>
            <a:r>
              <a:rPr lang="lv-LV" sz="2200" dirty="0" smtClean="0">
                <a:latin typeface="Times New Roman" pitchFamily="18" charset="0"/>
                <a:cs typeface="Times New Roman" pitchFamily="18" charset="0"/>
              </a:rPr>
              <a:t>ietušajam </a:t>
            </a:r>
            <a:r>
              <a:rPr lang="lv-LV" sz="2200" b="1" dirty="0" smtClean="0">
                <a:latin typeface="Times New Roman" pitchFamily="18" charset="0"/>
                <a:cs typeface="Times New Roman" pitchFamily="18" charset="0"/>
              </a:rPr>
              <a:t>nav tiesību saņemt valsts kompensāciju</a:t>
            </a:r>
            <a:r>
              <a:rPr lang="lv-LV" sz="2200" dirty="0" smtClean="0">
                <a:latin typeface="Times New Roman" pitchFamily="18" charset="0"/>
                <a:cs typeface="Times New Roman" pitchFamily="18" charset="0"/>
              </a:rPr>
              <a:t>, ja noziedzīgs nodarījums bijis </a:t>
            </a:r>
            <a:r>
              <a:rPr lang="lv-LV" sz="2200" b="1" dirty="0" smtClean="0">
                <a:latin typeface="Times New Roman" pitchFamily="18" charset="0"/>
                <a:cs typeface="Times New Roman" pitchFamily="18" charset="0"/>
              </a:rPr>
              <a:t>vērsts pret satiksmes drošību </a:t>
            </a:r>
            <a:r>
              <a:rPr lang="lv-LV" sz="2200" dirty="0" smtClean="0">
                <a:latin typeface="Times New Roman" pitchFamily="18" charset="0"/>
                <a:cs typeface="Times New Roman" pitchFamily="18" charset="0"/>
              </a:rPr>
              <a:t>un cietušajam ir tiesības uz apdrošināšanas atlīdzību saskaņā ar normatīvajiem aktiem par sauszemes transportlīdzekļu īpašnieku civiltiesiskās atbildības obligāto apdrošināšanu.</a:t>
            </a:r>
          </a:p>
        </p:txBody>
      </p:sp>
      <p:sp>
        <p:nvSpPr>
          <p:cNvPr id="24579" name="Slide Number Placeholder 7"/>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A25A872-4E73-482A-AAE8-FB8C252EDEFD}" type="slidenum">
              <a:rPr lang="lv-LV" smtClean="0"/>
              <a:pPr/>
              <a:t>12</a:t>
            </a:fld>
            <a:endParaRPr lang="lv-LV" smtClean="0"/>
          </a:p>
        </p:txBody>
      </p:sp>
      <p:pic>
        <p:nvPicPr>
          <p:cNvPr id="24581" name="Picture 4" descr="logo">
            <a:hlinkClick r:id="rId2"/>
          </p:cNvPr>
          <p:cNvPicPr>
            <a:picLocks noChangeAspect="1" noChangeArrowheads="1"/>
          </p:cNvPicPr>
          <p:nvPr/>
        </p:nvPicPr>
        <p:blipFill>
          <a:blip r:embed="rId3" cstate="print">
            <a:clrChange>
              <a:clrFrom>
                <a:srgbClr val="F2EBDC"/>
              </a:clrFrom>
              <a:clrTo>
                <a:srgbClr val="F2EBDC">
                  <a:alpha val="0"/>
                </a:srgbClr>
              </a:clrTo>
            </a:clrChange>
          </a:blip>
          <a:srcRect/>
          <a:stretch>
            <a:fillRect/>
          </a:stretch>
        </p:blipFill>
        <p:spPr bwMode="auto">
          <a:xfrm>
            <a:off x="0" y="6215063"/>
            <a:ext cx="2160588" cy="598487"/>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57188" y="285750"/>
            <a:ext cx="8329612" cy="1143000"/>
          </a:xfrm>
        </p:spPr>
        <p:txBody>
          <a:bodyPr>
            <a:normAutofit/>
          </a:bodyPr>
          <a:lstStyle/>
          <a:p>
            <a:pPr algn="ctr" eaLnBrk="1" fontAlgn="auto" hangingPunct="1">
              <a:spcAft>
                <a:spcPts val="0"/>
              </a:spcAft>
              <a:defRPr/>
            </a:pPr>
            <a:r>
              <a:rPr lang="lv-LV" sz="2400" b="1" dirty="0" smtClean="0">
                <a:latin typeface="Times New Roman" pitchFamily="18" charset="0"/>
                <a:cs typeface="Times New Roman" pitchFamily="18" charset="0"/>
              </a:rPr>
              <a:t>Valsts kompensācijas izmaksāšanas kārtība </a:t>
            </a:r>
          </a:p>
        </p:txBody>
      </p:sp>
      <p:sp>
        <p:nvSpPr>
          <p:cNvPr id="25602" name="Rectangle 3"/>
          <p:cNvSpPr>
            <a:spLocks noGrp="1" noChangeArrowheads="1"/>
          </p:cNvSpPr>
          <p:nvPr>
            <p:ph idx="1"/>
          </p:nvPr>
        </p:nvSpPr>
        <p:spPr/>
        <p:txBody>
          <a:bodyPr>
            <a:normAutofit/>
          </a:bodyPr>
          <a:lstStyle/>
          <a:p>
            <a:pPr marL="0" indent="0" algn="just" eaLnBrk="1" hangingPunct="1">
              <a:lnSpc>
                <a:spcPct val="80000"/>
              </a:lnSpc>
              <a:buNone/>
            </a:pPr>
            <a:r>
              <a:rPr lang="lv-LV" sz="2400" dirty="0" smtClean="0"/>
              <a:t>		</a:t>
            </a:r>
          </a:p>
          <a:p>
            <a:pPr algn="just" eaLnBrk="1" hangingPunct="1">
              <a:lnSpc>
                <a:spcPct val="80000"/>
              </a:lnSpc>
              <a:buFont typeface="Wingdings" pitchFamily="2" charset="2"/>
              <a:buChar char="ü"/>
            </a:pPr>
            <a:r>
              <a:rPr lang="lv-LV" sz="2400" dirty="0" smtClean="0">
                <a:latin typeface="Times New Roman" pitchFamily="18" charset="0"/>
                <a:cs typeface="Times New Roman" pitchFamily="18" charset="0"/>
              </a:rPr>
              <a:t>Valsts kompensāciju izmaksā kā </a:t>
            </a:r>
            <a:r>
              <a:rPr lang="lv-LV" sz="2400" b="1" dirty="0" smtClean="0">
                <a:latin typeface="Times New Roman" pitchFamily="18" charset="0"/>
                <a:cs typeface="Times New Roman" pitchFamily="18" charset="0"/>
              </a:rPr>
              <a:t>vienu</a:t>
            </a:r>
            <a:r>
              <a:rPr lang="lv-LV" sz="2400" dirty="0" smtClean="0">
                <a:latin typeface="Times New Roman" pitchFamily="18" charset="0"/>
                <a:cs typeface="Times New Roman" pitchFamily="18" charset="0"/>
              </a:rPr>
              <a:t> maksājumu;</a:t>
            </a:r>
          </a:p>
          <a:p>
            <a:pPr algn="just" eaLnBrk="1" hangingPunct="1">
              <a:lnSpc>
                <a:spcPct val="80000"/>
              </a:lnSpc>
              <a:buFont typeface="Wingdings" pitchFamily="2" charset="2"/>
              <a:buChar char="ü"/>
            </a:pPr>
            <a:endParaRPr lang="lv-LV" sz="2400" dirty="0" smtClean="0">
              <a:latin typeface="Times New Roman" pitchFamily="18" charset="0"/>
              <a:cs typeface="Times New Roman" pitchFamily="18" charset="0"/>
            </a:endParaRPr>
          </a:p>
          <a:p>
            <a:pPr algn="just" eaLnBrk="1" hangingPunct="1">
              <a:lnSpc>
                <a:spcPct val="80000"/>
              </a:lnSpc>
              <a:buFont typeface="Wingdings" pitchFamily="2" charset="2"/>
              <a:buChar char="ü"/>
            </a:pPr>
            <a:r>
              <a:rPr lang="lv-LV" sz="2400" dirty="0" smtClean="0">
                <a:latin typeface="Times New Roman" pitchFamily="18" charset="0"/>
                <a:cs typeface="Times New Roman" pitchFamily="18" charset="0"/>
              </a:rPr>
              <a:t>Valsts kompensāciju izmaksā </a:t>
            </a:r>
            <a:r>
              <a:rPr lang="lv-LV" sz="2400" b="1" dirty="0" smtClean="0">
                <a:latin typeface="Times New Roman" pitchFamily="18" charset="0"/>
                <a:cs typeface="Times New Roman" pitchFamily="18" charset="0"/>
              </a:rPr>
              <a:t>mēneša laikā pēc dienas</a:t>
            </a:r>
            <a:r>
              <a:rPr lang="lv-LV" sz="2400" dirty="0" smtClean="0">
                <a:latin typeface="Times New Roman" pitchFamily="18" charset="0"/>
                <a:cs typeface="Times New Roman" pitchFamily="18" charset="0"/>
              </a:rPr>
              <a:t>, kad pieņemts lēmums par valsts kompensācijas izmaksāšanu;</a:t>
            </a:r>
          </a:p>
          <a:p>
            <a:pPr algn="just" eaLnBrk="1" hangingPunct="1">
              <a:lnSpc>
                <a:spcPct val="80000"/>
              </a:lnSpc>
              <a:buFont typeface="Wingdings" pitchFamily="2" charset="2"/>
              <a:buChar char="ü"/>
            </a:pPr>
            <a:endParaRPr lang="lv-LV" sz="2400" dirty="0" smtClean="0">
              <a:latin typeface="Times New Roman" pitchFamily="18" charset="0"/>
              <a:cs typeface="Times New Roman" pitchFamily="18" charset="0"/>
            </a:endParaRPr>
          </a:p>
          <a:p>
            <a:pPr algn="just" eaLnBrk="1" hangingPunct="1">
              <a:lnSpc>
                <a:spcPct val="80000"/>
              </a:lnSpc>
              <a:buFont typeface="Wingdings" pitchFamily="2" charset="2"/>
              <a:buChar char="ü"/>
            </a:pPr>
            <a:r>
              <a:rPr lang="lv-LV" sz="2400" dirty="0" smtClean="0">
                <a:latin typeface="Times New Roman" pitchFamily="18" charset="0"/>
                <a:cs typeface="Times New Roman" pitchFamily="18" charset="0"/>
              </a:rPr>
              <a:t>Juridiskās palīdzības administrācija valsts kompensācijas summu ieskaita valsts kompensācijas pieprasījumā norādītajā </a:t>
            </a:r>
            <a:r>
              <a:rPr lang="lv-LV" sz="2400" b="1" dirty="0" smtClean="0">
                <a:latin typeface="Times New Roman" pitchFamily="18" charset="0"/>
                <a:cs typeface="Times New Roman" pitchFamily="18" charset="0"/>
              </a:rPr>
              <a:t>bankas kontā </a:t>
            </a:r>
            <a:r>
              <a:rPr lang="lv-LV" sz="2400" dirty="0" smtClean="0">
                <a:latin typeface="Times New Roman" pitchFamily="18" charset="0"/>
                <a:cs typeface="Times New Roman" pitchFamily="18" charset="0"/>
              </a:rPr>
              <a:t>vai </a:t>
            </a:r>
            <a:r>
              <a:rPr lang="lv-LV" sz="2400" b="1" dirty="0" smtClean="0">
                <a:latin typeface="Times New Roman" pitchFamily="18" charset="0"/>
                <a:cs typeface="Times New Roman" pitchFamily="18" charset="0"/>
              </a:rPr>
              <a:t>pasta norēķinu sistēmas norēķinu kontā</a:t>
            </a:r>
            <a:r>
              <a:rPr lang="lv-LV" sz="2400" dirty="0" smtClean="0">
                <a:latin typeface="Times New Roman" pitchFamily="18" charset="0"/>
                <a:cs typeface="Times New Roman" pitchFamily="18" charset="0"/>
              </a:rPr>
              <a:t>.</a:t>
            </a:r>
          </a:p>
        </p:txBody>
      </p:sp>
      <p:sp>
        <p:nvSpPr>
          <p:cNvPr id="25603" name="Slide Number Placeholder 7"/>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8B3FF7CA-5C95-43C4-AF32-3956D004FCA1}" type="slidenum">
              <a:rPr lang="lv-LV" smtClean="0"/>
              <a:pPr/>
              <a:t>13</a:t>
            </a:fld>
            <a:endParaRPr lang="lv-LV" smtClean="0"/>
          </a:p>
        </p:txBody>
      </p:sp>
      <p:pic>
        <p:nvPicPr>
          <p:cNvPr id="25605" name="Picture 4" descr="logo">
            <a:hlinkClick r:id="rId2"/>
          </p:cNvPr>
          <p:cNvPicPr>
            <a:picLocks noChangeAspect="1" noChangeArrowheads="1"/>
          </p:cNvPicPr>
          <p:nvPr/>
        </p:nvPicPr>
        <p:blipFill>
          <a:blip r:embed="rId3" cstate="print">
            <a:clrChange>
              <a:clrFrom>
                <a:srgbClr val="F2EBDC"/>
              </a:clrFrom>
              <a:clrTo>
                <a:srgbClr val="F2EBDC">
                  <a:alpha val="0"/>
                </a:srgbClr>
              </a:clrTo>
            </a:clrChange>
          </a:blip>
          <a:srcRect/>
          <a:stretch>
            <a:fillRect/>
          </a:stretch>
        </p:blipFill>
        <p:spPr bwMode="auto">
          <a:xfrm>
            <a:off x="0" y="6215063"/>
            <a:ext cx="2160588" cy="598487"/>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Bāriņtiesu ievērībai</a:t>
            </a:r>
            <a:endParaRPr lang="lv-LV" dirty="0"/>
          </a:p>
        </p:txBody>
      </p:sp>
      <p:sp>
        <p:nvSpPr>
          <p:cNvPr id="3" name="Text Placeholder 2"/>
          <p:cNvSpPr>
            <a:spLocks noGrp="1"/>
          </p:cNvSpPr>
          <p:nvPr>
            <p:ph type="body" sz="half" idx="1"/>
          </p:nvPr>
        </p:nvSpPr>
        <p:spPr>
          <a:xfrm>
            <a:off x="1182688" y="2017713"/>
            <a:ext cx="7781800" cy="4114800"/>
          </a:xfrm>
        </p:spPr>
        <p:txBody>
          <a:bodyPr>
            <a:normAutofit/>
          </a:bodyPr>
          <a:lstStyle/>
          <a:p>
            <a:pPr marL="0" indent="0">
              <a:buNone/>
            </a:pPr>
            <a:r>
              <a:rPr lang="lv-LV" sz="2800" dirty="0" smtClean="0">
                <a:latin typeface="Times New Roman" panose="02020603050405020304" pitchFamily="18" charset="0"/>
                <a:cs typeface="Times New Roman" panose="02020603050405020304" pitchFamily="18" charset="0"/>
              </a:rPr>
              <a:t>- valsts kompensācijas pieprasījumu paraksta nepilngadīgā cietušā </a:t>
            </a:r>
            <a:r>
              <a:rPr lang="lv-LV" sz="2800" b="1" dirty="0" smtClean="0">
                <a:latin typeface="Times New Roman" panose="02020603050405020304" pitchFamily="18" charset="0"/>
                <a:cs typeface="Times New Roman" panose="02020603050405020304" pitchFamily="18" charset="0"/>
              </a:rPr>
              <a:t>likumiskais</a:t>
            </a:r>
            <a:r>
              <a:rPr lang="lv-LV" sz="2800" dirty="0" smtClean="0">
                <a:latin typeface="Times New Roman" panose="02020603050405020304" pitchFamily="18" charset="0"/>
                <a:cs typeface="Times New Roman" panose="02020603050405020304" pitchFamily="18" charset="0"/>
              </a:rPr>
              <a:t> pārstāvis;</a:t>
            </a:r>
          </a:p>
          <a:p>
            <a:pPr marL="0" indent="0">
              <a:buNone/>
            </a:pPr>
            <a:r>
              <a:rPr lang="lv-LV" sz="2800" dirty="0" smtClean="0">
                <a:latin typeface="Times New Roman" panose="02020603050405020304" pitchFamily="18" charset="0"/>
                <a:cs typeface="Times New Roman" panose="02020603050405020304" pitchFamily="18" charset="0"/>
              </a:rPr>
              <a:t>- valsts kompensācija tiek izmaksāta, ja ir iestājušās </a:t>
            </a:r>
            <a:r>
              <a:rPr lang="lv-LV" sz="2800" b="1" dirty="0" smtClean="0">
                <a:latin typeface="Times New Roman" panose="02020603050405020304" pitchFamily="18" charset="0"/>
                <a:cs typeface="Times New Roman" panose="02020603050405020304" pitchFamily="18" charset="0"/>
              </a:rPr>
              <a:t>likumā paredzētās sekas</a:t>
            </a:r>
            <a:r>
              <a:rPr lang="lv-LV" sz="2800" dirty="0" smtClean="0">
                <a:latin typeface="Times New Roman" panose="02020603050405020304" pitchFamily="18" charset="0"/>
                <a:cs typeface="Times New Roman" panose="02020603050405020304" pitchFamily="18" charset="0"/>
              </a:rPr>
              <a:t>;</a:t>
            </a:r>
          </a:p>
          <a:p>
            <a:pPr marL="0" indent="0">
              <a:buNone/>
            </a:pPr>
            <a:r>
              <a:rPr lang="lv-LV" sz="2800" dirty="0" smtClean="0">
                <a:latin typeface="Times New Roman" panose="02020603050405020304" pitchFamily="18" charset="0"/>
                <a:cs typeface="Times New Roman" panose="02020603050405020304" pitchFamily="18" charset="0"/>
              </a:rPr>
              <a:t>- norēķinu iestādes </a:t>
            </a:r>
            <a:r>
              <a:rPr lang="lv-LV" sz="2800" b="1" dirty="0" smtClean="0">
                <a:latin typeface="Times New Roman" panose="02020603050405020304" pitchFamily="18" charset="0"/>
                <a:cs typeface="Times New Roman" panose="02020603050405020304" pitchFamily="18" charset="0"/>
              </a:rPr>
              <a:t>konts ir atvērts uz nepilngadīgā cietušā vārda</a:t>
            </a:r>
            <a:r>
              <a:rPr lang="lv-LV" sz="2800" dirty="0" smtClean="0">
                <a:latin typeface="Times New Roman" panose="02020603050405020304" pitchFamily="18" charset="0"/>
                <a:cs typeface="Times New Roman" panose="02020603050405020304" pitchFamily="18" charset="0"/>
              </a:rPr>
              <a:t>.</a:t>
            </a:r>
            <a:endParaRPr lang="lv-LV" sz="2800" dirty="0">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pPr>
              <a:defRPr/>
            </a:pPr>
            <a:fld id="{260A5D81-154D-467D-832D-0B6FE687E6BC}" type="slidenum">
              <a:rPr lang="lv-LV" smtClean="0"/>
              <a:pPr>
                <a:defRPr/>
              </a:pPr>
              <a:t>14</a:t>
            </a:fld>
            <a:endParaRPr lang="lv-LV" dirty="0"/>
          </a:p>
        </p:txBody>
      </p:sp>
      <p:pic>
        <p:nvPicPr>
          <p:cNvPr id="7" name="Picture 4" descr="logo">
            <a:hlinkClick r:id="rId2"/>
          </p:cNvPr>
          <p:cNvPicPr>
            <a:picLocks noChangeAspect="1" noChangeArrowheads="1"/>
          </p:cNvPicPr>
          <p:nvPr/>
        </p:nvPicPr>
        <p:blipFill>
          <a:blip r:embed="rId3" cstate="print">
            <a:clrChange>
              <a:clrFrom>
                <a:srgbClr val="F2EBDC"/>
              </a:clrFrom>
              <a:clrTo>
                <a:srgbClr val="F2EBDC">
                  <a:alpha val="0"/>
                </a:srgbClr>
              </a:clrTo>
            </a:clrChange>
          </a:blip>
          <a:srcRect/>
          <a:stretch>
            <a:fillRect/>
          </a:stretch>
        </p:blipFill>
        <p:spPr bwMode="auto">
          <a:xfrm>
            <a:off x="0" y="6215063"/>
            <a:ext cx="2160588" cy="598487"/>
          </a:xfrm>
          <a:prstGeom prst="rect">
            <a:avLst/>
          </a:prstGeom>
          <a:noFill/>
          <a:ln w="9525">
            <a:noFill/>
            <a:miter lim="800000"/>
            <a:headEnd/>
            <a:tailEnd/>
          </a:ln>
        </p:spPr>
      </p:pic>
    </p:spTree>
    <p:extLst>
      <p:ext uri="{BB962C8B-B14F-4D97-AF65-F5344CB8AC3E}">
        <p14:creationId xmlns:p14="http://schemas.microsoft.com/office/powerpoint/2010/main" val="23621109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500063" y="142875"/>
            <a:ext cx="7793037" cy="714375"/>
          </a:xfrm>
        </p:spPr>
        <p:txBody>
          <a:bodyPr>
            <a:normAutofit/>
          </a:bodyPr>
          <a:lstStyle/>
          <a:p>
            <a:pPr eaLnBrk="1" fontAlgn="auto" hangingPunct="1">
              <a:spcAft>
                <a:spcPts val="0"/>
              </a:spcAft>
              <a:defRPr/>
            </a:pPr>
            <a:r>
              <a:rPr lang="lv-LV" sz="2800" b="1" dirty="0" smtClean="0">
                <a:latin typeface="Times New Roman" pitchFamily="18" charset="0"/>
                <a:cs typeface="Times New Roman" pitchFamily="18" charset="0"/>
              </a:rPr>
              <a:t>Statistika</a:t>
            </a:r>
          </a:p>
        </p:txBody>
      </p:sp>
      <p:sp>
        <p:nvSpPr>
          <p:cNvPr id="18435" name="Rectangle 3"/>
          <p:cNvSpPr>
            <a:spLocks noGrp="1" noChangeArrowheads="1"/>
          </p:cNvSpPr>
          <p:nvPr>
            <p:ph type="body" sz="half" idx="1"/>
          </p:nvPr>
        </p:nvSpPr>
        <p:spPr>
          <a:xfrm>
            <a:off x="1071563" y="714375"/>
            <a:ext cx="6773862" cy="571500"/>
          </a:xfrm>
        </p:spPr>
        <p:txBody>
          <a:bodyPr>
            <a:normAutofit fontScale="92500" lnSpcReduction="10000"/>
          </a:bodyPr>
          <a:lstStyle/>
          <a:p>
            <a:pPr marL="365760" indent="-256032" algn="ctr" eaLnBrk="1" fontAlgn="auto" hangingPunct="1">
              <a:spcAft>
                <a:spcPts val="0"/>
              </a:spcAft>
              <a:buFont typeface="Wingdings" pitchFamily="2" charset="2"/>
              <a:buNone/>
              <a:defRPr/>
            </a:pPr>
            <a:r>
              <a:rPr lang="lv-LV" sz="1600" b="1" dirty="0" smtClean="0">
                <a:latin typeface="Times New Roman" pitchFamily="18" charset="0"/>
                <a:cs typeface="Times New Roman" pitchFamily="18" charset="0"/>
              </a:rPr>
              <a:t>Saņemtie valsts kompensācijas pieprasījumi un pieņemtie lēmumi </a:t>
            </a:r>
          </a:p>
          <a:p>
            <a:pPr marL="365760" indent="-256032" algn="ctr" eaLnBrk="1" fontAlgn="auto" hangingPunct="1">
              <a:spcAft>
                <a:spcPts val="0"/>
              </a:spcAft>
              <a:buFont typeface="Wingdings" pitchFamily="2" charset="2"/>
              <a:buNone/>
              <a:defRPr/>
            </a:pPr>
            <a:r>
              <a:rPr lang="lv-LV" sz="1600" b="1" dirty="0" smtClean="0">
                <a:latin typeface="Times New Roman" pitchFamily="18" charset="0"/>
                <a:cs typeface="Times New Roman" pitchFamily="18" charset="0"/>
              </a:rPr>
              <a:t>2007. – 2013.</a:t>
            </a:r>
          </a:p>
        </p:txBody>
      </p:sp>
      <p:graphicFrame>
        <p:nvGraphicFramePr>
          <p:cNvPr id="88443" name="Group 379"/>
          <p:cNvGraphicFramePr>
            <a:graphicFrameLocks noGrp="1"/>
          </p:cNvGraphicFramePr>
          <p:nvPr>
            <p:ph sz="quarter" idx="2"/>
            <p:extLst>
              <p:ext uri="{D42A27DB-BD31-4B8C-83A1-F6EECF244321}">
                <p14:modId xmlns:p14="http://schemas.microsoft.com/office/powerpoint/2010/main" val="1856134063"/>
              </p:ext>
            </p:extLst>
          </p:nvPr>
        </p:nvGraphicFramePr>
        <p:xfrm>
          <a:off x="785813" y="1500188"/>
          <a:ext cx="7358089" cy="4595655"/>
        </p:xfrm>
        <a:graphic>
          <a:graphicData uri="http://schemas.openxmlformats.org/drawingml/2006/table">
            <a:tbl>
              <a:tblPr/>
              <a:tblGrid>
                <a:gridCol w="1985987"/>
                <a:gridCol w="720080"/>
                <a:gridCol w="720080"/>
                <a:gridCol w="792088"/>
                <a:gridCol w="792088"/>
                <a:gridCol w="792088"/>
                <a:gridCol w="792088"/>
                <a:gridCol w="763590"/>
              </a:tblGrid>
              <a:tr h="701934">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lv-LV" sz="1100" b="1"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lv-LV" sz="11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1" i="0" u="none" strike="noStrike" cap="none" normalizeH="0" baseline="0" dirty="0" smtClean="0">
                          <a:ln>
                            <a:noFill/>
                          </a:ln>
                          <a:solidFill>
                            <a:schemeClr val="tx1"/>
                          </a:solidFill>
                          <a:effectLst/>
                          <a:latin typeface="Times New Roman" pitchFamily="18" charset="0"/>
                          <a:cs typeface="Times New Roman" pitchFamily="18" charset="0"/>
                        </a:rPr>
                        <a:t>2007</a:t>
                      </a:r>
                      <a:endParaRPr kumimoji="0" lang="lv-LV" sz="11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1" i="0" u="none" strike="noStrike" cap="none" normalizeH="0" baseline="0" dirty="0" smtClean="0">
                          <a:ln>
                            <a:noFill/>
                          </a:ln>
                          <a:solidFill>
                            <a:schemeClr val="tx1"/>
                          </a:solidFill>
                          <a:effectLst/>
                          <a:latin typeface="Times New Roman" pitchFamily="18" charset="0"/>
                          <a:cs typeface="Times New Roman" pitchFamily="18" charset="0"/>
                        </a:rPr>
                        <a:t>2008</a:t>
                      </a:r>
                      <a:endParaRPr kumimoji="0" lang="lv-LV" sz="11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1" i="0" u="none" strike="noStrike" cap="none" normalizeH="0" baseline="0" dirty="0" smtClean="0">
                          <a:ln>
                            <a:noFill/>
                          </a:ln>
                          <a:solidFill>
                            <a:schemeClr val="tx1"/>
                          </a:solidFill>
                          <a:effectLst/>
                          <a:latin typeface="Times New Roman" pitchFamily="18" charset="0"/>
                          <a:cs typeface="Times New Roman" pitchFamily="18" charset="0"/>
                        </a:rPr>
                        <a:t>2009</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1" i="0" u="none" strike="noStrike" cap="none" normalizeH="0" baseline="0" dirty="0" smtClean="0">
                          <a:ln>
                            <a:noFill/>
                          </a:ln>
                          <a:solidFill>
                            <a:schemeClr val="tx1"/>
                          </a:solidFill>
                          <a:effectLst/>
                          <a:latin typeface="Times New Roman" pitchFamily="18" charset="0"/>
                          <a:cs typeface="Times New Roman" pitchFamily="18" charset="0"/>
                        </a:rPr>
                        <a:t>2010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1" i="0" u="none" strike="noStrike" cap="none" normalizeH="0" baseline="0" dirty="0" smtClean="0">
                          <a:ln>
                            <a:noFill/>
                          </a:ln>
                          <a:solidFill>
                            <a:schemeClr val="tx1"/>
                          </a:solidFill>
                          <a:effectLst/>
                          <a:latin typeface="Times New Roman" pitchFamily="18" charset="0"/>
                          <a:cs typeface="Times New Roman" pitchFamily="18" charset="0"/>
                        </a:rPr>
                        <a:t>2011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1" i="0" u="none" strike="noStrike" cap="none" normalizeH="0" baseline="0" dirty="0" smtClean="0">
                          <a:ln>
                            <a:noFill/>
                          </a:ln>
                          <a:solidFill>
                            <a:schemeClr val="tx1"/>
                          </a:solidFill>
                          <a:effectLst/>
                          <a:latin typeface="Times New Roman" pitchFamily="18" charset="0"/>
                          <a:cs typeface="Times New Roman" pitchFamily="18" charset="0"/>
                        </a:rPr>
                        <a:t>2012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r>
                        <a:rPr lang="lv-LV" sz="1100" b="1" dirty="0" smtClean="0">
                          <a:latin typeface="Times New Roman" panose="02020603050405020304" pitchFamily="18" charset="0"/>
                          <a:cs typeface="Times New Roman" panose="02020603050405020304" pitchFamily="18" charset="0"/>
                        </a:rPr>
                        <a:t>2013</a:t>
                      </a:r>
                      <a:endParaRPr lang="lv-LV" sz="1100" b="1" dirty="0">
                        <a:latin typeface="Times New Roman" panose="02020603050405020304" pitchFamily="18" charset="0"/>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42387">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lv-LV" sz="1100" b="1" i="0" u="none" strike="noStrike" cap="none" normalizeH="0" baseline="0" dirty="0" smtClean="0">
                          <a:ln>
                            <a:noFill/>
                          </a:ln>
                          <a:solidFill>
                            <a:schemeClr val="tx1"/>
                          </a:solidFill>
                          <a:effectLst/>
                          <a:latin typeface="Times New Roman" pitchFamily="18" charset="0"/>
                          <a:cs typeface="Times New Roman" pitchFamily="18" charset="0"/>
                        </a:rPr>
                        <a:t>Kopējais pieprasījumu skaits </a:t>
                      </a:r>
                      <a:endParaRPr kumimoji="0" lang="lv-LV" sz="11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240</a:t>
                      </a:r>
                      <a:endParaRPr kumimoji="0" lang="lv-LV" sz="11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590</a:t>
                      </a:r>
                      <a:endParaRPr kumimoji="0" lang="lv-LV" sz="11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r>
                        <a:rPr lang="lv-LV" sz="1100" b="0" dirty="0" smtClean="0">
                          <a:latin typeface="Times New Roman" pitchFamily="18" charset="0"/>
                          <a:cs typeface="Times New Roman" pitchFamily="18" charset="0"/>
                        </a:rPr>
                        <a:t>689</a:t>
                      </a:r>
                      <a:endParaRPr lang="lv-LV" sz="1100" b="0" dirty="0">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r>
                        <a:rPr lang="lv-LV" sz="1100" b="0" dirty="0" smtClean="0">
                          <a:latin typeface="Times New Roman" pitchFamily="18" charset="0"/>
                          <a:cs typeface="Times New Roman" pitchFamily="18" charset="0"/>
                        </a:rPr>
                        <a:t>457</a:t>
                      </a:r>
                      <a:endParaRPr lang="lv-LV" sz="1100" b="0" dirty="0">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r>
                        <a:rPr lang="lv-LV" sz="1100" b="0" dirty="0" smtClean="0">
                          <a:latin typeface="Times New Roman" pitchFamily="18" charset="0"/>
                          <a:cs typeface="Times New Roman" pitchFamily="18" charset="0"/>
                        </a:rPr>
                        <a:t>456</a:t>
                      </a:r>
                      <a:endParaRPr lang="lv-LV" sz="1100" b="0" dirty="0">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r>
                        <a:rPr lang="lv-LV" sz="1100" b="0" dirty="0" smtClean="0">
                          <a:latin typeface="Times New Roman" pitchFamily="18" charset="0"/>
                          <a:cs typeface="Times New Roman" pitchFamily="18" charset="0"/>
                        </a:rPr>
                        <a:t>560</a:t>
                      </a:r>
                      <a:endParaRPr lang="lv-LV" sz="1100" b="0" dirty="0">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r>
                        <a:rPr lang="lv-LV" sz="1100" b="0" dirty="0" smtClean="0">
                          <a:latin typeface="Times New Roman" panose="02020603050405020304" pitchFamily="18" charset="0"/>
                          <a:cs typeface="Times New Roman" panose="02020603050405020304" pitchFamily="18" charset="0"/>
                        </a:rPr>
                        <a:t>544</a:t>
                      </a:r>
                      <a:endParaRPr lang="lv-LV" sz="1100" b="0" dirty="0">
                        <a:latin typeface="Times New Roman" panose="02020603050405020304" pitchFamily="18" charset="0"/>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6459">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lv-LV" sz="1100" b="1" i="0" u="none" strike="noStrike" cap="none" normalizeH="0" baseline="0" dirty="0" smtClean="0">
                          <a:ln>
                            <a:noFill/>
                          </a:ln>
                          <a:solidFill>
                            <a:schemeClr val="tx1"/>
                          </a:solidFill>
                          <a:effectLst/>
                          <a:latin typeface="Times New Roman" pitchFamily="18" charset="0"/>
                          <a:cs typeface="Times New Roman" pitchFamily="18" charset="0"/>
                        </a:rPr>
                        <a:t>Lēmumi par valsts kompensācijas izmaksu </a:t>
                      </a:r>
                      <a:endParaRPr kumimoji="0" lang="lv-LV" sz="11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191</a:t>
                      </a:r>
                      <a:endParaRPr kumimoji="0" lang="lv-LV" sz="11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476</a:t>
                      </a:r>
                      <a:endParaRPr kumimoji="0" lang="lv-LV" sz="11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596</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376</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342900" algn="ctr" defTabSz="914400" rtl="0" eaLnBrk="1" fontAlgn="base" latinLnBrk="0" hangingPunct="1">
                        <a:lnSpc>
                          <a:spcPct val="100000"/>
                        </a:lnSpc>
                        <a:spcBef>
                          <a:spcPct val="0"/>
                        </a:spcBef>
                        <a:spcAft>
                          <a:spcPct val="0"/>
                        </a:spcAft>
                        <a:buClrTx/>
                        <a:buSzTx/>
                        <a:buFontTx/>
                        <a:buNone/>
                        <a:tabLst/>
                      </a:pPr>
                      <a:r>
                        <a:rPr kumimoji="0" lang="lv-LV" sz="1100" b="0" kern="1200" dirty="0" smtClean="0">
                          <a:solidFill>
                            <a:schemeClr val="tx1"/>
                          </a:solidFill>
                          <a:latin typeface="Times New Roman" pitchFamily="18" charset="0"/>
                          <a:ea typeface="+mn-ea"/>
                          <a:cs typeface="Times New Roman" pitchFamily="18" charset="0"/>
                        </a:rPr>
                        <a:t>406</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477</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r>
                        <a:rPr lang="lv-LV" sz="1100" b="0" dirty="0" smtClean="0">
                          <a:latin typeface="Times New Roman" panose="02020603050405020304" pitchFamily="18" charset="0"/>
                          <a:cs typeface="Times New Roman" panose="02020603050405020304" pitchFamily="18" charset="0"/>
                        </a:rPr>
                        <a:t>496</a:t>
                      </a:r>
                      <a:endParaRPr lang="lv-LV" sz="1100" b="0" dirty="0">
                        <a:latin typeface="Times New Roman" panose="02020603050405020304" pitchFamily="18" charset="0"/>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0040">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lv-LV" sz="1100" b="1" i="0" u="none" strike="noStrike" cap="none" normalizeH="0" baseline="0" dirty="0" smtClean="0">
                          <a:ln>
                            <a:noFill/>
                          </a:ln>
                          <a:solidFill>
                            <a:schemeClr val="tx1"/>
                          </a:solidFill>
                          <a:effectLst/>
                          <a:latin typeface="Times New Roman" pitchFamily="18" charset="0"/>
                          <a:cs typeface="Times New Roman" pitchFamily="18" charset="0"/>
                        </a:rPr>
                        <a:t>Personas nāve </a:t>
                      </a:r>
                      <a:endParaRPr kumimoji="0" lang="lv-LV" sz="11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92</a:t>
                      </a:r>
                      <a:endParaRPr kumimoji="0" lang="lv-LV" sz="11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138</a:t>
                      </a:r>
                      <a:endParaRPr kumimoji="0" lang="lv-LV" sz="11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175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125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lv-LV" sz="1000" dirty="0">
                          <a:solidFill>
                            <a:srgbClr val="000000"/>
                          </a:solidFill>
                          <a:effectLst/>
                          <a:latin typeface="Times New Roman,Bold"/>
                          <a:ea typeface="Times New Roman"/>
                          <a:cs typeface="Times New Roman,Bold"/>
                        </a:rPr>
                        <a:t>85</a:t>
                      </a:r>
                      <a:endParaRPr lang="lv-LV" sz="1100" dirty="0">
                        <a:effectLst/>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114</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r>
                        <a:rPr lang="lv-LV" sz="1100" b="0" dirty="0" smtClean="0">
                          <a:latin typeface="Times New Roman" panose="02020603050405020304" pitchFamily="18" charset="0"/>
                          <a:cs typeface="Times New Roman" panose="02020603050405020304" pitchFamily="18" charset="0"/>
                        </a:rPr>
                        <a:t>108</a:t>
                      </a:r>
                      <a:endParaRPr lang="lv-LV" sz="1100" b="0" dirty="0">
                        <a:latin typeface="Times New Roman" panose="02020603050405020304" pitchFamily="18" charset="0"/>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0040">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lv-LV" sz="1100" b="1" i="0" u="none" strike="noStrike" cap="none" normalizeH="0" baseline="0" dirty="0" smtClean="0">
                          <a:ln>
                            <a:noFill/>
                          </a:ln>
                          <a:solidFill>
                            <a:schemeClr val="tx1"/>
                          </a:solidFill>
                          <a:effectLst/>
                          <a:latin typeface="Times New Roman" pitchFamily="18" charset="0"/>
                          <a:cs typeface="Times New Roman" pitchFamily="18" charset="0"/>
                        </a:rPr>
                        <a:t>Smagi miesas bojājumi </a:t>
                      </a:r>
                      <a:endParaRPr kumimoji="0" lang="lv-LV" sz="11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46</a:t>
                      </a:r>
                      <a:endParaRPr kumimoji="0" lang="lv-LV" sz="11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121</a:t>
                      </a:r>
                      <a:endParaRPr kumimoji="0" lang="lv-LV" sz="11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103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59</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92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115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r>
                        <a:rPr lang="lv-LV" sz="1100" b="0" dirty="0" smtClean="0">
                          <a:latin typeface="Times New Roman" panose="02020603050405020304" pitchFamily="18" charset="0"/>
                          <a:cs typeface="Times New Roman" panose="02020603050405020304" pitchFamily="18" charset="0"/>
                        </a:rPr>
                        <a:t>108</a:t>
                      </a:r>
                      <a:endParaRPr lang="lv-LV" sz="1100" b="0" dirty="0">
                        <a:latin typeface="Times New Roman" panose="02020603050405020304" pitchFamily="18" charset="0"/>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04056">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lv-LV" sz="1100" b="1" i="0" u="none" strike="noStrike" cap="none" normalizeH="0" baseline="0" dirty="0" smtClean="0">
                          <a:ln>
                            <a:noFill/>
                          </a:ln>
                          <a:solidFill>
                            <a:schemeClr val="tx1"/>
                          </a:solidFill>
                          <a:effectLst/>
                          <a:latin typeface="Times New Roman" pitchFamily="18" charset="0"/>
                          <a:cs typeface="Times New Roman" pitchFamily="18" charset="0"/>
                        </a:rPr>
                        <a:t>Aizskarta dzimumneaizskaramība </a:t>
                      </a:r>
                      <a:endParaRPr kumimoji="0" lang="lv-LV" sz="11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45</a:t>
                      </a:r>
                      <a:endParaRPr kumimoji="0" lang="lv-LV" sz="11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95</a:t>
                      </a:r>
                      <a:endParaRPr kumimoji="0" lang="lv-LV" sz="11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138</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68</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75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64</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r>
                        <a:rPr lang="lv-LV" sz="1100" b="0" dirty="0" smtClean="0">
                          <a:latin typeface="Times New Roman" panose="02020603050405020304" pitchFamily="18" charset="0"/>
                          <a:cs typeface="Times New Roman" panose="02020603050405020304" pitchFamily="18" charset="0"/>
                        </a:rPr>
                        <a:t>94</a:t>
                      </a:r>
                      <a:endParaRPr lang="lv-LV" sz="1100" b="0" dirty="0">
                        <a:latin typeface="Times New Roman" panose="02020603050405020304" pitchFamily="18" charset="0"/>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50736">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lang="lv-LV" sz="1100" b="1" dirty="0" smtClean="0">
                          <a:latin typeface="Times New Roman" pitchFamily="18" charset="0"/>
                          <a:cs typeface="Times New Roman" pitchFamily="18" charset="0"/>
                        </a:rPr>
                        <a:t>Cietušais ir cilvēku tirdzniecības upuris</a:t>
                      </a:r>
                      <a:endParaRPr kumimoji="0" lang="lv-LV" sz="11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r>
                        <a:rPr lang="lv-LV" sz="1100" b="0" dirty="0" smtClean="0">
                          <a:latin typeface="Times New Roman" panose="02020603050405020304" pitchFamily="18" charset="0"/>
                          <a:cs typeface="Times New Roman" panose="02020603050405020304" pitchFamily="18" charset="0"/>
                        </a:rPr>
                        <a:t>0</a:t>
                      </a:r>
                      <a:endParaRPr lang="lv-LV" sz="1100" b="0" dirty="0">
                        <a:latin typeface="Times New Roman" panose="02020603050405020304" pitchFamily="18" charset="0"/>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734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lv-LV" sz="1100" b="1" i="0" u="none" strike="noStrike" cap="none" normalizeH="0" baseline="0" dirty="0" smtClean="0">
                          <a:ln>
                            <a:noFill/>
                          </a:ln>
                          <a:solidFill>
                            <a:schemeClr val="tx1"/>
                          </a:solidFill>
                          <a:effectLst/>
                          <a:latin typeface="Times New Roman" pitchFamily="18" charset="0"/>
                          <a:cs typeface="Times New Roman" pitchFamily="18" charset="0"/>
                        </a:rPr>
                        <a:t>Vidēja smaguma miesas bojājumi </a:t>
                      </a:r>
                      <a:endParaRPr kumimoji="0" lang="lv-LV" sz="11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8</a:t>
                      </a:r>
                      <a:endParaRPr kumimoji="0" lang="lv-LV" sz="11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122</a:t>
                      </a:r>
                      <a:endParaRPr kumimoji="0" lang="lv-LV" sz="11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179</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124</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154</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184</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r>
                        <a:rPr lang="lv-LV" sz="1100" b="0" dirty="0" smtClean="0">
                          <a:latin typeface="Times New Roman" panose="02020603050405020304" pitchFamily="18" charset="0"/>
                          <a:cs typeface="Times New Roman" panose="02020603050405020304" pitchFamily="18" charset="0"/>
                        </a:rPr>
                        <a:t>186</a:t>
                      </a:r>
                      <a:endParaRPr lang="lv-LV" sz="1100" b="0" dirty="0">
                        <a:latin typeface="Times New Roman" panose="02020603050405020304" pitchFamily="18" charset="0"/>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06603">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lv-LV" sz="1100" b="1" i="0" u="none" strike="noStrike" cap="none" normalizeH="0" baseline="0" dirty="0" smtClean="0">
                          <a:ln>
                            <a:noFill/>
                          </a:ln>
                          <a:solidFill>
                            <a:schemeClr val="tx1"/>
                          </a:solidFill>
                          <a:effectLst/>
                          <a:latin typeface="Times New Roman" pitchFamily="18" charset="0"/>
                          <a:cs typeface="Times New Roman" pitchFamily="18" charset="0"/>
                        </a:rPr>
                        <a:t>Atteikumi </a:t>
                      </a:r>
                      <a:endParaRPr kumimoji="0" lang="lv-LV" sz="11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52</a:t>
                      </a:r>
                      <a:endParaRPr kumimoji="0" lang="lv-LV" sz="11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Times New Roman" pitchFamily="18" charset="0"/>
                          <a:cs typeface="Times New Roman" pitchFamily="18" charset="0"/>
                        </a:rPr>
                        <a:t>7</a:t>
                      </a: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7</a:t>
                      </a:r>
                      <a:endParaRPr kumimoji="0" lang="lv-LV" sz="11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83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63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60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lv-LV" sz="1100" b="0" i="0" u="none" strike="noStrike" cap="none" normalizeH="0" baseline="0" dirty="0" smtClean="0">
                          <a:ln>
                            <a:noFill/>
                          </a:ln>
                          <a:solidFill>
                            <a:schemeClr val="tx1"/>
                          </a:solidFill>
                          <a:effectLst/>
                          <a:latin typeface="Times New Roman" pitchFamily="18" charset="0"/>
                          <a:cs typeface="Times New Roman" pitchFamily="18" charset="0"/>
                        </a:rPr>
                        <a:t>52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r>
                        <a:rPr lang="lv-LV" sz="1100" b="0" dirty="0" smtClean="0">
                          <a:latin typeface="Times New Roman" panose="02020603050405020304" pitchFamily="18" charset="0"/>
                          <a:cs typeface="Times New Roman" panose="02020603050405020304" pitchFamily="18" charset="0"/>
                        </a:rPr>
                        <a:t>64</a:t>
                      </a:r>
                      <a:endParaRPr lang="lv-LV" sz="1100" b="0" dirty="0">
                        <a:latin typeface="Times New Roman" panose="02020603050405020304" pitchFamily="18" charset="0"/>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7726" name="Slide Number Placeholder 5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D9B06171-8964-4983-B937-5BB1812BA35E}" type="slidenum">
              <a:rPr lang="lv-LV" smtClean="0"/>
              <a:pPr/>
              <a:t>15</a:t>
            </a:fld>
            <a:endParaRPr lang="lv-LV" smtClean="0"/>
          </a:p>
        </p:txBody>
      </p:sp>
      <p:pic>
        <p:nvPicPr>
          <p:cNvPr id="27727" name="Picture 4" descr="logo">
            <a:hlinkClick r:id="rId2"/>
          </p:cNvPr>
          <p:cNvPicPr>
            <a:picLocks noChangeAspect="1" noChangeArrowheads="1"/>
          </p:cNvPicPr>
          <p:nvPr/>
        </p:nvPicPr>
        <p:blipFill>
          <a:blip r:embed="rId3" cstate="print">
            <a:clrChange>
              <a:clrFrom>
                <a:srgbClr val="F2EBDC"/>
              </a:clrFrom>
              <a:clrTo>
                <a:srgbClr val="F2EBDC">
                  <a:alpha val="0"/>
                </a:srgbClr>
              </a:clrTo>
            </a:clrChange>
          </a:blip>
          <a:srcRect/>
          <a:stretch>
            <a:fillRect/>
          </a:stretch>
        </p:blipFill>
        <p:spPr bwMode="auto">
          <a:xfrm>
            <a:off x="0" y="6215063"/>
            <a:ext cx="2160588" cy="5984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271463" y="-71438"/>
            <a:ext cx="8229600" cy="1143001"/>
          </a:xfrm>
        </p:spPr>
        <p:txBody>
          <a:bodyPr/>
          <a:lstStyle/>
          <a:p>
            <a:pPr eaLnBrk="1" fontAlgn="auto" hangingPunct="1">
              <a:spcAft>
                <a:spcPts val="0"/>
              </a:spcAft>
              <a:defRPr/>
            </a:pPr>
            <a:r>
              <a:rPr lang="lv-LV" sz="3000" b="1" dirty="0" smtClean="0">
                <a:latin typeface="Times New Roman" pitchFamily="18" charset="0"/>
                <a:cs typeface="Times New Roman" pitchFamily="18" charset="0"/>
              </a:rPr>
              <a:t>Kontakti</a:t>
            </a:r>
          </a:p>
        </p:txBody>
      </p:sp>
      <p:sp>
        <p:nvSpPr>
          <p:cNvPr id="28674" name="Rectangle 3"/>
          <p:cNvSpPr>
            <a:spLocks noGrp="1" noChangeArrowheads="1"/>
          </p:cNvSpPr>
          <p:nvPr>
            <p:ph idx="1"/>
          </p:nvPr>
        </p:nvSpPr>
        <p:spPr>
          <a:xfrm>
            <a:off x="357188" y="857250"/>
            <a:ext cx="8229600" cy="5286375"/>
          </a:xfrm>
        </p:spPr>
        <p:txBody>
          <a:bodyPr>
            <a:normAutofit lnSpcReduction="10000"/>
          </a:bodyPr>
          <a:lstStyle/>
          <a:p>
            <a:pPr algn="ctr" eaLnBrk="1" hangingPunct="1">
              <a:lnSpc>
                <a:spcPct val="80000"/>
              </a:lnSpc>
              <a:buFontTx/>
              <a:buNone/>
            </a:pPr>
            <a:r>
              <a:rPr lang="lv-LV" sz="2400" b="1" dirty="0" smtClean="0"/>
              <a:t>	</a:t>
            </a:r>
          </a:p>
          <a:p>
            <a:pPr algn="ctr" eaLnBrk="1" hangingPunct="1">
              <a:lnSpc>
                <a:spcPct val="80000"/>
              </a:lnSpc>
              <a:buFontTx/>
              <a:buNone/>
            </a:pPr>
            <a:r>
              <a:rPr lang="lv-LV" sz="2100" b="1" dirty="0" smtClean="0">
                <a:latin typeface="Times New Roman" pitchFamily="18" charset="0"/>
                <a:cs typeface="Times New Roman" pitchFamily="18" charset="0"/>
              </a:rPr>
              <a:t>Adrese:</a:t>
            </a:r>
            <a:r>
              <a:rPr lang="lv-LV" sz="2100" dirty="0" smtClean="0">
                <a:latin typeface="Times New Roman" pitchFamily="18" charset="0"/>
                <a:cs typeface="Times New Roman" pitchFamily="18" charset="0"/>
              </a:rPr>
              <a:t> </a:t>
            </a:r>
            <a:r>
              <a:rPr lang="lv-LV" sz="2100" dirty="0" smtClean="0">
                <a:solidFill>
                  <a:schemeClr val="tx1"/>
                </a:solidFill>
                <a:latin typeface="Times New Roman" pitchFamily="18" charset="0"/>
                <a:cs typeface="Times New Roman" pitchFamily="18" charset="0"/>
              </a:rPr>
              <a:t>Pils laukums 4</a:t>
            </a:r>
          </a:p>
          <a:p>
            <a:pPr algn="ctr" eaLnBrk="1" hangingPunct="1">
              <a:lnSpc>
                <a:spcPct val="80000"/>
              </a:lnSpc>
              <a:buFontTx/>
              <a:buNone/>
            </a:pPr>
            <a:r>
              <a:rPr lang="lv-LV" sz="2100" dirty="0" smtClean="0">
                <a:solidFill>
                  <a:schemeClr val="tx1"/>
                </a:solidFill>
                <a:latin typeface="Times New Roman" pitchFamily="18" charset="0"/>
                <a:cs typeface="Times New Roman" pitchFamily="18" charset="0"/>
              </a:rPr>
              <a:t>	Rīga, LV-1050</a:t>
            </a:r>
          </a:p>
          <a:p>
            <a:pPr algn="ctr" eaLnBrk="1" hangingPunct="1">
              <a:lnSpc>
                <a:spcPct val="80000"/>
              </a:lnSpc>
              <a:buFontTx/>
              <a:buNone/>
            </a:pPr>
            <a:r>
              <a:rPr lang="lv-LV" sz="2100" b="1" dirty="0" smtClean="0">
                <a:latin typeface="Times New Roman" pitchFamily="18" charset="0"/>
                <a:cs typeface="Times New Roman" pitchFamily="18" charset="0"/>
              </a:rPr>
              <a:t>	</a:t>
            </a:r>
          </a:p>
          <a:p>
            <a:pPr algn="ctr" eaLnBrk="1" hangingPunct="1">
              <a:lnSpc>
                <a:spcPct val="80000"/>
              </a:lnSpc>
              <a:buFontTx/>
              <a:buNone/>
            </a:pPr>
            <a:r>
              <a:rPr lang="lv-LV" sz="2100" b="1" dirty="0" smtClean="0">
                <a:latin typeface="Times New Roman" pitchFamily="18" charset="0"/>
                <a:cs typeface="Times New Roman" pitchFamily="18" charset="0"/>
              </a:rPr>
              <a:t>Tālrunis:</a:t>
            </a:r>
            <a:r>
              <a:rPr lang="lv-LV" sz="2100" dirty="0" smtClean="0">
                <a:latin typeface="Times New Roman" pitchFamily="18" charset="0"/>
                <a:cs typeface="Times New Roman" pitchFamily="18" charset="0"/>
              </a:rPr>
              <a:t> </a:t>
            </a:r>
            <a:r>
              <a:rPr lang="lv-LV" sz="2100" dirty="0" smtClean="0">
                <a:solidFill>
                  <a:schemeClr val="tx1"/>
                </a:solidFill>
                <a:latin typeface="Times New Roman" pitchFamily="18" charset="0"/>
                <a:cs typeface="Times New Roman" pitchFamily="18" charset="0"/>
              </a:rPr>
              <a:t>80001801, </a:t>
            </a:r>
            <a:r>
              <a:rPr lang="lv-LV" sz="2100" dirty="0" smtClean="0">
                <a:solidFill>
                  <a:schemeClr val="tx1"/>
                </a:solidFill>
                <a:latin typeface="Times New Roman" pitchFamily="18" charset="0"/>
                <a:cs typeface="Times New Roman" pitchFamily="18" charset="0"/>
              </a:rPr>
              <a:t>67515273, 67515293</a:t>
            </a:r>
            <a:r>
              <a:rPr lang="lv-LV" sz="2100" dirty="0" smtClean="0">
                <a:solidFill>
                  <a:schemeClr val="tx1"/>
                </a:solidFill>
                <a:latin typeface="Times New Roman" pitchFamily="18" charset="0"/>
                <a:cs typeface="Times New Roman" pitchFamily="18" charset="0"/>
              </a:rPr>
              <a:t/>
            </a:r>
            <a:br>
              <a:rPr lang="lv-LV" sz="2100" dirty="0" smtClean="0">
                <a:solidFill>
                  <a:schemeClr val="tx1"/>
                </a:solidFill>
                <a:latin typeface="Times New Roman" pitchFamily="18" charset="0"/>
                <a:cs typeface="Times New Roman" pitchFamily="18" charset="0"/>
              </a:rPr>
            </a:br>
            <a:r>
              <a:rPr lang="lv-LV" sz="2100" dirty="0" smtClean="0">
                <a:solidFill>
                  <a:schemeClr val="tx1"/>
                </a:solidFill>
                <a:latin typeface="Times New Roman" pitchFamily="18" charset="0"/>
                <a:cs typeface="Times New Roman" pitchFamily="18" charset="0"/>
              </a:rPr>
              <a:t>fakss: 67514209</a:t>
            </a:r>
            <a:br>
              <a:rPr lang="lv-LV" sz="2100" dirty="0" smtClean="0">
                <a:solidFill>
                  <a:schemeClr val="tx1"/>
                </a:solidFill>
                <a:latin typeface="Times New Roman" pitchFamily="18" charset="0"/>
                <a:cs typeface="Times New Roman" pitchFamily="18" charset="0"/>
              </a:rPr>
            </a:br>
            <a:r>
              <a:rPr lang="lv-LV" sz="2100" dirty="0" smtClean="0">
                <a:latin typeface="Times New Roman" pitchFamily="18" charset="0"/>
                <a:cs typeface="Times New Roman" pitchFamily="18" charset="0"/>
              </a:rPr>
              <a:t/>
            </a:r>
            <a:br>
              <a:rPr lang="lv-LV" sz="2100" dirty="0" smtClean="0">
                <a:latin typeface="Times New Roman" pitchFamily="18" charset="0"/>
                <a:cs typeface="Times New Roman" pitchFamily="18" charset="0"/>
              </a:rPr>
            </a:br>
            <a:r>
              <a:rPr lang="lv-LV" sz="2100" b="1" dirty="0" smtClean="0">
                <a:latin typeface="Times New Roman" pitchFamily="18" charset="0"/>
                <a:cs typeface="Times New Roman" pitchFamily="18" charset="0"/>
              </a:rPr>
              <a:t>Mājas lapa:</a:t>
            </a:r>
            <a:r>
              <a:rPr lang="lv-LV" sz="2100" dirty="0" smtClean="0">
                <a:latin typeface="Times New Roman" pitchFamily="18" charset="0"/>
                <a:cs typeface="Times New Roman" pitchFamily="18" charset="0"/>
              </a:rPr>
              <a:t> </a:t>
            </a:r>
            <a:r>
              <a:rPr lang="lv-LV" sz="2100" dirty="0" err="1" smtClean="0">
                <a:latin typeface="Times New Roman" pitchFamily="18" charset="0"/>
                <a:cs typeface="Times New Roman" pitchFamily="18" charset="0"/>
                <a:hlinkClick r:id="rId2"/>
              </a:rPr>
              <a:t>www.jpa.gov.lv</a:t>
            </a:r>
            <a:endParaRPr lang="lv-LV" sz="2100" dirty="0" smtClean="0">
              <a:latin typeface="Times New Roman" pitchFamily="18" charset="0"/>
              <a:cs typeface="Times New Roman" pitchFamily="18" charset="0"/>
            </a:endParaRPr>
          </a:p>
          <a:p>
            <a:pPr algn="ctr" eaLnBrk="1" hangingPunct="1">
              <a:lnSpc>
                <a:spcPct val="80000"/>
              </a:lnSpc>
              <a:buFontTx/>
              <a:buNone/>
            </a:pPr>
            <a:r>
              <a:rPr lang="lv-LV" sz="2100" dirty="0" smtClean="0">
                <a:latin typeface="Times New Roman" pitchFamily="18" charset="0"/>
                <a:cs typeface="Times New Roman" pitchFamily="18" charset="0"/>
              </a:rPr>
              <a:t>	e-pasts: </a:t>
            </a:r>
            <a:r>
              <a:rPr lang="lv-LV" sz="2100" dirty="0" err="1" smtClean="0">
                <a:latin typeface="Times New Roman" pitchFamily="18" charset="0"/>
                <a:cs typeface="Times New Roman" pitchFamily="18" charset="0"/>
                <a:hlinkClick r:id="rId3"/>
              </a:rPr>
              <a:t>jpa@jpa.gov.lv</a:t>
            </a:r>
            <a:r>
              <a:rPr lang="lv-LV" sz="2100" dirty="0" smtClean="0">
                <a:latin typeface="Times New Roman" pitchFamily="18" charset="0"/>
                <a:cs typeface="Times New Roman" pitchFamily="18" charset="0"/>
              </a:rPr>
              <a:t> </a:t>
            </a:r>
            <a:endParaRPr lang="lv-LV" sz="2100" b="1" dirty="0" smtClean="0">
              <a:latin typeface="Times New Roman" pitchFamily="18" charset="0"/>
              <a:cs typeface="Times New Roman" pitchFamily="18" charset="0"/>
            </a:endParaRPr>
          </a:p>
          <a:p>
            <a:pPr algn="ctr" eaLnBrk="1" hangingPunct="1">
              <a:lnSpc>
                <a:spcPct val="80000"/>
              </a:lnSpc>
              <a:buFontTx/>
              <a:buNone/>
            </a:pPr>
            <a:r>
              <a:rPr lang="lv-LV" sz="2100" b="1" dirty="0" smtClean="0">
                <a:latin typeface="Times New Roman" pitchFamily="18" charset="0"/>
                <a:cs typeface="Times New Roman" pitchFamily="18" charset="0"/>
              </a:rPr>
              <a:t>	</a:t>
            </a:r>
          </a:p>
          <a:p>
            <a:pPr algn="ctr" eaLnBrk="1" hangingPunct="1">
              <a:lnSpc>
                <a:spcPct val="80000"/>
              </a:lnSpc>
              <a:buFontTx/>
              <a:buNone/>
            </a:pPr>
            <a:r>
              <a:rPr lang="lv-LV" sz="2100" b="1" dirty="0" smtClean="0">
                <a:latin typeface="Times New Roman" pitchFamily="18" charset="0"/>
                <a:cs typeface="Times New Roman" pitchFamily="18" charset="0"/>
              </a:rPr>
              <a:t>Apmeklētāju pieņemšanas laiks:</a:t>
            </a:r>
            <a:endParaRPr lang="lv-LV" sz="2100" dirty="0" smtClean="0">
              <a:latin typeface="Times New Roman" pitchFamily="18" charset="0"/>
              <a:cs typeface="Times New Roman" pitchFamily="18" charset="0"/>
            </a:endParaRPr>
          </a:p>
          <a:p>
            <a:pPr algn="ctr" eaLnBrk="1" hangingPunct="1">
              <a:buFontTx/>
              <a:buNone/>
            </a:pPr>
            <a:r>
              <a:rPr lang="lv-LV" sz="2100" dirty="0" smtClean="0">
                <a:latin typeface="Times New Roman" pitchFamily="18" charset="0"/>
                <a:cs typeface="Times New Roman" pitchFamily="18" charset="0"/>
              </a:rPr>
              <a:t>	Pirmdien:         13.00-18.00</a:t>
            </a:r>
          </a:p>
          <a:p>
            <a:pPr algn="ctr" eaLnBrk="1" hangingPunct="1">
              <a:spcBef>
                <a:spcPct val="0"/>
              </a:spcBef>
              <a:buFontTx/>
              <a:buNone/>
            </a:pPr>
            <a:r>
              <a:rPr lang="lv-LV" sz="2100" dirty="0" smtClean="0">
                <a:latin typeface="Times New Roman" pitchFamily="18" charset="0"/>
                <a:cs typeface="Times New Roman" pitchFamily="18" charset="0"/>
              </a:rPr>
              <a:t>	Otrdien:           9.00-14.00</a:t>
            </a:r>
          </a:p>
          <a:p>
            <a:pPr algn="ctr" eaLnBrk="1" hangingPunct="1">
              <a:spcBef>
                <a:spcPct val="0"/>
              </a:spcBef>
              <a:buFontTx/>
              <a:buNone/>
            </a:pPr>
            <a:r>
              <a:rPr lang="lv-LV" sz="2100" dirty="0" smtClean="0">
                <a:latin typeface="Times New Roman" pitchFamily="18" charset="0"/>
                <a:cs typeface="Times New Roman" pitchFamily="18" charset="0"/>
              </a:rPr>
              <a:t>	Trešdien:           9.00-14.00</a:t>
            </a:r>
          </a:p>
          <a:p>
            <a:pPr algn="ctr" eaLnBrk="1" hangingPunct="1">
              <a:spcBef>
                <a:spcPct val="0"/>
              </a:spcBef>
              <a:buFontTx/>
              <a:buNone/>
            </a:pPr>
            <a:r>
              <a:rPr lang="lv-LV" sz="2100" dirty="0" smtClean="0">
                <a:latin typeface="Times New Roman" pitchFamily="18" charset="0"/>
                <a:cs typeface="Times New Roman" pitchFamily="18" charset="0"/>
              </a:rPr>
              <a:t> 	Ceturtdien:       9.00-14.00</a:t>
            </a:r>
          </a:p>
          <a:p>
            <a:pPr algn="ctr" eaLnBrk="1" hangingPunct="1">
              <a:spcBef>
                <a:spcPct val="0"/>
              </a:spcBef>
              <a:buFontTx/>
              <a:buNone/>
            </a:pPr>
            <a:r>
              <a:rPr lang="lv-LV" sz="2100" dirty="0" smtClean="0">
                <a:latin typeface="Times New Roman" pitchFamily="18" charset="0"/>
                <a:cs typeface="Times New Roman" pitchFamily="18" charset="0"/>
              </a:rPr>
              <a:t> 	  Piektdien:         8.00-12.00  </a:t>
            </a:r>
          </a:p>
          <a:p>
            <a:pPr algn="ctr" eaLnBrk="1" hangingPunct="1">
              <a:spcBef>
                <a:spcPct val="0"/>
              </a:spcBef>
              <a:buFontTx/>
              <a:buNone/>
            </a:pPr>
            <a:r>
              <a:rPr lang="lv-LV" sz="2100" dirty="0" smtClean="0">
                <a:latin typeface="Times New Roman" pitchFamily="18" charset="0"/>
                <a:cs typeface="Times New Roman" pitchFamily="18" charset="0"/>
              </a:rPr>
              <a:t>Pirmssvētku dienās       9.00-13.00</a:t>
            </a:r>
          </a:p>
          <a:p>
            <a:pPr algn="ctr" eaLnBrk="1" hangingPunct="1">
              <a:spcBef>
                <a:spcPct val="0"/>
              </a:spcBef>
              <a:buFontTx/>
              <a:buNone/>
            </a:pPr>
            <a:r>
              <a:rPr lang="lv-LV" sz="2100" dirty="0" smtClean="0">
                <a:latin typeface="Times New Roman" pitchFamily="18" charset="0"/>
                <a:cs typeface="Times New Roman" pitchFamily="18" charset="0"/>
              </a:rPr>
              <a:t>Pirmssvētku piektdienās  8.00-12.00</a:t>
            </a:r>
          </a:p>
          <a:p>
            <a:pPr algn="ctr" eaLnBrk="1" hangingPunct="1">
              <a:spcBef>
                <a:spcPct val="0"/>
              </a:spcBef>
              <a:buFontTx/>
              <a:buNone/>
            </a:pPr>
            <a:endParaRPr lang="lv-LV" sz="2100" dirty="0" smtClean="0">
              <a:latin typeface="Times New Roman" pitchFamily="18" charset="0"/>
              <a:cs typeface="Times New Roman" pitchFamily="18" charset="0"/>
            </a:endParaRPr>
          </a:p>
        </p:txBody>
      </p:sp>
      <p:sp>
        <p:nvSpPr>
          <p:cNvPr id="28675" name="Slide Number Placeholder 7"/>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71B9795C-F863-461F-BDD9-C1088CDF107F}" type="slidenum">
              <a:rPr lang="lv-LV" smtClean="0"/>
              <a:pPr/>
              <a:t>16</a:t>
            </a:fld>
            <a:endParaRPr lang="lv-LV" smtClean="0"/>
          </a:p>
        </p:txBody>
      </p:sp>
      <p:pic>
        <p:nvPicPr>
          <p:cNvPr id="28677" name="Picture 4" descr="logo">
            <a:hlinkClick r:id="rId4"/>
          </p:cNvPr>
          <p:cNvPicPr>
            <a:picLocks noChangeAspect="1" noChangeArrowheads="1"/>
          </p:cNvPicPr>
          <p:nvPr/>
        </p:nvPicPr>
        <p:blipFill>
          <a:blip r:embed="rId5" cstate="print">
            <a:clrChange>
              <a:clrFrom>
                <a:srgbClr val="F2EBDC"/>
              </a:clrFrom>
              <a:clrTo>
                <a:srgbClr val="F2EBDC">
                  <a:alpha val="0"/>
                </a:srgbClr>
              </a:clrTo>
            </a:clrChange>
          </a:blip>
          <a:srcRect/>
          <a:stretch>
            <a:fillRect/>
          </a:stretch>
        </p:blipFill>
        <p:spPr bwMode="auto">
          <a:xfrm>
            <a:off x="0" y="6215063"/>
            <a:ext cx="2160588" cy="598487"/>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4"/>
          <p:cNvSpPr>
            <a:spLocks noGrp="1" noChangeArrowheads="1"/>
          </p:cNvSpPr>
          <p:nvPr>
            <p:ph type="ctrTitle"/>
          </p:nvPr>
        </p:nvSpPr>
        <p:spPr>
          <a:xfrm>
            <a:off x="571500" y="2357438"/>
            <a:ext cx="7772400" cy="2255837"/>
          </a:xfrm>
          <a:effectLst/>
        </p:spPr>
        <p:txBody>
          <a:bodyPr/>
          <a:lstStyle/>
          <a:p>
            <a:pPr algn="ctr" eaLnBrk="1" fontAlgn="auto" hangingPunct="1">
              <a:spcAft>
                <a:spcPts val="0"/>
              </a:spcAft>
              <a:defRPr/>
            </a:pPr>
            <a:r>
              <a:rPr lang="lv-LV" sz="3000" b="1" dirty="0" smtClean="0">
                <a:latin typeface="Times New Roman" pitchFamily="18" charset="0"/>
                <a:cs typeface="Times New Roman" pitchFamily="18" charset="0"/>
              </a:rPr>
              <a:t>Paldies par uzmanību!</a:t>
            </a:r>
            <a:br>
              <a:rPr lang="lv-LV" sz="3000" b="1" dirty="0" smtClean="0">
                <a:latin typeface="Times New Roman" pitchFamily="18" charset="0"/>
                <a:cs typeface="Times New Roman" pitchFamily="18" charset="0"/>
              </a:rPr>
            </a:br>
            <a:r>
              <a:rPr lang="lv-LV" sz="3000" b="1" dirty="0">
                <a:latin typeface="Times New Roman" pitchFamily="18" charset="0"/>
                <a:cs typeface="Times New Roman" pitchFamily="18" charset="0"/>
              </a:rPr>
              <a:t/>
            </a:r>
            <a:br>
              <a:rPr lang="lv-LV" sz="3000" b="1" dirty="0">
                <a:latin typeface="Times New Roman" pitchFamily="18" charset="0"/>
                <a:cs typeface="Times New Roman" pitchFamily="18" charset="0"/>
              </a:rPr>
            </a:br>
            <a:r>
              <a:rPr lang="lv-LV" sz="3000" b="1" dirty="0" smtClean="0">
                <a:latin typeface="Times New Roman" pitchFamily="18" charset="0"/>
                <a:cs typeface="Times New Roman" pitchFamily="18" charset="0"/>
              </a:rPr>
              <a:t/>
            </a:r>
            <a:br>
              <a:rPr lang="lv-LV" sz="3000" b="1" dirty="0" smtClean="0">
                <a:latin typeface="Times New Roman" pitchFamily="18" charset="0"/>
                <a:cs typeface="Times New Roman" pitchFamily="18" charset="0"/>
              </a:rPr>
            </a:br>
            <a:endParaRPr lang="en-US" sz="3000" b="1" i="1" cap="small" dirty="0" smtClean="0">
              <a:latin typeface="Times New Roman" pitchFamily="18" charset="0"/>
              <a:cs typeface="Times New Roman" pitchFamily="18" charset="0"/>
            </a:endParaRPr>
          </a:p>
        </p:txBody>
      </p:sp>
      <p:sp>
        <p:nvSpPr>
          <p:cNvPr id="29699"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B6AAB55E-7492-4C6A-AFBB-41A3CF073798}" type="slidenum">
              <a:rPr lang="lv-LV" smtClean="0"/>
              <a:pPr/>
              <a:t>17</a:t>
            </a:fld>
            <a:endParaRPr lang="lv-LV" smtClean="0"/>
          </a:p>
        </p:txBody>
      </p:sp>
      <p:pic>
        <p:nvPicPr>
          <p:cNvPr id="29700" name="Picture 6" descr="logo">
            <a:hlinkClick r:id="rId3"/>
          </p:cNvPr>
          <p:cNvPicPr>
            <a:picLocks noChangeAspect="1" noChangeArrowheads="1"/>
          </p:cNvPicPr>
          <p:nvPr/>
        </p:nvPicPr>
        <p:blipFill>
          <a:blip r:embed="rId4" cstate="print">
            <a:clrChange>
              <a:clrFrom>
                <a:srgbClr val="F2EBDC"/>
              </a:clrFrom>
              <a:clrTo>
                <a:srgbClr val="F2EBDC">
                  <a:alpha val="0"/>
                </a:srgbClr>
              </a:clrTo>
            </a:clrChange>
          </a:blip>
          <a:srcRect/>
          <a:stretch>
            <a:fillRect/>
          </a:stretch>
        </p:blipFill>
        <p:spPr bwMode="auto">
          <a:xfrm>
            <a:off x="2916238" y="692150"/>
            <a:ext cx="2881312" cy="1016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a:bodyPr>
          <a:lstStyle/>
          <a:p>
            <a:pPr algn="ctr" eaLnBrk="1" fontAlgn="auto" hangingPunct="1">
              <a:spcAft>
                <a:spcPts val="0"/>
              </a:spcAft>
              <a:defRPr/>
            </a:pPr>
            <a:r>
              <a:rPr lang="lv-LV" sz="2800" b="1" dirty="0" smtClean="0">
                <a:latin typeface="Times New Roman" pitchFamily="18" charset="0"/>
                <a:cs typeface="Times New Roman" pitchFamily="18" charset="0"/>
              </a:rPr>
              <a:t>Normatīvie akti</a:t>
            </a:r>
          </a:p>
        </p:txBody>
      </p:sp>
      <p:sp>
        <p:nvSpPr>
          <p:cNvPr id="12290" name="Rectangle 3"/>
          <p:cNvSpPr>
            <a:spLocks noGrp="1" noChangeArrowheads="1"/>
          </p:cNvSpPr>
          <p:nvPr>
            <p:ph idx="1"/>
          </p:nvPr>
        </p:nvSpPr>
        <p:spPr/>
        <p:txBody>
          <a:bodyPr>
            <a:normAutofit lnSpcReduction="10000"/>
          </a:bodyPr>
          <a:lstStyle/>
          <a:p>
            <a:pPr algn="just" eaLnBrk="1" hangingPunct="1">
              <a:buFont typeface="Wingdings" pitchFamily="2" charset="2"/>
              <a:buChar char="Ø"/>
            </a:pPr>
            <a:r>
              <a:rPr lang="lv-LV" sz="2200" b="1" dirty="0" smtClean="0">
                <a:latin typeface="Times New Roman" pitchFamily="18" charset="0"/>
                <a:cs typeface="Times New Roman" pitchFamily="18" charset="0"/>
              </a:rPr>
              <a:t>Eiropas Padomes direktīva 2004/80/EK par kompensāciju noziegumos cietušajiem</a:t>
            </a:r>
            <a:r>
              <a:rPr lang="lv-LV" sz="2200" dirty="0" smtClean="0">
                <a:latin typeface="Times New Roman" pitchFamily="18" charset="0"/>
                <a:cs typeface="Times New Roman" pitchFamily="18" charset="0"/>
              </a:rPr>
              <a:t>: </a:t>
            </a:r>
            <a:r>
              <a:rPr lang="lv-LV" sz="2000" dirty="0" smtClean="0">
                <a:latin typeface="Times New Roman" pitchFamily="18" charset="0"/>
                <a:cs typeface="Times New Roman" pitchFamily="18" charset="0"/>
              </a:rPr>
              <a:t>visas dalībvalstis nodrošina, ka to tiesību normās ir paredzēta tāda to teritorijā izdarītos tīšos, vardarbīgos noziegumos cietušajiem izmaksājamo kompensāciju sistēma, kura garantē taisnīgu un samērīgu kompensāciju cietušajiem</a:t>
            </a:r>
            <a:r>
              <a:rPr lang="lv-LV" sz="2200" dirty="0">
                <a:latin typeface="Times New Roman" pitchFamily="18" charset="0"/>
                <a:cs typeface="Times New Roman" pitchFamily="18" charset="0"/>
              </a:rPr>
              <a:t>;</a:t>
            </a:r>
            <a:endParaRPr lang="lv-LV" sz="2200" dirty="0" smtClean="0">
              <a:latin typeface="Times New Roman" pitchFamily="18" charset="0"/>
              <a:cs typeface="Times New Roman" pitchFamily="18" charset="0"/>
            </a:endParaRPr>
          </a:p>
          <a:p>
            <a:pPr algn="just">
              <a:buFont typeface="Wingdings" pitchFamily="2" charset="2"/>
              <a:buChar char="Ø"/>
            </a:pPr>
            <a:r>
              <a:rPr lang="lv-LV" sz="2200" b="1" dirty="0">
                <a:latin typeface="Times New Roman" pitchFamily="18" charset="0"/>
                <a:cs typeface="Times New Roman" pitchFamily="18" charset="0"/>
              </a:rPr>
              <a:t>Eiropas Parlamenta un Padomes 2011.gada 5.aprīļa direktīvas 2011/36/ES par cilvēku tirdzniecības novēršanu un apkarošanu un cietušo aizsardzību, un ar kuru aizstāj Padomes Pamatlēmumu </a:t>
            </a:r>
            <a:r>
              <a:rPr lang="lv-LV" sz="2200" b="1" dirty="0" smtClean="0">
                <a:latin typeface="Times New Roman" pitchFamily="18" charset="0"/>
                <a:cs typeface="Times New Roman" pitchFamily="18" charset="0"/>
              </a:rPr>
              <a:t>2002/629/TI</a:t>
            </a:r>
            <a:r>
              <a:rPr lang="lv-LV" sz="2200" dirty="0" smtClean="0">
                <a:latin typeface="Times New Roman" pitchFamily="18" charset="0"/>
                <a:cs typeface="Times New Roman" pitchFamily="18" charset="0"/>
              </a:rPr>
              <a:t>: </a:t>
            </a:r>
            <a:r>
              <a:rPr lang="lv-LV" sz="2000" dirty="0" smtClean="0">
                <a:latin typeface="Times New Roman" pitchFamily="18" charset="0"/>
                <a:cs typeface="Times New Roman" pitchFamily="18" charset="0"/>
              </a:rPr>
              <a:t>cilvēku </a:t>
            </a:r>
            <a:r>
              <a:rPr lang="lv-LV" sz="2000" dirty="0">
                <a:latin typeface="Times New Roman" pitchFamily="18" charset="0"/>
                <a:cs typeface="Times New Roman" pitchFamily="18" charset="0"/>
              </a:rPr>
              <a:t>tirdzniecībā cietušajiem </a:t>
            </a:r>
            <a:r>
              <a:rPr lang="lv-LV" sz="2000" dirty="0" smtClean="0">
                <a:latin typeface="Times New Roman" pitchFamily="18" charset="0"/>
                <a:cs typeface="Times New Roman" pitchFamily="18" charset="0"/>
              </a:rPr>
              <a:t>jānodrošina piekļuve </a:t>
            </a:r>
            <a:r>
              <a:rPr lang="lv-LV" sz="2000" dirty="0">
                <a:latin typeface="Times New Roman" pitchFamily="18" charset="0"/>
                <a:cs typeface="Times New Roman" pitchFamily="18" charset="0"/>
              </a:rPr>
              <a:t>pastāvošajām shēmām, kas paredz kompensācijas ar nodomu veiktos vardarbīgos noziegumos </a:t>
            </a:r>
            <a:r>
              <a:rPr lang="lv-LV" sz="2000" dirty="0" smtClean="0">
                <a:latin typeface="Times New Roman" pitchFamily="18" charset="0"/>
                <a:cs typeface="Times New Roman" pitchFamily="18" charset="0"/>
              </a:rPr>
              <a:t>cietušajiem;</a:t>
            </a:r>
            <a:endParaRPr lang="lv-LV" sz="2000" dirty="0">
              <a:latin typeface="Times New Roman" pitchFamily="18" charset="0"/>
              <a:cs typeface="Times New Roman" pitchFamily="18" charset="0"/>
            </a:endParaRPr>
          </a:p>
          <a:p>
            <a:pPr algn="just">
              <a:spcBef>
                <a:spcPts val="1800"/>
              </a:spcBef>
              <a:buFont typeface="Wingdings" pitchFamily="2" charset="2"/>
              <a:buChar char="Ø"/>
            </a:pPr>
            <a:r>
              <a:rPr lang="lv-LV" sz="2200" b="1" dirty="0" smtClean="0">
                <a:latin typeface="Times New Roman" pitchFamily="18" charset="0"/>
                <a:cs typeface="Times New Roman" pitchFamily="18" charset="0"/>
              </a:rPr>
              <a:t>Likums</a:t>
            </a:r>
            <a:r>
              <a:rPr lang="lv-LV" sz="2200" dirty="0" smtClean="0">
                <a:latin typeface="Times New Roman" pitchFamily="18" charset="0"/>
                <a:cs typeface="Times New Roman" pitchFamily="18" charset="0"/>
              </a:rPr>
              <a:t> </a:t>
            </a:r>
            <a:r>
              <a:rPr lang="lv-LV" sz="2200" b="1" dirty="0" smtClean="0">
                <a:latin typeface="Times New Roman" pitchFamily="18" charset="0"/>
                <a:cs typeface="Times New Roman" pitchFamily="18" charset="0"/>
              </a:rPr>
              <a:t>“Par valsts kompensāciju cietušajiem” </a:t>
            </a:r>
            <a:r>
              <a:rPr lang="lv-LV" sz="2000" dirty="0">
                <a:latin typeface="Times New Roman" pitchFamily="18" charset="0"/>
                <a:cs typeface="Times New Roman" pitchFamily="18" charset="0"/>
              </a:rPr>
              <a:t>(stājies spēkā 2006.gada 20.jūnijā, pēdējie grozījumi stājās spēkā 2013.gada 1.janvārī).</a:t>
            </a:r>
            <a:endParaRPr lang="lv-LV" sz="2000" i="1" dirty="0" smtClean="0">
              <a:latin typeface="Times New Roman" pitchFamily="18" charset="0"/>
              <a:cs typeface="Times New Roman" pitchFamily="18" charset="0"/>
            </a:endParaRPr>
          </a:p>
        </p:txBody>
      </p:sp>
      <p:pic>
        <p:nvPicPr>
          <p:cNvPr id="12292" name="Picture 4" descr="logo">
            <a:hlinkClick r:id="rId2"/>
          </p:cNvPr>
          <p:cNvPicPr>
            <a:picLocks noChangeAspect="1" noChangeArrowheads="1"/>
          </p:cNvPicPr>
          <p:nvPr/>
        </p:nvPicPr>
        <p:blipFill>
          <a:blip r:embed="rId3" cstate="print">
            <a:clrChange>
              <a:clrFrom>
                <a:srgbClr val="F2EBDC"/>
              </a:clrFrom>
              <a:clrTo>
                <a:srgbClr val="F2EBDC">
                  <a:alpha val="0"/>
                </a:srgbClr>
              </a:clrTo>
            </a:clrChange>
          </a:blip>
          <a:srcRect/>
          <a:stretch>
            <a:fillRect/>
          </a:stretch>
        </p:blipFill>
        <p:spPr bwMode="auto">
          <a:xfrm>
            <a:off x="0" y="6215063"/>
            <a:ext cx="2160588" cy="5984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274638"/>
            <a:ext cx="8229600" cy="868362"/>
          </a:xfrm>
        </p:spPr>
        <p:txBody>
          <a:bodyPr>
            <a:normAutofit fontScale="90000"/>
          </a:bodyPr>
          <a:lstStyle/>
          <a:p>
            <a:pPr algn="ctr" eaLnBrk="1" fontAlgn="auto" hangingPunct="1">
              <a:spcAft>
                <a:spcPts val="0"/>
              </a:spcAft>
              <a:defRPr/>
            </a:pPr>
            <a:r>
              <a:rPr lang="lv-LV" sz="3000" b="1" dirty="0" smtClean="0">
                <a:latin typeface="Times New Roman" pitchFamily="18" charset="0"/>
                <a:cs typeface="Times New Roman" pitchFamily="18" charset="0"/>
              </a:rPr>
              <a:t>Kam ir tiesības </a:t>
            </a:r>
            <a:br>
              <a:rPr lang="lv-LV" sz="3000" b="1" dirty="0" smtClean="0">
                <a:latin typeface="Times New Roman" pitchFamily="18" charset="0"/>
                <a:cs typeface="Times New Roman" pitchFamily="18" charset="0"/>
              </a:rPr>
            </a:br>
            <a:r>
              <a:rPr lang="lv-LV" sz="3000" b="1" dirty="0" smtClean="0">
                <a:latin typeface="Times New Roman" pitchFamily="18" charset="0"/>
                <a:cs typeface="Times New Roman" pitchFamily="18" charset="0"/>
              </a:rPr>
              <a:t>saņemt valsts kompensāciju</a:t>
            </a:r>
            <a:r>
              <a:rPr lang="lv-LV" sz="3000" dirty="0" smtClean="0">
                <a:latin typeface="Times New Roman" pitchFamily="18" charset="0"/>
                <a:cs typeface="Times New Roman" pitchFamily="18" charset="0"/>
              </a:rPr>
              <a:t>?</a:t>
            </a:r>
          </a:p>
        </p:txBody>
      </p:sp>
      <p:sp>
        <p:nvSpPr>
          <p:cNvPr id="5123" name="Rectangle 3"/>
          <p:cNvSpPr>
            <a:spLocks noGrp="1" noChangeArrowheads="1"/>
          </p:cNvSpPr>
          <p:nvPr>
            <p:ph idx="1"/>
          </p:nvPr>
        </p:nvSpPr>
        <p:spPr>
          <a:xfrm>
            <a:off x="285750" y="1214438"/>
            <a:ext cx="8401050" cy="4911725"/>
          </a:xfrm>
        </p:spPr>
        <p:txBody>
          <a:bodyPr>
            <a:normAutofit fontScale="92500"/>
          </a:bodyPr>
          <a:lstStyle/>
          <a:p>
            <a:pPr marL="365760" indent="-256032" algn="just" eaLnBrk="1" fontAlgn="auto" hangingPunct="1">
              <a:lnSpc>
                <a:spcPct val="80000"/>
              </a:lnSpc>
              <a:spcAft>
                <a:spcPts val="0"/>
              </a:spcAft>
              <a:buFont typeface="Wingdings" pitchFamily="2" charset="2"/>
              <a:buNone/>
              <a:defRPr/>
            </a:pPr>
            <a:r>
              <a:rPr lang="lv-LV" sz="800" dirty="0" smtClean="0"/>
              <a:t>	</a:t>
            </a:r>
          </a:p>
          <a:p>
            <a:pPr marL="365760" indent="-256032" algn="just" eaLnBrk="1" fontAlgn="auto" hangingPunct="1">
              <a:lnSpc>
                <a:spcPct val="80000"/>
              </a:lnSpc>
              <a:spcAft>
                <a:spcPts val="0"/>
              </a:spcAft>
              <a:buFont typeface="Wingdings" pitchFamily="2" charset="2"/>
              <a:buNone/>
              <a:defRPr/>
            </a:pPr>
            <a:r>
              <a:rPr lang="lv-LV" sz="2000" dirty="0" smtClean="0">
                <a:latin typeface="Times New Roman" pitchFamily="18" charset="0"/>
                <a:cs typeface="Times New Roman" pitchFamily="18" charset="0"/>
              </a:rPr>
              <a:t>	</a:t>
            </a:r>
          </a:p>
          <a:p>
            <a:pPr marL="365760" indent="-256032" algn="just">
              <a:lnSpc>
                <a:spcPct val="80000"/>
              </a:lnSpc>
              <a:buNone/>
              <a:defRPr/>
            </a:pPr>
            <a:r>
              <a:rPr lang="lv-LV" sz="2000" dirty="0" smtClean="0">
                <a:latin typeface="Times New Roman" pitchFamily="18" charset="0"/>
                <a:cs typeface="Times New Roman" pitchFamily="18" charset="0"/>
              </a:rPr>
              <a:t>		</a:t>
            </a:r>
            <a:r>
              <a:rPr lang="lv-LV" sz="2200" dirty="0" smtClean="0">
                <a:latin typeface="Times New Roman" pitchFamily="18" charset="0"/>
                <a:cs typeface="Times New Roman" pitchFamily="18" charset="0"/>
              </a:rPr>
              <a:t>Tiesības uz valsts kompensāciju ir </a:t>
            </a:r>
            <a:r>
              <a:rPr lang="lv-LV" sz="2200" b="1" dirty="0" smtClean="0">
                <a:latin typeface="Times New Roman" pitchFamily="18" charset="0"/>
                <a:cs typeface="Times New Roman" pitchFamily="18" charset="0"/>
              </a:rPr>
              <a:t>cietušajiem</a:t>
            </a:r>
            <a:r>
              <a:rPr lang="lv-LV" sz="2200" dirty="0" smtClean="0">
                <a:latin typeface="Times New Roman" pitchFamily="18" charset="0"/>
                <a:cs typeface="Times New Roman" pitchFamily="18" charset="0"/>
              </a:rPr>
              <a:t> – fiziskajām personām, kuras Kriminālprocesa likumā noteiktajā kārtībā ir atzītas par cietušajiem, un  kurām ar tīšu noziedzīgu nodarījumu radīts kaitējums - fiziskas ciešanas, mantisks zaudējums vai morāls aizskārums. </a:t>
            </a:r>
          </a:p>
          <a:p>
            <a:pPr marL="365760" indent="-256032" algn="just" eaLnBrk="1" fontAlgn="auto" hangingPunct="1">
              <a:lnSpc>
                <a:spcPct val="80000"/>
              </a:lnSpc>
              <a:spcAft>
                <a:spcPts val="0"/>
              </a:spcAft>
              <a:buFont typeface="Wingdings" pitchFamily="2" charset="2"/>
              <a:buNone/>
              <a:defRPr/>
            </a:pPr>
            <a:endParaRPr lang="lv-LV" sz="2200" dirty="0" smtClean="0">
              <a:latin typeface="Times New Roman" pitchFamily="18" charset="0"/>
              <a:cs typeface="Times New Roman" pitchFamily="18" charset="0"/>
            </a:endParaRPr>
          </a:p>
          <a:p>
            <a:pPr marL="365760" indent="-256032" algn="just" eaLnBrk="1" fontAlgn="auto" hangingPunct="1">
              <a:lnSpc>
                <a:spcPct val="80000"/>
              </a:lnSpc>
              <a:spcAft>
                <a:spcPts val="0"/>
              </a:spcAft>
              <a:buFont typeface="Wingdings" pitchFamily="2" charset="2"/>
              <a:buNone/>
              <a:defRPr/>
            </a:pPr>
            <a:r>
              <a:rPr lang="lv-LV" sz="2200" dirty="0" smtClean="0">
                <a:latin typeface="Times New Roman" pitchFamily="18" charset="0"/>
                <a:cs typeface="Times New Roman" pitchFamily="18" charset="0"/>
              </a:rPr>
              <a:t> 		Tiesības uz valsts kompensāciju ir, ja </a:t>
            </a:r>
            <a:r>
              <a:rPr lang="lv-LV" sz="2200" b="1" dirty="0" smtClean="0">
                <a:latin typeface="Times New Roman" pitchFamily="18" charset="0"/>
                <a:cs typeface="Times New Roman" pitchFamily="18" charset="0"/>
              </a:rPr>
              <a:t>tīša</a:t>
            </a:r>
            <a:r>
              <a:rPr lang="lv-LV" sz="2200" dirty="0" smtClean="0">
                <a:latin typeface="Times New Roman" pitchFamily="18" charset="0"/>
                <a:cs typeface="Times New Roman" pitchFamily="18" charset="0"/>
              </a:rPr>
              <a:t> noziedzīga nodarījuma rezultātā: </a:t>
            </a:r>
          </a:p>
          <a:p>
            <a:pPr>
              <a:buFont typeface="Wingdings" pitchFamily="2" charset="2"/>
              <a:buChar char="Ø"/>
            </a:pPr>
            <a:r>
              <a:rPr lang="lv-LV" sz="2200" dirty="0" smtClean="0">
                <a:latin typeface="Times New Roman" pitchFamily="18" charset="0"/>
                <a:cs typeface="Times New Roman" pitchFamily="18" charset="0"/>
              </a:rPr>
              <a:t>1) iestājusies personas </a:t>
            </a:r>
            <a:r>
              <a:rPr lang="lv-LV" sz="2200" b="1" dirty="0" smtClean="0">
                <a:latin typeface="Times New Roman" pitchFamily="18" charset="0"/>
                <a:cs typeface="Times New Roman" pitchFamily="18" charset="0"/>
              </a:rPr>
              <a:t>nāve</a:t>
            </a:r>
            <a:r>
              <a:rPr lang="lv-LV" sz="2200" dirty="0" smtClean="0">
                <a:latin typeface="Times New Roman" pitchFamily="18" charset="0"/>
                <a:cs typeface="Times New Roman" pitchFamily="18" charset="0"/>
              </a:rPr>
              <a:t>;</a:t>
            </a:r>
          </a:p>
          <a:p>
            <a:pPr>
              <a:buFont typeface="Wingdings" pitchFamily="2" charset="2"/>
              <a:buChar char="Ø"/>
            </a:pPr>
            <a:r>
              <a:rPr lang="lv-LV" sz="2200" dirty="0" smtClean="0">
                <a:latin typeface="Times New Roman" pitchFamily="18" charset="0"/>
                <a:cs typeface="Times New Roman" pitchFamily="18" charset="0"/>
              </a:rPr>
              <a:t>2</a:t>
            </a:r>
            <a:r>
              <a:rPr lang="lv-LV" sz="2200" dirty="0">
                <a:latin typeface="Times New Roman" pitchFamily="18" charset="0"/>
                <a:cs typeface="Times New Roman" pitchFamily="18" charset="0"/>
              </a:rPr>
              <a:t>) cietušajam nodarīti </a:t>
            </a:r>
            <a:r>
              <a:rPr lang="lv-LV" sz="2200" b="1" dirty="0">
                <a:latin typeface="Times New Roman" pitchFamily="18" charset="0"/>
                <a:cs typeface="Times New Roman" pitchFamily="18" charset="0"/>
              </a:rPr>
              <a:t>smagi</a:t>
            </a:r>
            <a:r>
              <a:rPr lang="lv-LV" sz="2200" dirty="0">
                <a:latin typeface="Times New Roman" pitchFamily="18" charset="0"/>
                <a:cs typeface="Times New Roman" pitchFamily="18" charset="0"/>
              </a:rPr>
              <a:t> vai </a:t>
            </a:r>
            <a:r>
              <a:rPr lang="lv-LV" sz="2200" b="1" dirty="0">
                <a:latin typeface="Times New Roman" pitchFamily="18" charset="0"/>
                <a:cs typeface="Times New Roman" pitchFamily="18" charset="0"/>
              </a:rPr>
              <a:t>vidēja smaguma miesas bojājumi</a:t>
            </a:r>
            <a:r>
              <a:rPr lang="lv-LV" sz="2200" dirty="0">
                <a:latin typeface="Times New Roman" pitchFamily="18" charset="0"/>
                <a:cs typeface="Times New Roman" pitchFamily="18" charset="0"/>
              </a:rPr>
              <a:t>;</a:t>
            </a:r>
          </a:p>
          <a:p>
            <a:pPr>
              <a:buFont typeface="Wingdings" pitchFamily="2" charset="2"/>
              <a:buChar char="Ø"/>
            </a:pPr>
            <a:r>
              <a:rPr lang="lv-LV" sz="2200" dirty="0">
                <a:latin typeface="Times New Roman" pitchFamily="18" charset="0"/>
                <a:cs typeface="Times New Roman" pitchFamily="18" charset="0"/>
              </a:rPr>
              <a:t>3) aizskarta cietušā </a:t>
            </a:r>
            <a:r>
              <a:rPr lang="lv-LV" sz="2200" b="1" dirty="0">
                <a:latin typeface="Times New Roman" pitchFamily="18" charset="0"/>
                <a:cs typeface="Times New Roman" pitchFamily="18" charset="0"/>
              </a:rPr>
              <a:t>tikumība</a:t>
            </a:r>
            <a:r>
              <a:rPr lang="lv-LV" sz="2200" dirty="0">
                <a:latin typeface="Times New Roman" pitchFamily="18" charset="0"/>
                <a:cs typeface="Times New Roman" pitchFamily="18" charset="0"/>
              </a:rPr>
              <a:t> vai </a:t>
            </a:r>
            <a:r>
              <a:rPr lang="lv-LV" sz="2200" b="1" dirty="0">
                <a:latin typeface="Times New Roman" pitchFamily="18" charset="0"/>
                <a:cs typeface="Times New Roman" pitchFamily="18" charset="0"/>
              </a:rPr>
              <a:t>dzimumneaizskaramība</a:t>
            </a:r>
            <a:r>
              <a:rPr lang="lv-LV" sz="2200" dirty="0">
                <a:latin typeface="Times New Roman" pitchFamily="18" charset="0"/>
                <a:cs typeface="Times New Roman" pitchFamily="18" charset="0"/>
              </a:rPr>
              <a:t>;</a:t>
            </a:r>
          </a:p>
          <a:p>
            <a:pPr>
              <a:buFont typeface="Wingdings" pitchFamily="2" charset="2"/>
              <a:buChar char="Ø"/>
            </a:pPr>
            <a:r>
              <a:rPr lang="lv-LV" sz="2200" dirty="0">
                <a:latin typeface="Times New Roman" pitchFamily="18" charset="0"/>
                <a:cs typeface="Times New Roman" pitchFamily="18" charset="0"/>
              </a:rPr>
              <a:t>4) cietušais ir </a:t>
            </a:r>
            <a:r>
              <a:rPr lang="lv-LV" sz="2200" b="1" dirty="0">
                <a:latin typeface="Times New Roman" pitchFamily="18" charset="0"/>
                <a:cs typeface="Times New Roman" pitchFamily="18" charset="0"/>
              </a:rPr>
              <a:t>cilvēku tirdzniecības upuris</a:t>
            </a:r>
            <a:r>
              <a:rPr lang="lv-LV" sz="2200" dirty="0">
                <a:latin typeface="Times New Roman" pitchFamily="18" charset="0"/>
                <a:cs typeface="Times New Roman" pitchFamily="18" charset="0"/>
              </a:rPr>
              <a:t>;</a:t>
            </a:r>
          </a:p>
          <a:p>
            <a:pPr>
              <a:buFont typeface="Wingdings" pitchFamily="2" charset="2"/>
              <a:buChar char="Ø"/>
            </a:pPr>
            <a:r>
              <a:rPr lang="lv-LV" sz="2200" dirty="0">
                <a:latin typeface="Times New Roman" pitchFamily="18" charset="0"/>
                <a:cs typeface="Times New Roman" pitchFamily="18" charset="0"/>
              </a:rPr>
              <a:t>5) cietušais </a:t>
            </a:r>
            <a:r>
              <a:rPr lang="lv-LV" sz="2200" b="1" dirty="0">
                <a:latin typeface="Times New Roman" pitchFamily="18" charset="0"/>
                <a:cs typeface="Times New Roman" pitchFamily="18" charset="0"/>
              </a:rPr>
              <a:t>inficēts</a:t>
            </a:r>
            <a:r>
              <a:rPr lang="lv-LV" sz="2200" dirty="0">
                <a:latin typeface="Times New Roman" pitchFamily="18" charset="0"/>
                <a:cs typeface="Times New Roman" pitchFamily="18" charset="0"/>
              </a:rPr>
              <a:t> ar cilvēka imūndeficīta vīrusu, B vai C hepatītu.</a:t>
            </a:r>
          </a:p>
          <a:p>
            <a:pPr marL="109728" indent="0" algn="just" eaLnBrk="1" fontAlgn="auto" hangingPunct="1">
              <a:lnSpc>
                <a:spcPct val="80000"/>
              </a:lnSpc>
              <a:spcAft>
                <a:spcPts val="0"/>
              </a:spcAft>
              <a:buClr>
                <a:schemeClr val="tx1"/>
              </a:buClr>
              <a:buNone/>
              <a:defRPr/>
            </a:pPr>
            <a:endParaRPr lang="lv-LV" sz="2200" dirty="0">
              <a:latin typeface="Times New Roman" pitchFamily="18" charset="0"/>
              <a:cs typeface="Times New Roman" pitchFamily="18" charset="0"/>
            </a:endParaRPr>
          </a:p>
          <a:p>
            <a:pPr marL="365760" indent="-256032" algn="just" eaLnBrk="1" fontAlgn="auto" hangingPunct="1">
              <a:lnSpc>
                <a:spcPct val="80000"/>
              </a:lnSpc>
              <a:spcAft>
                <a:spcPts val="0"/>
              </a:spcAft>
              <a:buClr>
                <a:schemeClr val="tx1"/>
              </a:buClr>
              <a:buFont typeface="Arial" charset="0"/>
              <a:buNone/>
              <a:defRPr/>
            </a:pPr>
            <a:r>
              <a:rPr lang="lv-LV" sz="2200" b="1" dirty="0" smtClean="0">
                <a:latin typeface="Times New Roman" pitchFamily="18" charset="0"/>
                <a:cs typeface="Times New Roman" pitchFamily="18" charset="0"/>
              </a:rPr>
              <a:t>	</a:t>
            </a:r>
          </a:p>
          <a:p>
            <a:pPr marL="365760" indent="-256032" algn="just" eaLnBrk="1" fontAlgn="auto" hangingPunct="1">
              <a:lnSpc>
                <a:spcPct val="80000"/>
              </a:lnSpc>
              <a:spcAft>
                <a:spcPts val="0"/>
              </a:spcAft>
              <a:buClr>
                <a:schemeClr val="tx1"/>
              </a:buClr>
              <a:buFont typeface="Wingdings" pitchFamily="2" charset="2"/>
              <a:buChar char="ü"/>
              <a:defRPr/>
            </a:pPr>
            <a:endParaRPr lang="lv-LV" sz="2200" b="1" dirty="0" smtClean="0"/>
          </a:p>
          <a:p>
            <a:pPr marL="365760" indent="-256032" algn="just" eaLnBrk="1" fontAlgn="auto" hangingPunct="1">
              <a:lnSpc>
                <a:spcPct val="80000"/>
              </a:lnSpc>
              <a:spcAft>
                <a:spcPts val="0"/>
              </a:spcAft>
              <a:buClr>
                <a:schemeClr val="tx1"/>
              </a:buClr>
              <a:buFont typeface="Wingdings" pitchFamily="2" charset="2"/>
              <a:buChar char="ü"/>
              <a:defRPr/>
            </a:pPr>
            <a:endParaRPr lang="lv-LV" sz="2200" dirty="0" smtClean="0"/>
          </a:p>
        </p:txBody>
      </p:sp>
      <p:sp>
        <p:nvSpPr>
          <p:cNvPr id="14339" name="Slide Number Placeholder 7"/>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1E4E7E09-A810-49A0-9A88-00CB09F11E3A}" type="slidenum">
              <a:rPr lang="lv-LV" smtClean="0"/>
              <a:pPr/>
              <a:t>3</a:t>
            </a:fld>
            <a:endParaRPr lang="lv-LV" smtClean="0"/>
          </a:p>
        </p:txBody>
      </p:sp>
      <p:pic>
        <p:nvPicPr>
          <p:cNvPr id="14341" name="Picture 4" descr="logo">
            <a:hlinkClick r:id="rId2"/>
          </p:cNvPr>
          <p:cNvPicPr>
            <a:picLocks noChangeAspect="1" noChangeArrowheads="1"/>
          </p:cNvPicPr>
          <p:nvPr/>
        </p:nvPicPr>
        <p:blipFill>
          <a:blip r:embed="rId3" cstate="print">
            <a:clrChange>
              <a:clrFrom>
                <a:srgbClr val="F2EBDC"/>
              </a:clrFrom>
              <a:clrTo>
                <a:srgbClr val="F2EBDC">
                  <a:alpha val="0"/>
                </a:srgbClr>
              </a:clrTo>
            </a:clrChange>
          </a:blip>
          <a:srcRect/>
          <a:stretch>
            <a:fillRect/>
          </a:stretch>
        </p:blipFill>
        <p:spPr bwMode="auto">
          <a:xfrm>
            <a:off x="0" y="6215063"/>
            <a:ext cx="2160588" cy="598487"/>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normAutofit/>
          </a:bodyPr>
          <a:lstStyle/>
          <a:p>
            <a:pPr eaLnBrk="1" fontAlgn="auto" hangingPunct="1">
              <a:spcAft>
                <a:spcPts val="0"/>
              </a:spcAft>
              <a:defRPr/>
            </a:pPr>
            <a:r>
              <a:rPr lang="lv-LV" sz="2400" b="1" dirty="0" smtClean="0">
                <a:latin typeface="Times New Roman" pitchFamily="18" charset="0"/>
                <a:cs typeface="Times New Roman" pitchFamily="18" charset="0"/>
              </a:rPr>
              <a:t>Valsts kompensācijas iesniegšanas termiņš</a:t>
            </a:r>
          </a:p>
        </p:txBody>
      </p:sp>
      <p:sp>
        <p:nvSpPr>
          <p:cNvPr id="18434" name="Content Placeholder 2"/>
          <p:cNvSpPr>
            <a:spLocks noGrp="1"/>
          </p:cNvSpPr>
          <p:nvPr>
            <p:ph idx="1"/>
          </p:nvPr>
        </p:nvSpPr>
        <p:spPr/>
        <p:txBody>
          <a:bodyPr>
            <a:normAutofit/>
          </a:bodyPr>
          <a:lstStyle/>
          <a:p>
            <a:pPr algn="just" eaLnBrk="1" hangingPunct="1">
              <a:buFontTx/>
              <a:buNone/>
            </a:pPr>
            <a:r>
              <a:rPr lang="lv-LV" sz="2200" dirty="0" smtClean="0">
                <a:latin typeface="Times New Roman" pitchFamily="18" charset="0"/>
                <a:cs typeface="Times New Roman" pitchFamily="18" charset="0"/>
              </a:rPr>
              <a:t>		</a:t>
            </a:r>
          </a:p>
          <a:p>
            <a:pPr algn="just" eaLnBrk="1" hangingPunct="1">
              <a:buFontTx/>
              <a:buNone/>
            </a:pPr>
            <a:r>
              <a:rPr lang="lv-LV" sz="2200" dirty="0" smtClean="0">
                <a:latin typeface="Times New Roman" pitchFamily="18" charset="0"/>
                <a:cs typeface="Times New Roman" pitchFamily="18" charset="0"/>
              </a:rPr>
              <a:t>	Valsts </a:t>
            </a:r>
            <a:r>
              <a:rPr lang="lv-LV" sz="2200" dirty="0">
                <a:latin typeface="Times New Roman" pitchFamily="18" charset="0"/>
                <a:cs typeface="Times New Roman" pitchFamily="18" charset="0"/>
              </a:rPr>
              <a:t>kompensācijas pieprasījumu Juridiskās palīdzības administrācijai iesniedz </a:t>
            </a:r>
            <a:r>
              <a:rPr lang="lv-LV" sz="2200" b="1" dirty="0">
                <a:latin typeface="Times New Roman" pitchFamily="18" charset="0"/>
                <a:cs typeface="Times New Roman" pitchFamily="18" charset="0"/>
              </a:rPr>
              <a:t>gada laikā pēc dienas</a:t>
            </a:r>
            <a:r>
              <a:rPr lang="lv-LV" sz="2200" dirty="0">
                <a:latin typeface="Times New Roman" pitchFamily="18" charset="0"/>
                <a:cs typeface="Times New Roman" pitchFamily="18" charset="0"/>
              </a:rPr>
              <a:t>, kad persona </a:t>
            </a:r>
            <a:r>
              <a:rPr lang="lv-LV" sz="2200" b="1" dirty="0">
                <a:latin typeface="Times New Roman" pitchFamily="18" charset="0"/>
                <a:cs typeface="Times New Roman" pitchFamily="18" charset="0"/>
              </a:rPr>
              <a:t>atzīta par cietušo </a:t>
            </a:r>
            <a:r>
              <a:rPr lang="lv-LV" sz="2200" dirty="0">
                <a:latin typeface="Times New Roman" pitchFamily="18" charset="0"/>
                <a:cs typeface="Times New Roman" pitchFamily="18" charset="0"/>
              </a:rPr>
              <a:t>vai ir </a:t>
            </a:r>
            <a:r>
              <a:rPr lang="lv-LV" sz="2200" b="1" dirty="0">
                <a:latin typeface="Times New Roman" pitchFamily="18" charset="0"/>
                <a:cs typeface="Times New Roman" pitchFamily="18" charset="0"/>
              </a:rPr>
              <a:t>uzzinājusi par faktiem</a:t>
            </a:r>
            <a:r>
              <a:rPr lang="lv-LV" sz="2200" dirty="0">
                <a:latin typeface="Times New Roman" pitchFamily="18" charset="0"/>
                <a:cs typeface="Times New Roman" pitchFamily="18" charset="0"/>
              </a:rPr>
              <a:t>, kas šai personai dod tiesības to darīt.</a:t>
            </a:r>
          </a:p>
          <a:p>
            <a:pPr algn="just" eaLnBrk="1" hangingPunct="1">
              <a:buFontTx/>
              <a:buNone/>
            </a:pPr>
            <a:endParaRPr lang="lv-LV" sz="2200" dirty="0" smtClean="0">
              <a:latin typeface="Times New Roman" pitchFamily="18" charset="0"/>
              <a:cs typeface="Times New Roman" pitchFamily="18" charset="0"/>
            </a:endParaRPr>
          </a:p>
          <a:p>
            <a:pPr algn="just" eaLnBrk="1" hangingPunct="1">
              <a:buFontTx/>
              <a:buNone/>
            </a:pPr>
            <a:r>
              <a:rPr lang="lv-LV" sz="2200" dirty="0" smtClean="0">
                <a:latin typeface="Times New Roman" pitchFamily="18" charset="0"/>
                <a:cs typeface="Times New Roman" pitchFamily="18" charset="0"/>
              </a:rPr>
              <a:t>		Piemēram,</a:t>
            </a:r>
          </a:p>
          <a:p>
            <a:pPr algn="just" eaLnBrk="1" hangingPunct="1">
              <a:buFontTx/>
              <a:buNone/>
            </a:pPr>
            <a:r>
              <a:rPr lang="lv-LV" sz="2200" dirty="0" smtClean="0">
                <a:latin typeface="Times New Roman" pitchFamily="18" charset="0"/>
                <a:cs typeface="Times New Roman" pitchFamily="18" charset="0"/>
              </a:rPr>
              <a:t>		ja persona atzīta par cietušo 2013.gada 26.septembrī, valsts kompensācijas pieprasījumu Juridiskās palīdzības administrācijai jāiesniedz līdz 2014.gada 27.septembrim. </a:t>
            </a:r>
          </a:p>
        </p:txBody>
      </p:sp>
      <p:sp>
        <p:nvSpPr>
          <p:cNvPr id="18435"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43DDD2C2-C739-480D-AF78-E814259573DF}" type="slidenum">
              <a:rPr lang="lv-LV" smtClean="0"/>
              <a:pPr/>
              <a:t>4</a:t>
            </a:fld>
            <a:endParaRPr lang="lv-LV" smtClean="0"/>
          </a:p>
        </p:txBody>
      </p:sp>
      <p:pic>
        <p:nvPicPr>
          <p:cNvPr id="18437" name="Picture 4" descr="logo">
            <a:hlinkClick r:id="rId2"/>
          </p:cNvPr>
          <p:cNvPicPr>
            <a:picLocks noChangeAspect="1" noChangeArrowheads="1"/>
          </p:cNvPicPr>
          <p:nvPr/>
        </p:nvPicPr>
        <p:blipFill>
          <a:blip r:embed="rId3" cstate="print">
            <a:clrChange>
              <a:clrFrom>
                <a:srgbClr val="F2EBDC"/>
              </a:clrFrom>
              <a:clrTo>
                <a:srgbClr val="F2EBDC">
                  <a:alpha val="0"/>
                </a:srgbClr>
              </a:clrTo>
            </a:clrChange>
          </a:blip>
          <a:srcRect/>
          <a:stretch>
            <a:fillRect/>
          </a:stretch>
        </p:blipFill>
        <p:spPr bwMode="auto">
          <a:xfrm>
            <a:off x="0" y="6215063"/>
            <a:ext cx="2160588" cy="5984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fontScale="90000"/>
          </a:bodyPr>
          <a:lstStyle/>
          <a:p>
            <a:pPr algn="ctr" eaLnBrk="1" fontAlgn="auto" hangingPunct="1">
              <a:spcAft>
                <a:spcPts val="0"/>
              </a:spcAft>
              <a:defRPr/>
            </a:pPr>
            <a:r>
              <a:rPr lang="lv-LV" sz="3000" dirty="0" smtClean="0">
                <a:latin typeface="Times New Roman" pitchFamily="18" charset="0"/>
                <a:cs typeface="Times New Roman" pitchFamily="18" charset="0"/>
              </a:rPr>
              <a:t/>
            </a:r>
            <a:br>
              <a:rPr lang="lv-LV" sz="3000" dirty="0" smtClean="0">
                <a:latin typeface="Times New Roman" pitchFamily="18" charset="0"/>
                <a:cs typeface="Times New Roman" pitchFamily="18" charset="0"/>
              </a:rPr>
            </a:br>
            <a:r>
              <a:rPr lang="lv-LV" sz="2200" b="1" dirty="0" smtClean="0">
                <a:latin typeface="Times New Roman" pitchFamily="18" charset="0"/>
                <a:cs typeface="Times New Roman" pitchFamily="18" charset="0"/>
              </a:rPr>
              <a:t>Kas nepieciešams valsts kompensācijas saņemšanai?</a:t>
            </a:r>
            <a:r>
              <a:rPr lang="lv-LV" sz="3600" dirty="0" smtClean="0">
                <a:latin typeface="Times New Roman" pitchFamily="18" charset="0"/>
                <a:cs typeface="Times New Roman" pitchFamily="18" charset="0"/>
              </a:rPr>
              <a:t/>
            </a:r>
            <a:br>
              <a:rPr lang="lv-LV" sz="3600" dirty="0" smtClean="0">
                <a:latin typeface="Times New Roman" pitchFamily="18" charset="0"/>
                <a:cs typeface="Times New Roman" pitchFamily="18" charset="0"/>
              </a:rPr>
            </a:br>
            <a:endParaRPr lang="lv-LV" sz="3600" dirty="0" smtClean="0">
              <a:latin typeface="Times New Roman" pitchFamily="18" charset="0"/>
              <a:cs typeface="Times New Roman" pitchFamily="18" charset="0"/>
            </a:endParaRPr>
          </a:p>
        </p:txBody>
      </p:sp>
      <p:sp>
        <p:nvSpPr>
          <p:cNvPr id="26627" name="Rectangle 3"/>
          <p:cNvSpPr>
            <a:spLocks noGrp="1" noChangeArrowheads="1"/>
          </p:cNvSpPr>
          <p:nvPr>
            <p:ph idx="1"/>
          </p:nvPr>
        </p:nvSpPr>
        <p:spPr>
          <a:xfrm>
            <a:off x="468313" y="1196975"/>
            <a:ext cx="8229600" cy="4911725"/>
          </a:xfrm>
        </p:spPr>
        <p:txBody>
          <a:bodyPr>
            <a:normAutofit lnSpcReduction="10000"/>
          </a:bodyPr>
          <a:lstStyle/>
          <a:p>
            <a:pPr marL="365760" indent="-256032" algn="just" eaLnBrk="1" fontAlgn="auto" hangingPunct="1">
              <a:lnSpc>
                <a:spcPct val="80000"/>
              </a:lnSpc>
              <a:spcBef>
                <a:spcPts val="600"/>
              </a:spcBef>
              <a:spcAft>
                <a:spcPts val="0"/>
              </a:spcAft>
              <a:buClr>
                <a:schemeClr val="tx1"/>
              </a:buClr>
              <a:buFontTx/>
              <a:buNone/>
              <a:defRPr/>
            </a:pPr>
            <a:r>
              <a:rPr lang="lv-LV" sz="2200" dirty="0" smtClean="0">
                <a:latin typeface="Times New Roman" pitchFamily="18" charset="0"/>
                <a:cs typeface="Times New Roman" pitchFamily="18" charset="0"/>
              </a:rPr>
              <a:t>		</a:t>
            </a:r>
          </a:p>
          <a:p>
            <a:pPr marL="365760" indent="-256032" algn="just" eaLnBrk="1" fontAlgn="auto" hangingPunct="1">
              <a:lnSpc>
                <a:spcPct val="80000"/>
              </a:lnSpc>
              <a:spcBef>
                <a:spcPts val="600"/>
              </a:spcBef>
              <a:spcAft>
                <a:spcPts val="0"/>
              </a:spcAft>
              <a:buClr>
                <a:schemeClr val="tx1"/>
              </a:buClr>
              <a:buFontTx/>
              <a:buNone/>
              <a:defRPr/>
            </a:pPr>
            <a:r>
              <a:rPr lang="lv-LV" sz="2200" dirty="0" smtClean="0">
                <a:latin typeface="Times New Roman" pitchFamily="18" charset="0"/>
                <a:cs typeface="Times New Roman" pitchFamily="18" charset="0"/>
              </a:rPr>
              <a:t>		Jāiesniedz aizpildīta </a:t>
            </a:r>
            <a:r>
              <a:rPr lang="lv-LV" sz="2200" b="1" dirty="0" smtClean="0">
                <a:latin typeface="Times New Roman" pitchFamily="18" charset="0"/>
                <a:cs typeface="Times New Roman" pitchFamily="18" charset="0"/>
              </a:rPr>
              <a:t>valsts kompensācijas pieprasījuma veidlapa</a:t>
            </a:r>
            <a:r>
              <a:rPr lang="lv-LV" sz="2200" dirty="0" smtClean="0">
                <a:latin typeface="Times New Roman" pitchFamily="18" charset="0"/>
                <a:cs typeface="Times New Roman" pitchFamily="18" charset="0"/>
              </a:rPr>
              <a:t>, kuru var saņemt:</a:t>
            </a:r>
          </a:p>
          <a:p>
            <a:pPr marL="714375" indent="-352425" algn="just" eaLnBrk="1" fontAlgn="auto" hangingPunct="1">
              <a:spcAft>
                <a:spcPts val="0"/>
              </a:spcAft>
              <a:buFont typeface="Wingdings 3"/>
              <a:buChar char=""/>
              <a:defRPr/>
            </a:pPr>
            <a:r>
              <a:rPr lang="lv-LV" sz="2200" dirty="0" smtClean="0">
                <a:latin typeface="Times New Roman" pitchFamily="18" charset="0"/>
                <a:cs typeface="Times New Roman" pitchFamily="18" charset="0"/>
              </a:rPr>
              <a:t>Juridiskās palīdzības administrācijā;</a:t>
            </a:r>
          </a:p>
          <a:p>
            <a:pPr marL="714375" indent="-352425" algn="just" eaLnBrk="1" fontAlgn="auto" hangingPunct="1">
              <a:spcAft>
                <a:spcPts val="0"/>
              </a:spcAft>
              <a:buFont typeface="Wingdings 3"/>
              <a:buChar char=""/>
              <a:defRPr/>
            </a:pPr>
            <a:r>
              <a:rPr lang="lv-LV" sz="2200" dirty="0" smtClean="0">
                <a:latin typeface="Times New Roman" pitchFamily="18" charset="0"/>
                <a:cs typeface="Times New Roman" pitchFamily="18" charset="0"/>
              </a:rPr>
              <a:t>pie procesa virzītāja;</a:t>
            </a:r>
          </a:p>
          <a:p>
            <a:pPr marL="714375" indent="-352425" algn="just" eaLnBrk="1" fontAlgn="auto" hangingPunct="1">
              <a:spcAft>
                <a:spcPts val="0"/>
              </a:spcAft>
              <a:buFont typeface="Wingdings 3"/>
              <a:buChar char=""/>
              <a:defRPr/>
            </a:pPr>
            <a:r>
              <a:rPr lang="lv-LV" sz="2200" dirty="0" smtClean="0">
                <a:latin typeface="Times New Roman" pitchFamily="18" charset="0"/>
                <a:cs typeface="Times New Roman" pitchFamily="18" charset="0"/>
              </a:rPr>
              <a:t>Juridiskās palīdzības administrācijas interneta mājas lapā </a:t>
            </a:r>
            <a:r>
              <a:rPr lang="lv-LV" sz="2200" dirty="0" smtClean="0">
                <a:latin typeface="Times New Roman" pitchFamily="18" charset="0"/>
                <a:cs typeface="Times New Roman" pitchFamily="18" charset="0"/>
                <a:hlinkClick r:id="rId2"/>
              </a:rPr>
              <a:t>www.jpa.gov.lv</a:t>
            </a:r>
            <a:r>
              <a:rPr lang="lv-LV" sz="2200" dirty="0" smtClean="0">
                <a:latin typeface="Times New Roman" pitchFamily="18" charset="0"/>
                <a:cs typeface="Times New Roman" pitchFamily="18" charset="0"/>
              </a:rPr>
              <a:t>.</a:t>
            </a:r>
          </a:p>
          <a:p>
            <a:pPr marL="365760" indent="-256032" algn="just">
              <a:spcBef>
                <a:spcPts val="1200"/>
              </a:spcBef>
              <a:buNone/>
              <a:defRPr/>
            </a:pPr>
            <a:r>
              <a:rPr lang="lv-LV" sz="2200" dirty="0" smtClean="0">
                <a:latin typeface="Times New Roman" pitchFamily="18" charset="0"/>
                <a:cs typeface="Times New Roman" pitchFamily="18" charset="0"/>
              </a:rPr>
              <a:t>		Informāciju par veidlapas aizpildīšanu var saņemt </a:t>
            </a:r>
            <a:r>
              <a:rPr lang="lv-LV" sz="2200" dirty="0">
                <a:latin typeface="Times New Roman" pitchFamily="18" charset="0"/>
                <a:cs typeface="Times New Roman" pitchFamily="18" charset="0"/>
              </a:rPr>
              <a:t>Juridiskās palīdzības administrācijā</a:t>
            </a:r>
            <a:r>
              <a:rPr lang="lv-LV" sz="2200" dirty="0" smtClean="0">
                <a:latin typeface="Times New Roman" pitchFamily="18" charset="0"/>
                <a:cs typeface="Times New Roman" pitchFamily="18" charset="0"/>
              </a:rPr>
              <a:t>, zvanot uz bezmaksas informatīvo tālruni </a:t>
            </a:r>
            <a:r>
              <a:rPr lang="lv-LV" sz="2200" b="1" dirty="0" smtClean="0">
                <a:latin typeface="Times New Roman" pitchFamily="18" charset="0"/>
                <a:cs typeface="Times New Roman" pitchFamily="18" charset="0"/>
              </a:rPr>
              <a:t>80</a:t>
            </a:r>
            <a:r>
              <a:rPr lang="en-US" sz="2200" b="1" dirty="0" smtClean="0">
                <a:latin typeface="Times New Roman" pitchFamily="18" charset="0"/>
                <a:cs typeface="Times New Roman" pitchFamily="18" charset="0"/>
              </a:rPr>
              <a:t>0</a:t>
            </a:r>
            <a:r>
              <a:rPr lang="lv-LV" sz="2200" b="1" dirty="0" smtClean="0">
                <a:latin typeface="Times New Roman" pitchFamily="18" charset="0"/>
                <a:cs typeface="Times New Roman" pitchFamily="18" charset="0"/>
              </a:rPr>
              <a:t>01801</a:t>
            </a:r>
            <a:r>
              <a:rPr lang="lv-LV" sz="2200" dirty="0" smtClean="0">
                <a:latin typeface="Times New Roman" pitchFamily="18" charset="0"/>
                <a:cs typeface="Times New Roman" pitchFamily="18" charset="0"/>
              </a:rPr>
              <a:t>. </a:t>
            </a:r>
          </a:p>
          <a:p>
            <a:pPr marL="365760" indent="-256032" algn="just" eaLnBrk="1" fontAlgn="auto" hangingPunct="1">
              <a:spcBef>
                <a:spcPts val="1200"/>
              </a:spcBef>
              <a:spcAft>
                <a:spcPts val="0"/>
              </a:spcAft>
              <a:buFont typeface="Arial" charset="0"/>
              <a:buNone/>
              <a:defRPr/>
            </a:pPr>
            <a:r>
              <a:rPr lang="lv-LV" sz="2200" dirty="0" smtClean="0">
                <a:latin typeface="Times New Roman" pitchFamily="18" charset="0"/>
                <a:cs typeface="Times New Roman" pitchFamily="18" charset="0"/>
              </a:rPr>
              <a:t>		Aizpildīto veidlapu un tai pievienotos dokumentus var iesniegt personīgi Juridiskās palīdzības administrācijā, nosūtīt pa pastu </a:t>
            </a:r>
            <a:r>
              <a:rPr lang="lv-LV" sz="2200" dirty="0">
                <a:latin typeface="Times New Roman" pitchFamily="18" charset="0"/>
                <a:cs typeface="Times New Roman" pitchFamily="18" charset="0"/>
              </a:rPr>
              <a:t>vai arī nosūtīt </a:t>
            </a:r>
            <a:r>
              <a:rPr lang="lv-LV" sz="2200" dirty="0" smtClean="0">
                <a:latin typeface="Times New Roman" pitchFamily="18" charset="0"/>
                <a:cs typeface="Times New Roman" pitchFamily="18" charset="0"/>
              </a:rPr>
              <a:t>elektroniski </a:t>
            </a:r>
            <a:r>
              <a:rPr lang="lv-LV" sz="2200" dirty="0">
                <a:latin typeface="Times New Roman" pitchFamily="18" charset="0"/>
                <a:cs typeface="Times New Roman" pitchFamily="18" charset="0"/>
              </a:rPr>
              <a:t>sagatavotu dokumentu, parakstītu ar drošu elektronisko parakstu un laika </a:t>
            </a:r>
            <a:r>
              <a:rPr lang="lv-LV" sz="2200" dirty="0" smtClean="0">
                <a:latin typeface="Times New Roman" pitchFamily="18" charset="0"/>
                <a:cs typeface="Times New Roman" pitchFamily="18" charset="0"/>
              </a:rPr>
              <a:t>zīmogu.</a:t>
            </a:r>
          </a:p>
          <a:p>
            <a:pPr marL="365760" indent="-256032" algn="just" eaLnBrk="1" fontAlgn="auto" hangingPunct="1">
              <a:lnSpc>
                <a:spcPct val="80000"/>
              </a:lnSpc>
              <a:spcBef>
                <a:spcPts val="600"/>
              </a:spcBef>
              <a:spcAft>
                <a:spcPts val="0"/>
              </a:spcAft>
              <a:buClr>
                <a:schemeClr val="tx1"/>
              </a:buClr>
              <a:buFont typeface="Wingdings 3"/>
              <a:buChar char=""/>
              <a:defRPr/>
            </a:pPr>
            <a:endParaRPr lang="lv-LV" sz="2200" b="1" dirty="0" smtClean="0">
              <a:latin typeface="Times New Roman" pitchFamily="18" charset="0"/>
              <a:cs typeface="Times New Roman" pitchFamily="18" charset="0"/>
            </a:endParaRPr>
          </a:p>
          <a:p>
            <a:pPr marL="365760" indent="-256032" algn="just" eaLnBrk="1" fontAlgn="auto" hangingPunct="1">
              <a:lnSpc>
                <a:spcPct val="80000"/>
              </a:lnSpc>
              <a:spcBef>
                <a:spcPts val="600"/>
              </a:spcBef>
              <a:spcAft>
                <a:spcPts val="0"/>
              </a:spcAft>
              <a:buClr>
                <a:schemeClr val="tx1"/>
              </a:buClr>
              <a:buFont typeface="Wingdings 3"/>
              <a:buChar char=""/>
              <a:defRPr/>
            </a:pPr>
            <a:endParaRPr lang="lv-LV" sz="2200" b="1" dirty="0" smtClean="0">
              <a:latin typeface="Times New Roman" pitchFamily="18" charset="0"/>
              <a:cs typeface="Times New Roman" pitchFamily="18" charset="0"/>
            </a:endParaRPr>
          </a:p>
          <a:p>
            <a:pPr marL="365760" indent="-256032" algn="just" eaLnBrk="1" fontAlgn="auto" hangingPunct="1">
              <a:lnSpc>
                <a:spcPct val="80000"/>
              </a:lnSpc>
              <a:spcBef>
                <a:spcPts val="600"/>
              </a:spcBef>
              <a:spcAft>
                <a:spcPts val="0"/>
              </a:spcAft>
              <a:buClr>
                <a:schemeClr val="tx1"/>
              </a:buClr>
              <a:buFont typeface="Wingdings 3"/>
              <a:buChar char=""/>
              <a:defRPr/>
            </a:pPr>
            <a:endParaRPr lang="lv-LV" sz="2200" b="1" dirty="0" smtClean="0">
              <a:latin typeface="Times New Roman" pitchFamily="18" charset="0"/>
              <a:cs typeface="Times New Roman" pitchFamily="18" charset="0"/>
            </a:endParaRPr>
          </a:p>
          <a:p>
            <a:pPr marL="365760" indent="-256032" algn="just" eaLnBrk="1" fontAlgn="auto" hangingPunct="1">
              <a:lnSpc>
                <a:spcPct val="80000"/>
              </a:lnSpc>
              <a:spcAft>
                <a:spcPts val="0"/>
              </a:spcAft>
              <a:buFont typeface="Wingdings" pitchFamily="2" charset="2"/>
              <a:buNone/>
              <a:defRPr/>
            </a:pPr>
            <a:endParaRPr lang="lv-LV" sz="2000" dirty="0" smtClean="0"/>
          </a:p>
        </p:txBody>
      </p:sp>
      <p:sp>
        <p:nvSpPr>
          <p:cNvPr id="15363" name="Slide Number Placeholder 7"/>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AD41C1BD-D68D-4EF4-AA2B-484B2D69F29F}" type="slidenum">
              <a:rPr lang="lv-LV" smtClean="0"/>
              <a:pPr/>
              <a:t>5</a:t>
            </a:fld>
            <a:endParaRPr lang="lv-LV" smtClean="0"/>
          </a:p>
        </p:txBody>
      </p:sp>
      <p:pic>
        <p:nvPicPr>
          <p:cNvPr id="15365" name="Picture 4" descr="logo">
            <a:hlinkClick r:id="rId3"/>
          </p:cNvPr>
          <p:cNvPicPr>
            <a:picLocks noChangeAspect="1" noChangeArrowheads="1"/>
          </p:cNvPicPr>
          <p:nvPr/>
        </p:nvPicPr>
        <p:blipFill>
          <a:blip r:embed="rId4" cstate="print">
            <a:clrChange>
              <a:clrFrom>
                <a:srgbClr val="F2EBDC"/>
              </a:clrFrom>
              <a:clrTo>
                <a:srgbClr val="F2EBDC">
                  <a:alpha val="0"/>
                </a:srgbClr>
              </a:clrTo>
            </a:clrChange>
          </a:blip>
          <a:srcRect/>
          <a:stretch>
            <a:fillRect/>
          </a:stretch>
        </p:blipFill>
        <p:spPr bwMode="auto">
          <a:xfrm>
            <a:off x="0" y="6215063"/>
            <a:ext cx="2160588" cy="598487"/>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normAutofit/>
          </a:bodyPr>
          <a:lstStyle/>
          <a:p>
            <a:pPr algn="ctr" eaLnBrk="1" fontAlgn="auto" hangingPunct="1">
              <a:spcAft>
                <a:spcPts val="0"/>
              </a:spcAft>
              <a:defRPr/>
            </a:pPr>
            <a:r>
              <a:rPr lang="lv-LV" sz="1800" b="1" dirty="0" smtClean="0">
                <a:latin typeface="Times New Roman" pitchFamily="18" charset="0"/>
                <a:cs typeface="Times New Roman" pitchFamily="18" charset="0"/>
              </a:rPr>
              <a:t>Valsts kompensācijas pieprasījumam pievienojamie dokumenti</a:t>
            </a:r>
            <a:endParaRPr lang="lv-LV" sz="1800" b="1" dirty="0" smtClean="0"/>
          </a:p>
        </p:txBody>
      </p:sp>
      <p:sp>
        <p:nvSpPr>
          <p:cNvPr id="3" name="Content Placeholder 2"/>
          <p:cNvSpPr>
            <a:spLocks noGrp="1"/>
          </p:cNvSpPr>
          <p:nvPr>
            <p:ph idx="1"/>
          </p:nvPr>
        </p:nvSpPr>
        <p:spPr/>
        <p:txBody>
          <a:bodyPr>
            <a:normAutofit/>
          </a:bodyPr>
          <a:lstStyle/>
          <a:p>
            <a:pPr marL="365760" indent="-256032" algn="just" eaLnBrk="1" fontAlgn="auto" hangingPunct="1">
              <a:lnSpc>
                <a:spcPct val="80000"/>
              </a:lnSpc>
              <a:spcBef>
                <a:spcPts val="600"/>
              </a:spcBef>
              <a:spcAft>
                <a:spcPts val="0"/>
              </a:spcAft>
              <a:buClr>
                <a:schemeClr val="tx1"/>
              </a:buClr>
              <a:buFontTx/>
              <a:buNone/>
              <a:defRPr/>
            </a:pPr>
            <a:r>
              <a:rPr lang="lv-LV" sz="2200" dirty="0" smtClean="0">
                <a:latin typeface="Times New Roman" pitchFamily="18" charset="0"/>
                <a:cs typeface="Times New Roman" pitchFamily="18" charset="0"/>
              </a:rPr>
              <a:t>		</a:t>
            </a:r>
          </a:p>
          <a:p>
            <a:pPr marL="410868" algn="just" eaLnBrk="1" fontAlgn="auto" hangingPunct="1">
              <a:spcBef>
                <a:spcPts val="600"/>
              </a:spcBef>
              <a:spcAft>
                <a:spcPts val="0"/>
              </a:spcAft>
              <a:buFont typeface="Wingdings" pitchFamily="2" charset="2"/>
              <a:buChar char="Ø"/>
              <a:defRPr/>
            </a:pPr>
            <a:r>
              <a:rPr lang="lv-LV" sz="2200" dirty="0" smtClean="0">
                <a:latin typeface="Times New Roman" pitchFamily="18" charset="0"/>
                <a:cs typeface="Times New Roman" pitchFamily="18" charset="0"/>
              </a:rPr>
              <a:t>	</a:t>
            </a:r>
            <a:r>
              <a:rPr lang="lv-LV" sz="2000" dirty="0" smtClean="0">
                <a:latin typeface="Times New Roman" pitchFamily="18" charset="0"/>
                <a:cs typeface="Times New Roman" pitchFamily="18" charset="0"/>
              </a:rPr>
              <a:t>Ja </a:t>
            </a:r>
            <a:r>
              <a:rPr lang="lv-LV" sz="2000" u="sng" dirty="0">
                <a:latin typeface="Times New Roman" pitchFamily="18" charset="0"/>
                <a:cs typeface="Times New Roman" pitchFamily="18" charset="0"/>
              </a:rPr>
              <a:t>kriminālprocesā nav pieņemts galīgais nolēmums</a:t>
            </a:r>
            <a:r>
              <a:rPr lang="lv-LV" sz="2000" dirty="0">
                <a:latin typeface="Times New Roman" pitchFamily="18" charset="0"/>
                <a:cs typeface="Times New Roman" pitchFamily="18" charset="0"/>
              </a:rPr>
              <a:t> cietušais valsts kompensācijas pieprasījumam pievieno</a:t>
            </a:r>
            <a:r>
              <a:rPr lang="lv-LV" sz="2000" dirty="0" smtClean="0">
                <a:latin typeface="Times New Roman" pitchFamily="18" charset="0"/>
                <a:cs typeface="Times New Roman" pitchFamily="18" charset="0"/>
              </a:rPr>
              <a:t> kriminālprocesa </a:t>
            </a:r>
            <a:r>
              <a:rPr lang="lv-LV" sz="2000" dirty="0">
                <a:latin typeface="Times New Roman" pitchFamily="18" charset="0"/>
                <a:cs typeface="Times New Roman" pitchFamily="18" charset="0"/>
              </a:rPr>
              <a:t>virzītāja </a:t>
            </a:r>
            <a:r>
              <a:rPr lang="lv-LV" sz="2000" b="1" dirty="0" smtClean="0">
                <a:latin typeface="Times New Roman" pitchFamily="18" charset="0"/>
                <a:cs typeface="Times New Roman" pitchFamily="18" charset="0"/>
              </a:rPr>
              <a:t>izziņu</a:t>
            </a:r>
            <a:r>
              <a:rPr lang="lv-LV" sz="2000" dirty="0">
                <a:latin typeface="Times New Roman" pitchFamily="18" charset="0"/>
                <a:cs typeface="Times New Roman" pitchFamily="18" charset="0"/>
              </a:rPr>
              <a:t>;</a:t>
            </a:r>
            <a:endParaRPr lang="lv-LV" sz="2000" dirty="0" smtClean="0">
              <a:latin typeface="Times New Roman" pitchFamily="18" charset="0"/>
              <a:cs typeface="Times New Roman" pitchFamily="18" charset="0"/>
            </a:endParaRPr>
          </a:p>
          <a:p>
            <a:pPr marL="410868" algn="just" eaLnBrk="1" fontAlgn="auto" hangingPunct="1">
              <a:spcBef>
                <a:spcPts val="1200"/>
              </a:spcBef>
              <a:spcAft>
                <a:spcPts val="0"/>
              </a:spcAft>
              <a:buFont typeface="Wingdings" pitchFamily="2" charset="2"/>
              <a:buChar char="Ø"/>
              <a:defRPr/>
            </a:pPr>
            <a:r>
              <a:rPr lang="lv-LV" sz="2000" dirty="0" smtClean="0">
                <a:latin typeface="Times New Roman" pitchFamily="18" charset="0"/>
                <a:cs typeface="Times New Roman" pitchFamily="18" charset="0"/>
              </a:rPr>
              <a:t>	Ja </a:t>
            </a:r>
            <a:r>
              <a:rPr lang="lv-LV" sz="2000" u="sng" dirty="0" smtClean="0">
                <a:latin typeface="Times New Roman" pitchFamily="18" charset="0"/>
                <a:cs typeface="Times New Roman" pitchFamily="18" charset="0"/>
              </a:rPr>
              <a:t>kriminālprocess ir pabeigts</a:t>
            </a:r>
            <a:r>
              <a:rPr lang="lv-LV" sz="2000" dirty="0" smtClean="0">
                <a:latin typeface="Times New Roman" pitchFamily="18" charset="0"/>
                <a:cs typeface="Times New Roman" pitchFamily="18" charset="0"/>
              </a:rPr>
              <a:t> vai stājies spēkā procesa virzītāja lēmums par kriminālprocesa izbeigšanu personu nereabilitējošu apstākļu dēļ, cietušais valsts kompensācijas pieprasījumam pievieno </a:t>
            </a:r>
            <a:r>
              <a:rPr lang="lv-LV" sz="2000" b="1" dirty="0" smtClean="0">
                <a:latin typeface="Times New Roman" pitchFamily="18" charset="0"/>
                <a:cs typeface="Times New Roman" pitchFamily="18" charset="0"/>
              </a:rPr>
              <a:t>spēkā stājušos galīgo kriminālprocesa virzītāja nolēmumu</a:t>
            </a:r>
            <a:r>
              <a:rPr lang="lv-LV" sz="2000" dirty="0" smtClean="0">
                <a:latin typeface="Times New Roman" pitchFamily="18" charset="0"/>
                <a:cs typeface="Times New Roman" pitchFamily="18" charset="0"/>
              </a:rPr>
              <a:t>. </a:t>
            </a:r>
          </a:p>
          <a:p>
            <a:pPr marL="324000" indent="-256032" algn="just" eaLnBrk="1" fontAlgn="auto" hangingPunct="1">
              <a:spcBef>
                <a:spcPts val="600"/>
              </a:spcBef>
              <a:spcAft>
                <a:spcPts val="0"/>
              </a:spcAft>
              <a:buClr>
                <a:schemeClr val="tx1"/>
              </a:buClr>
              <a:buFontTx/>
              <a:buNone/>
              <a:defRPr/>
            </a:pPr>
            <a:r>
              <a:rPr lang="lv-LV" sz="2000" dirty="0" smtClean="0">
                <a:latin typeface="Times New Roman" pitchFamily="18" charset="0"/>
                <a:cs typeface="Times New Roman" pitchFamily="18" charset="0"/>
              </a:rPr>
              <a:t>		Ja tiesas spriedumā vai procesa virzītāja galīgajā nolēmumā cietušajam kriminālprocesuālajā vai civilprocesuālajā kārtībā noteiktais atlīdzinājums par noziedzīga nodarījuma rezultātā radīto kaitējumu nav izpildīts vai izpildīts nepilnīgi, kriminālprocesa virzītāja galīgajam nolēmumam pievieno </a:t>
            </a:r>
            <a:r>
              <a:rPr lang="lv-LV" sz="2000" b="1" dirty="0" smtClean="0">
                <a:latin typeface="Times New Roman" pitchFamily="18" charset="0"/>
                <a:cs typeface="Times New Roman" pitchFamily="18" charset="0"/>
              </a:rPr>
              <a:t>izpildu dokumenta</a:t>
            </a:r>
            <a:r>
              <a:rPr lang="lv-LV" sz="2000" dirty="0" smtClean="0">
                <a:latin typeface="Times New Roman" pitchFamily="18" charset="0"/>
                <a:cs typeface="Times New Roman" pitchFamily="18" charset="0"/>
              </a:rPr>
              <a:t> kopiju.</a:t>
            </a:r>
          </a:p>
          <a:p>
            <a:pPr marL="324000" indent="-256032" eaLnBrk="1" fontAlgn="auto" hangingPunct="1">
              <a:spcAft>
                <a:spcPts val="0"/>
              </a:spcAft>
              <a:buFontTx/>
              <a:buNone/>
              <a:defRPr/>
            </a:pPr>
            <a:endParaRPr lang="lv-LV" dirty="0"/>
          </a:p>
        </p:txBody>
      </p:sp>
      <p:sp>
        <p:nvSpPr>
          <p:cNvPr id="17411"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B04264B0-D109-46BE-9C36-A26B2D3C36B8}" type="slidenum">
              <a:rPr lang="lv-LV" smtClean="0"/>
              <a:pPr/>
              <a:t>6</a:t>
            </a:fld>
            <a:endParaRPr lang="lv-LV"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2"/>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D4571DC2-E6AE-4D28-A6FB-EF9ADED9B7D0}" type="slidenum">
              <a:rPr lang="lv-LV" smtClean="0"/>
              <a:pPr/>
              <a:t>7</a:t>
            </a:fld>
            <a:endParaRPr lang="lv-LV" smtClean="0"/>
          </a:p>
        </p:txBody>
      </p:sp>
      <p:sp>
        <p:nvSpPr>
          <p:cNvPr id="99330" name="Rectangle 2"/>
          <p:cNvSpPr>
            <a:spLocks noGrp="1" noChangeArrowheads="1"/>
          </p:cNvSpPr>
          <p:nvPr>
            <p:ph type="title" idx="4294967295"/>
          </p:nvPr>
        </p:nvSpPr>
        <p:spPr>
          <a:xfrm>
            <a:off x="0" y="260350"/>
            <a:ext cx="8229600" cy="1168400"/>
          </a:xfrm>
        </p:spPr>
        <p:txBody>
          <a:bodyPr lIns="522000" rtlCol="0" anchor="t" anchorCtr="1">
            <a:normAutofit fontScale="90000"/>
          </a:bodyPr>
          <a:lstStyle/>
          <a:p>
            <a:pPr eaLnBrk="1" fontAlgn="auto" hangingPunct="1">
              <a:spcAft>
                <a:spcPts val="0"/>
              </a:spcAft>
              <a:defRPr/>
            </a:pPr>
            <a:r>
              <a:rPr lang="lv-LV" sz="2000" b="1" dirty="0" smtClean="0">
                <a:latin typeface="Times New Roman" pitchFamily="18" charset="0"/>
                <a:cs typeface="Times New Roman" pitchFamily="18" charset="0"/>
              </a:rPr>
              <a:t>Valsts kompensācijas pieprasījuma izskatīšanas shēma </a:t>
            </a:r>
            <a:r>
              <a:rPr lang="lv-LV" sz="3600" dirty="0" smtClean="0">
                <a:solidFill>
                  <a:schemeClr val="accent2"/>
                </a:solidFill>
              </a:rPr>
              <a:t/>
            </a:r>
            <a:br>
              <a:rPr lang="lv-LV" sz="3600" dirty="0" smtClean="0">
                <a:solidFill>
                  <a:schemeClr val="accent2"/>
                </a:solidFill>
              </a:rPr>
            </a:br>
            <a:endParaRPr lang="lv-LV" sz="3600" dirty="0" smtClean="0">
              <a:solidFill>
                <a:schemeClr val="accent2"/>
              </a:solidFill>
              <a:effectLst>
                <a:outerShdw blurRad="38100" dist="38100" dir="2700000" algn="tl">
                  <a:srgbClr val="C0C0C0"/>
                </a:outerShdw>
              </a:effectLst>
            </a:endParaRPr>
          </a:p>
        </p:txBody>
      </p:sp>
      <p:sp>
        <p:nvSpPr>
          <p:cNvPr id="19460" name="_s1043"/>
          <p:cNvSpPr>
            <a:spLocks noChangeArrowheads="1"/>
          </p:cNvSpPr>
          <p:nvPr/>
        </p:nvSpPr>
        <p:spPr bwMode="auto">
          <a:xfrm>
            <a:off x="428625" y="4125913"/>
            <a:ext cx="1728788" cy="792162"/>
          </a:xfrm>
          <a:prstGeom prst="roundRect">
            <a:avLst>
              <a:gd name="adj" fmla="val 16667"/>
            </a:avLst>
          </a:prstGeom>
          <a:noFill/>
          <a:ln w="9525">
            <a:solidFill>
              <a:schemeClr val="tx1"/>
            </a:solidFill>
            <a:round/>
            <a:headEnd/>
            <a:tailEnd/>
          </a:ln>
        </p:spPr>
        <p:txBody>
          <a:bodyPr lIns="0" tIns="0" rIns="0" bIns="0" anchor="ctr"/>
          <a:lstStyle/>
          <a:p>
            <a:pPr algn="ctr"/>
            <a:endParaRPr lang="en-US" sz="1300"/>
          </a:p>
        </p:txBody>
      </p:sp>
      <p:sp>
        <p:nvSpPr>
          <p:cNvPr id="19461" name="_s1041"/>
          <p:cNvSpPr>
            <a:spLocks noChangeArrowheads="1"/>
          </p:cNvSpPr>
          <p:nvPr/>
        </p:nvSpPr>
        <p:spPr bwMode="auto">
          <a:xfrm>
            <a:off x="2732088" y="5349875"/>
            <a:ext cx="1800225" cy="936625"/>
          </a:xfrm>
          <a:prstGeom prst="roundRect">
            <a:avLst>
              <a:gd name="adj" fmla="val 16667"/>
            </a:avLst>
          </a:prstGeom>
          <a:noFill/>
          <a:ln w="9525">
            <a:solidFill>
              <a:schemeClr val="tx1"/>
            </a:solidFill>
            <a:round/>
            <a:headEnd/>
            <a:tailEnd/>
          </a:ln>
        </p:spPr>
        <p:txBody>
          <a:bodyPr lIns="73115" tIns="0" rIns="73115" bIns="0" anchor="ctr"/>
          <a:lstStyle/>
          <a:p>
            <a:pPr algn="ctr"/>
            <a:r>
              <a:rPr lang="lv-LV" sz="1300"/>
              <a:t>Lēmuma pārsūdzēšana Administratīvajā rajona tiesā</a:t>
            </a:r>
          </a:p>
        </p:txBody>
      </p:sp>
      <p:sp>
        <p:nvSpPr>
          <p:cNvPr id="19462" name="_s1040"/>
          <p:cNvSpPr>
            <a:spLocks noChangeArrowheads="1"/>
          </p:cNvSpPr>
          <p:nvPr/>
        </p:nvSpPr>
        <p:spPr bwMode="auto">
          <a:xfrm>
            <a:off x="2805113" y="4198938"/>
            <a:ext cx="1728787" cy="720725"/>
          </a:xfrm>
          <a:prstGeom prst="roundRect">
            <a:avLst>
              <a:gd name="adj" fmla="val 16667"/>
            </a:avLst>
          </a:prstGeom>
          <a:noFill/>
          <a:ln w="9525">
            <a:solidFill>
              <a:schemeClr val="tx1"/>
            </a:solidFill>
            <a:round/>
            <a:headEnd/>
            <a:tailEnd/>
          </a:ln>
        </p:spPr>
        <p:txBody>
          <a:bodyPr lIns="73115" tIns="0" rIns="73115" bIns="0" anchor="ctr"/>
          <a:lstStyle/>
          <a:p>
            <a:pPr algn="ctr"/>
            <a:r>
              <a:rPr lang="lv-LV" sz="1300"/>
              <a:t>Lēmuma apstrīdēšana Tieslietu ministrijā</a:t>
            </a:r>
          </a:p>
        </p:txBody>
      </p:sp>
      <p:sp>
        <p:nvSpPr>
          <p:cNvPr id="19463" name="_s1043"/>
          <p:cNvSpPr>
            <a:spLocks noChangeArrowheads="1"/>
          </p:cNvSpPr>
          <p:nvPr/>
        </p:nvSpPr>
        <p:spPr bwMode="auto">
          <a:xfrm>
            <a:off x="500063" y="3046413"/>
            <a:ext cx="1512887" cy="666750"/>
          </a:xfrm>
          <a:prstGeom prst="roundRect">
            <a:avLst>
              <a:gd name="adj" fmla="val 16667"/>
            </a:avLst>
          </a:prstGeom>
          <a:noFill/>
          <a:ln w="9525">
            <a:solidFill>
              <a:schemeClr val="tx1"/>
            </a:solidFill>
            <a:round/>
            <a:headEnd/>
            <a:tailEnd/>
          </a:ln>
        </p:spPr>
        <p:txBody>
          <a:bodyPr lIns="0" tIns="0" rIns="0" bIns="0" anchor="ctr"/>
          <a:lstStyle/>
          <a:p>
            <a:pPr algn="ctr"/>
            <a:r>
              <a:rPr lang="lv-LV" sz="1300"/>
              <a:t>Izmaksāt valsts kompensāciju</a:t>
            </a:r>
          </a:p>
        </p:txBody>
      </p:sp>
      <p:sp>
        <p:nvSpPr>
          <p:cNvPr id="19464" name="_s1043"/>
          <p:cNvSpPr>
            <a:spLocks noChangeArrowheads="1"/>
          </p:cNvSpPr>
          <p:nvPr/>
        </p:nvSpPr>
        <p:spPr bwMode="auto">
          <a:xfrm>
            <a:off x="2805113" y="3046413"/>
            <a:ext cx="1512887" cy="666750"/>
          </a:xfrm>
          <a:prstGeom prst="roundRect">
            <a:avLst>
              <a:gd name="adj" fmla="val 16667"/>
            </a:avLst>
          </a:prstGeom>
          <a:noFill/>
          <a:ln w="9525">
            <a:solidFill>
              <a:schemeClr val="tx1"/>
            </a:solidFill>
            <a:round/>
            <a:headEnd/>
            <a:tailEnd/>
          </a:ln>
        </p:spPr>
        <p:txBody>
          <a:bodyPr lIns="0" tIns="0" rIns="0" bIns="0" anchor="ctr"/>
          <a:lstStyle/>
          <a:p>
            <a:pPr algn="ctr"/>
            <a:r>
              <a:rPr lang="lv-LV" sz="1300"/>
              <a:t>Atteikt izmaksāt valsts kompensāciju</a:t>
            </a:r>
          </a:p>
        </p:txBody>
      </p:sp>
      <p:sp>
        <p:nvSpPr>
          <p:cNvPr id="19465" name="_s1043"/>
          <p:cNvSpPr>
            <a:spLocks noChangeArrowheads="1"/>
          </p:cNvSpPr>
          <p:nvPr/>
        </p:nvSpPr>
        <p:spPr bwMode="auto">
          <a:xfrm>
            <a:off x="860425" y="1822450"/>
            <a:ext cx="2592388" cy="882650"/>
          </a:xfrm>
          <a:prstGeom prst="roundRect">
            <a:avLst>
              <a:gd name="adj" fmla="val 16667"/>
            </a:avLst>
          </a:prstGeom>
          <a:noFill/>
          <a:ln w="9525">
            <a:solidFill>
              <a:schemeClr val="tx1"/>
            </a:solidFill>
            <a:round/>
            <a:headEnd/>
            <a:tailEnd/>
          </a:ln>
        </p:spPr>
        <p:txBody>
          <a:bodyPr lIns="0" tIns="0" rIns="0" bIns="0" anchor="ctr"/>
          <a:lstStyle/>
          <a:p>
            <a:pPr algn="ctr"/>
            <a:endParaRPr lang="en-US" sz="1300"/>
          </a:p>
        </p:txBody>
      </p:sp>
      <p:sp>
        <p:nvSpPr>
          <p:cNvPr id="19466" name="_s1040"/>
          <p:cNvSpPr>
            <a:spLocks noChangeArrowheads="1"/>
          </p:cNvSpPr>
          <p:nvPr/>
        </p:nvSpPr>
        <p:spPr bwMode="auto">
          <a:xfrm>
            <a:off x="5684838" y="1893888"/>
            <a:ext cx="2951162" cy="936625"/>
          </a:xfrm>
          <a:prstGeom prst="roundRect">
            <a:avLst>
              <a:gd name="adj" fmla="val 16667"/>
            </a:avLst>
          </a:prstGeom>
          <a:noFill/>
          <a:ln w="9525">
            <a:solidFill>
              <a:schemeClr val="tx1"/>
            </a:solidFill>
            <a:round/>
            <a:headEnd/>
            <a:tailEnd/>
          </a:ln>
        </p:spPr>
        <p:txBody>
          <a:bodyPr lIns="73115" tIns="0" rIns="73115" bIns="0" anchor="ctr"/>
          <a:lstStyle/>
          <a:p>
            <a:pPr algn="ctr"/>
            <a:r>
              <a:rPr lang="lv-LV" sz="1300"/>
              <a:t>Papildu informācijas pieprasīšana no valsts kompensācijas pieprasītāja vai kriminālprocesa virzītāja </a:t>
            </a:r>
          </a:p>
          <a:p>
            <a:pPr algn="ctr"/>
            <a:r>
              <a:rPr lang="lv-LV" sz="1300"/>
              <a:t>(7 dienu laikā)</a:t>
            </a:r>
          </a:p>
        </p:txBody>
      </p:sp>
      <p:sp>
        <p:nvSpPr>
          <p:cNvPr id="19467" name="_s1040"/>
          <p:cNvSpPr>
            <a:spLocks noChangeArrowheads="1"/>
          </p:cNvSpPr>
          <p:nvPr/>
        </p:nvSpPr>
        <p:spPr bwMode="auto">
          <a:xfrm>
            <a:off x="5181600" y="3333750"/>
            <a:ext cx="1584325" cy="649288"/>
          </a:xfrm>
          <a:prstGeom prst="roundRect">
            <a:avLst>
              <a:gd name="adj" fmla="val 16667"/>
            </a:avLst>
          </a:prstGeom>
          <a:noFill/>
          <a:ln w="9525">
            <a:solidFill>
              <a:schemeClr val="tx1"/>
            </a:solidFill>
            <a:round/>
            <a:headEnd/>
            <a:tailEnd/>
          </a:ln>
        </p:spPr>
        <p:txBody>
          <a:bodyPr lIns="73115" tIns="0" rIns="73115" bIns="0" anchor="ctr"/>
          <a:lstStyle/>
          <a:p>
            <a:pPr algn="ctr"/>
            <a:r>
              <a:rPr lang="lv-LV" sz="1300"/>
              <a:t>Informācijas saņemšana</a:t>
            </a:r>
            <a:r>
              <a:rPr lang="lv-LV" sz="1400"/>
              <a:t> </a:t>
            </a:r>
          </a:p>
        </p:txBody>
      </p:sp>
      <p:sp>
        <p:nvSpPr>
          <p:cNvPr id="19468" name="_s1040"/>
          <p:cNvSpPr>
            <a:spLocks noChangeArrowheads="1"/>
          </p:cNvSpPr>
          <p:nvPr/>
        </p:nvSpPr>
        <p:spPr bwMode="auto">
          <a:xfrm>
            <a:off x="7124700" y="3333750"/>
            <a:ext cx="1584325" cy="649288"/>
          </a:xfrm>
          <a:prstGeom prst="roundRect">
            <a:avLst>
              <a:gd name="adj" fmla="val 16667"/>
            </a:avLst>
          </a:prstGeom>
          <a:noFill/>
          <a:ln w="9525">
            <a:solidFill>
              <a:schemeClr val="tx1"/>
            </a:solidFill>
            <a:round/>
            <a:headEnd/>
            <a:tailEnd/>
          </a:ln>
        </p:spPr>
        <p:txBody>
          <a:bodyPr lIns="73115" tIns="0" rIns="73115" bIns="0" anchor="ctr"/>
          <a:lstStyle/>
          <a:p>
            <a:pPr algn="ctr"/>
            <a:r>
              <a:rPr lang="lv-LV" sz="1300"/>
              <a:t>Informācija netiek iesniegta 15 dienu laikā </a:t>
            </a:r>
          </a:p>
        </p:txBody>
      </p:sp>
      <p:sp>
        <p:nvSpPr>
          <p:cNvPr id="19469" name="_s1040"/>
          <p:cNvSpPr>
            <a:spLocks noChangeArrowheads="1"/>
          </p:cNvSpPr>
          <p:nvPr/>
        </p:nvSpPr>
        <p:spPr bwMode="auto">
          <a:xfrm>
            <a:off x="3740150" y="1317625"/>
            <a:ext cx="1584325" cy="576263"/>
          </a:xfrm>
          <a:prstGeom prst="roundRect">
            <a:avLst>
              <a:gd name="adj" fmla="val 16667"/>
            </a:avLst>
          </a:prstGeom>
          <a:noFill/>
          <a:ln w="9525">
            <a:solidFill>
              <a:schemeClr val="tx1"/>
            </a:solidFill>
            <a:round/>
            <a:headEnd/>
            <a:tailEnd/>
          </a:ln>
        </p:spPr>
        <p:txBody>
          <a:bodyPr lIns="73115" tIns="0" rIns="73115" bIns="0" anchor="ctr"/>
          <a:lstStyle/>
          <a:p>
            <a:pPr algn="ctr"/>
            <a:endParaRPr lang="lv-LV" sz="1300"/>
          </a:p>
          <a:p>
            <a:pPr algn="ctr"/>
            <a:r>
              <a:rPr lang="lv-LV" sz="1300"/>
              <a:t>Valsts kompensācijas pieprasījums </a:t>
            </a:r>
          </a:p>
          <a:p>
            <a:pPr algn="ctr"/>
            <a:endParaRPr lang="lv-LV" sz="1400"/>
          </a:p>
        </p:txBody>
      </p:sp>
      <p:sp>
        <p:nvSpPr>
          <p:cNvPr id="19470" name="Line 13"/>
          <p:cNvSpPr>
            <a:spLocks noChangeShapeType="1"/>
          </p:cNvSpPr>
          <p:nvPr/>
        </p:nvSpPr>
        <p:spPr bwMode="auto">
          <a:xfrm flipH="1">
            <a:off x="6189663" y="2974975"/>
            <a:ext cx="360362" cy="287338"/>
          </a:xfrm>
          <a:prstGeom prst="line">
            <a:avLst/>
          </a:prstGeom>
          <a:noFill/>
          <a:ln w="25400">
            <a:solidFill>
              <a:schemeClr val="tx1"/>
            </a:solidFill>
            <a:round/>
            <a:headEnd/>
            <a:tailEnd type="triangle" w="med" len="med"/>
          </a:ln>
        </p:spPr>
        <p:txBody>
          <a:bodyPr lIns="0" tIns="0" rIns="0" bIns="0" anchor="ctr"/>
          <a:lstStyle/>
          <a:p>
            <a:endParaRPr lang="lv-LV"/>
          </a:p>
        </p:txBody>
      </p:sp>
      <p:sp>
        <p:nvSpPr>
          <p:cNvPr id="19471" name="Line 14"/>
          <p:cNvSpPr>
            <a:spLocks noChangeShapeType="1"/>
          </p:cNvSpPr>
          <p:nvPr/>
        </p:nvSpPr>
        <p:spPr bwMode="auto">
          <a:xfrm>
            <a:off x="7556500" y="2974975"/>
            <a:ext cx="360363" cy="287338"/>
          </a:xfrm>
          <a:prstGeom prst="line">
            <a:avLst/>
          </a:prstGeom>
          <a:noFill/>
          <a:ln w="25400">
            <a:solidFill>
              <a:schemeClr val="tx1"/>
            </a:solidFill>
            <a:round/>
            <a:headEnd/>
            <a:tailEnd type="triangle" w="med" len="med"/>
          </a:ln>
        </p:spPr>
        <p:txBody>
          <a:bodyPr lIns="0" tIns="0" rIns="0" bIns="0" anchor="ctr"/>
          <a:lstStyle/>
          <a:p>
            <a:endParaRPr lang="lv-LV"/>
          </a:p>
        </p:txBody>
      </p:sp>
      <p:sp>
        <p:nvSpPr>
          <p:cNvPr id="19472" name="Line 15"/>
          <p:cNvSpPr>
            <a:spLocks noChangeShapeType="1"/>
          </p:cNvSpPr>
          <p:nvPr/>
        </p:nvSpPr>
        <p:spPr bwMode="auto">
          <a:xfrm flipH="1">
            <a:off x="1220788" y="2759075"/>
            <a:ext cx="719137" cy="287338"/>
          </a:xfrm>
          <a:prstGeom prst="line">
            <a:avLst/>
          </a:prstGeom>
          <a:noFill/>
          <a:ln w="25400">
            <a:solidFill>
              <a:schemeClr val="tx1"/>
            </a:solidFill>
            <a:round/>
            <a:headEnd/>
            <a:tailEnd type="triangle" w="med" len="med"/>
          </a:ln>
        </p:spPr>
        <p:txBody>
          <a:bodyPr lIns="0" tIns="0" rIns="0" bIns="0" anchor="ctr"/>
          <a:lstStyle/>
          <a:p>
            <a:endParaRPr lang="lv-LV"/>
          </a:p>
        </p:txBody>
      </p:sp>
      <p:sp>
        <p:nvSpPr>
          <p:cNvPr id="19473" name="Line 16"/>
          <p:cNvSpPr>
            <a:spLocks noChangeShapeType="1"/>
          </p:cNvSpPr>
          <p:nvPr/>
        </p:nvSpPr>
        <p:spPr bwMode="auto">
          <a:xfrm>
            <a:off x="2732088" y="2759075"/>
            <a:ext cx="865187" cy="287338"/>
          </a:xfrm>
          <a:prstGeom prst="line">
            <a:avLst/>
          </a:prstGeom>
          <a:noFill/>
          <a:ln w="25400">
            <a:solidFill>
              <a:schemeClr val="tx1"/>
            </a:solidFill>
            <a:round/>
            <a:headEnd/>
            <a:tailEnd type="triangle" w="med" len="med"/>
          </a:ln>
        </p:spPr>
        <p:txBody>
          <a:bodyPr lIns="0" tIns="0" rIns="0" bIns="0" anchor="ctr"/>
          <a:lstStyle/>
          <a:p>
            <a:endParaRPr lang="lv-LV"/>
          </a:p>
        </p:txBody>
      </p:sp>
      <p:sp>
        <p:nvSpPr>
          <p:cNvPr id="19474" name="Line 17"/>
          <p:cNvSpPr>
            <a:spLocks noChangeShapeType="1"/>
          </p:cNvSpPr>
          <p:nvPr/>
        </p:nvSpPr>
        <p:spPr bwMode="auto">
          <a:xfrm>
            <a:off x="5324475" y="1533525"/>
            <a:ext cx="1584325" cy="287338"/>
          </a:xfrm>
          <a:prstGeom prst="line">
            <a:avLst/>
          </a:prstGeom>
          <a:noFill/>
          <a:ln w="25400">
            <a:solidFill>
              <a:schemeClr val="tx1"/>
            </a:solidFill>
            <a:round/>
            <a:headEnd/>
            <a:tailEnd type="triangle" w="med" len="med"/>
          </a:ln>
        </p:spPr>
        <p:txBody>
          <a:bodyPr lIns="0" tIns="0" rIns="0" bIns="0" anchor="ctr"/>
          <a:lstStyle/>
          <a:p>
            <a:endParaRPr lang="lv-LV"/>
          </a:p>
        </p:txBody>
      </p:sp>
      <p:sp>
        <p:nvSpPr>
          <p:cNvPr id="19475" name="Line 18"/>
          <p:cNvSpPr>
            <a:spLocks noChangeShapeType="1"/>
          </p:cNvSpPr>
          <p:nvPr/>
        </p:nvSpPr>
        <p:spPr bwMode="auto">
          <a:xfrm flipH="1">
            <a:off x="2444750" y="1533525"/>
            <a:ext cx="1295400" cy="217488"/>
          </a:xfrm>
          <a:prstGeom prst="line">
            <a:avLst/>
          </a:prstGeom>
          <a:noFill/>
          <a:ln w="25400">
            <a:solidFill>
              <a:schemeClr val="tx1"/>
            </a:solidFill>
            <a:round/>
            <a:headEnd/>
            <a:tailEnd type="triangle" w="med" len="med"/>
          </a:ln>
        </p:spPr>
        <p:txBody>
          <a:bodyPr lIns="0" tIns="0" rIns="0" bIns="0" anchor="ctr"/>
          <a:lstStyle/>
          <a:p>
            <a:endParaRPr lang="lv-LV"/>
          </a:p>
        </p:txBody>
      </p:sp>
      <p:sp>
        <p:nvSpPr>
          <p:cNvPr id="19476" name="Line 19"/>
          <p:cNvSpPr>
            <a:spLocks noChangeShapeType="1"/>
          </p:cNvSpPr>
          <p:nvPr/>
        </p:nvSpPr>
        <p:spPr bwMode="auto">
          <a:xfrm flipH="1" flipV="1">
            <a:off x="3524250" y="2254250"/>
            <a:ext cx="2089150" cy="1008063"/>
          </a:xfrm>
          <a:prstGeom prst="line">
            <a:avLst/>
          </a:prstGeom>
          <a:noFill/>
          <a:ln w="25400">
            <a:solidFill>
              <a:schemeClr val="tx1"/>
            </a:solidFill>
            <a:round/>
            <a:headEnd/>
            <a:tailEnd type="triangle" w="med" len="med"/>
          </a:ln>
        </p:spPr>
        <p:txBody>
          <a:bodyPr lIns="0" tIns="0" rIns="0" bIns="0" anchor="ctr"/>
          <a:lstStyle/>
          <a:p>
            <a:endParaRPr lang="lv-LV"/>
          </a:p>
        </p:txBody>
      </p:sp>
      <p:sp>
        <p:nvSpPr>
          <p:cNvPr id="19477" name="Line 20"/>
          <p:cNvSpPr>
            <a:spLocks noChangeShapeType="1"/>
          </p:cNvSpPr>
          <p:nvPr/>
        </p:nvSpPr>
        <p:spPr bwMode="auto">
          <a:xfrm>
            <a:off x="3597275" y="3767138"/>
            <a:ext cx="0" cy="358775"/>
          </a:xfrm>
          <a:prstGeom prst="line">
            <a:avLst/>
          </a:prstGeom>
          <a:noFill/>
          <a:ln w="25400">
            <a:solidFill>
              <a:schemeClr val="tx1"/>
            </a:solidFill>
            <a:round/>
            <a:headEnd/>
            <a:tailEnd type="triangle" w="med" len="med"/>
          </a:ln>
        </p:spPr>
        <p:txBody>
          <a:bodyPr lIns="0" tIns="0" rIns="0" bIns="0" anchor="ctr"/>
          <a:lstStyle/>
          <a:p>
            <a:endParaRPr lang="lv-LV"/>
          </a:p>
        </p:txBody>
      </p:sp>
      <p:sp>
        <p:nvSpPr>
          <p:cNvPr id="19478" name="Line 21"/>
          <p:cNvSpPr>
            <a:spLocks noChangeShapeType="1"/>
          </p:cNvSpPr>
          <p:nvPr/>
        </p:nvSpPr>
        <p:spPr bwMode="auto">
          <a:xfrm>
            <a:off x="1292225" y="3767138"/>
            <a:ext cx="0" cy="287337"/>
          </a:xfrm>
          <a:prstGeom prst="line">
            <a:avLst/>
          </a:prstGeom>
          <a:noFill/>
          <a:ln w="25400">
            <a:solidFill>
              <a:schemeClr val="tx1"/>
            </a:solidFill>
            <a:round/>
            <a:headEnd/>
            <a:tailEnd type="triangle" w="med" len="med"/>
          </a:ln>
        </p:spPr>
        <p:txBody>
          <a:bodyPr lIns="0" tIns="0" rIns="0" bIns="0" anchor="ctr"/>
          <a:lstStyle/>
          <a:p>
            <a:endParaRPr lang="lv-LV"/>
          </a:p>
        </p:txBody>
      </p:sp>
      <p:sp>
        <p:nvSpPr>
          <p:cNvPr id="19479" name="Line 22"/>
          <p:cNvSpPr>
            <a:spLocks noChangeShapeType="1"/>
          </p:cNvSpPr>
          <p:nvPr/>
        </p:nvSpPr>
        <p:spPr bwMode="auto">
          <a:xfrm>
            <a:off x="3597275" y="4991100"/>
            <a:ext cx="0" cy="287338"/>
          </a:xfrm>
          <a:prstGeom prst="line">
            <a:avLst/>
          </a:prstGeom>
          <a:noFill/>
          <a:ln w="25400">
            <a:solidFill>
              <a:schemeClr val="tx1"/>
            </a:solidFill>
            <a:round/>
            <a:headEnd/>
            <a:tailEnd type="triangle" w="med" len="med"/>
          </a:ln>
        </p:spPr>
        <p:txBody>
          <a:bodyPr lIns="0" tIns="0" rIns="0" bIns="0" anchor="ctr"/>
          <a:lstStyle/>
          <a:p>
            <a:endParaRPr lang="lv-LV"/>
          </a:p>
        </p:txBody>
      </p:sp>
      <p:sp>
        <p:nvSpPr>
          <p:cNvPr id="19480" name="Line 23"/>
          <p:cNvSpPr>
            <a:spLocks noChangeShapeType="1"/>
          </p:cNvSpPr>
          <p:nvPr/>
        </p:nvSpPr>
        <p:spPr bwMode="auto">
          <a:xfrm flipH="1">
            <a:off x="5253038" y="4270375"/>
            <a:ext cx="2590800" cy="0"/>
          </a:xfrm>
          <a:prstGeom prst="line">
            <a:avLst/>
          </a:prstGeom>
          <a:noFill/>
          <a:ln w="25400">
            <a:solidFill>
              <a:schemeClr val="tx1"/>
            </a:solidFill>
            <a:round/>
            <a:headEnd/>
            <a:tailEnd/>
          </a:ln>
        </p:spPr>
        <p:txBody>
          <a:bodyPr lIns="0" tIns="0" rIns="0" bIns="0" anchor="ctr"/>
          <a:lstStyle/>
          <a:p>
            <a:endParaRPr lang="lv-LV"/>
          </a:p>
        </p:txBody>
      </p:sp>
      <p:sp>
        <p:nvSpPr>
          <p:cNvPr id="19481" name="Line 24"/>
          <p:cNvSpPr>
            <a:spLocks noChangeShapeType="1"/>
          </p:cNvSpPr>
          <p:nvPr/>
        </p:nvSpPr>
        <p:spPr bwMode="auto">
          <a:xfrm>
            <a:off x="7845425" y="3983038"/>
            <a:ext cx="0" cy="287337"/>
          </a:xfrm>
          <a:prstGeom prst="line">
            <a:avLst/>
          </a:prstGeom>
          <a:noFill/>
          <a:ln w="25400">
            <a:solidFill>
              <a:schemeClr val="tx1"/>
            </a:solidFill>
            <a:round/>
            <a:headEnd/>
            <a:tailEnd/>
          </a:ln>
        </p:spPr>
        <p:txBody>
          <a:bodyPr lIns="0" tIns="0" rIns="0" bIns="0" anchor="ctr"/>
          <a:lstStyle/>
          <a:p>
            <a:endParaRPr lang="lv-LV"/>
          </a:p>
        </p:txBody>
      </p:sp>
      <p:sp>
        <p:nvSpPr>
          <p:cNvPr id="19482" name="Line 25"/>
          <p:cNvSpPr>
            <a:spLocks noChangeShapeType="1"/>
          </p:cNvSpPr>
          <p:nvPr/>
        </p:nvSpPr>
        <p:spPr bwMode="auto">
          <a:xfrm flipH="1" flipV="1">
            <a:off x="4244975" y="3767138"/>
            <a:ext cx="1008063" cy="503237"/>
          </a:xfrm>
          <a:prstGeom prst="line">
            <a:avLst/>
          </a:prstGeom>
          <a:noFill/>
          <a:ln w="25400">
            <a:solidFill>
              <a:schemeClr val="tx1"/>
            </a:solidFill>
            <a:round/>
            <a:headEnd/>
            <a:tailEnd type="triangle" w="med" len="med"/>
          </a:ln>
        </p:spPr>
        <p:txBody>
          <a:bodyPr lIns="0" tIns="0" rIns="0" bIns="0" anchor="ctr"/>
          <a:lstStyle/>
          <a:p>
            <a:endParaRPr lang="lv-LV"/>
          </a:p>
        </p:txBody>
      </p:sp>
      <p:sp>
        <p:nvSpPr>
          <p:cNvPr id="19483" name="_s1043"/>
          <p:cNvSpPr>
            <a:spLocks noChangeArrowheads="1"/>
          </p:cNvSpPr>
          <p:nvPr/>
        </p:nvSpPr>
        <p:spPr bwMode="auto">
          <a:xfrm>
            <a:off x="428625" y="4125913"/>
            <a:ext cx="1728788" cy="792162"/>
          </a:xfrm>
          <a:prstGeom prst="roundRect">
            <a:avLst>
              <a:gd name="adj" fmla="val 16667"/>
            </a:avLst>
          </a:prstGeom>
          <a:noFill/>
          <a:ln w="9525">
            <a:solidFill>
              <a:schemeClr val="tx1"/>
            </a:solidFill>
            <a:round/>
            <a:headEnd/>
            <a:tailEnd/>
          </a:ln>
        </p:spPr>
        <p:txBody>
          <a:bodyPr lIns="0" tIns="0" rIns="0" bIns="0" anchor="ctr"/>
          <a:lstStyle/>
          <a:p>
            <a:pPr algn="ctr"/>
            <a:r>
              <a:rPr lang="lv-LV" sz="1300"/>
              <a:t>Valsts kompensācijas izmaksa mēneša laikā pēc dienas, kad pieņemts lēmums </a:t>
            </a:r>
          </a:p>
        </p:txBody>
      </p:sp>
      <p:sp>
        <p:nvSpPr>
          <p:cNvPr id="19484" name="_s1041"/>
          <p:cNvSpPr>
            <a:spLocks noChangeArrowheads="1"/>
          </p:cNvSpPr>
          <p:nvPr/>
        </p:nvSpPr>
        <p:spPr bwMode="auto">
          <a:xfrm>
            <a:off x="2732088" y="5349875"/>
            <a:ext cx="1800225" cy="936625"/>
          </a:xfrm>
          <a:prstGeom prst="roundRect">
            <a:avLst>
              <a:gd name="adj" fmla="val 16667"/>
            </a:avLst>
          </a:prstGeom>
          <a:noFill/>
          <a:ln w="9525">
            <a:solidFill>
              <a:schemeClr val="tx1"/>
            </a:solidFill>
            <a:round/>
            <a:headEnd/>
            <a:tailEnd/>
          </a:ln>
        </p:spPr>
        <p:txBody>
          <a:bodyPr lIns="73115" tIns="0" rIns="73115" bIns="0" anchor="ctr"/>
          <a:lstStyle/>
          <a:p>
            <a:pPr algn="ctr"/>
            <a:r>
              <a:rPr lang="lv-LV" sz="1300"/>
              <a:t>Lēmuma pārsūdzēšana Administratīvajā rajona tiesā</a:t>
            </a:r>
          </a:p>
        </p:txBody>
      </p:sp>
      <p:sp>
        <p:nvSpPr>
          <p:cNvPr id="19485" name="_s1040"/>
          <p:cNvSpPr>
            <a:spLocks noChangeArrowheads="1"/>
          </p:cNvSpPr>
          <p:nvPr/>
        </p:nvSpPr>
        <p:spPr bwMode="auto">
          <a:xfrm>
            <a:off x="2805113" y="4198938"/>
            <a:ext cx="1728787" cy="720725"/>
          </a:xfrm>
          <a:prstGeom prst="roundRect">
            <a:avLst>
              <a:gd name="adj" fmla="val 16667"/>
            </a:avLst>
          </a:prstGeom>
          <a:noFill/>
          <a:ln w="9525">
            <a:solidFill>
              <a:schemeClr val="tx1"/>
            </a:solidFill>
            <a:round/>
            <a:headEnd/>
            <a:tailEnd/>
          </a:ln>
        </p:spPr>
        <p:txBody>
          <a:bodyPr lIns="73115" tIns="0" rIns="73115" bIns="0" anchor="ctr"/>
          <a:lstStyle/>
          <a:p>
            <a:pPr algn="ctr"/>
            <a:r>
              <a:rPr lang="lv-LV" sz="1300"/>
              <a:t>Lēmuma apstrīdēšana Tieslietu ministrijā</a:t>
            </a:r>
          </a:p>
        </p:txBody>
      </p:sp>
      <p:sp>
        <p:nvSpPr>
          <p:cNvPr id="19486" name="_s1043"/>
          <p:cNvSpPr>
            <a:spLocks noChangeArrowheads="1"/>
          </p:cNvSpPr>
          <p:nvPr/>
        </p:nvSpPr>
        <p:spPr bwMode="auto">
          <a:xfrm>
            <a:off x="500063" y="3046413"/>
            <a:ext cx="1512887" cy="666750"/>
          </a:xfrm>
          <a:prstGeom prst="roundRect">
            <a:avLst>
              <a:gd name="adj" fmla="val 16667"/>
            </a:avLst>
          </a:prstGeom>
          <a:noFill/>
          <a:ln w="9525">
            <a:solidFill>
              <a:schemeClr val="tx1"/>
            </a:solidFill>
            <a:round/>
            <a:headEnd/>
            <a:tailEnd/>
          </a:ln>
        </p:spPr>
        <p:txBody>
          <a:bodyPr lIns="0" tIns="0" rIns="0" bIns="0" anchor="ctr"/>
          <a:lstStyle/>
          <a:p>
            <a:pPr algn="ctr"/>
            <a:endParaRPr lang="en-US" sz="1300"/>
          </a:p>
        </p:txBody>
      </p:sp>
      <p:sp>
        <p:nvSpPr>
          <p:cNvPr id="19487" name="_s1043"/>
          <p:cNvSpPr>
            <a:spLocks noChangeArrowheads="1"/>
          </p:cNvSpPr>
          <p:nvPr/>
        </p:nvSpPr>
        <p:spPr bwMode="auto">
          <a:xfrm>
            <a:off x="2805113" y="3046413"/>
            <a:ext cx="1512887" cy="666750"/>
          </a:xfrm>
          <a:prstGeom prst="roundRect">
            <a:avLst>
              <a:gd name="adj" fmla="val 16667"/>
            </a:avLst>
          </a:prstGeom>
          <a:noFill/>
          <a:ln w="9525">
            <a:solidFill>
              <a:schemeClr val="tx1"/>
            </a:solidFill>
            <a:round/>
            <a:headEnd/>
            <a:tailEnd/>
          </a:ln>
        </p:spPr>
        <p:txBody>
          <a:bodyPr lIns="0" tIns="0" rIns="0" bIns="0" anchor="ctr"/>
          <a:lstStyle/>
          <a:p>
            <a:pPr algn="ctr"/>
            <a:endParaRPr lang="en-US" sz="1300"/>
          </a:p>
        </p:txBody>
      </p:sp>
      <p:sp>
        <p:nvSpPr>
          <p:cNvPr id="19488" name="_s1043"/>
          <p:cNvSpPr>
            <a:spLocks noChangeArrowheads="1"/>
          </p:cNvSpPr>
          <p:nvPr/>
        </p:nvSpPr>
        <p:spPr bwMode="auto">
          <a:xfrm>
            <a:off x="860425" y="1822450"/>
            <a:ext cx="2592388" cy="882650"/>
          </a:xfrm>
          <a:prstGeom prst="roundRect">
            <a:avLst>
              <a:gd name="adj" fmla="val 16667"/>
            </a:avLst>
          </a:prstGeom>
          <a:noFill/>
          <a:ln w="9525">
            <a:solidFill>
              <a:schemeClr val="tx1"/>
            </a:solidFill>
            <a:round/>
            <a:headEnd/>
            <a:tailEnd/>
          </a:ln>
        </p:spPr>
        <p:txBody>
          <a:bodyPr lIns="0" tIns="0" rIns="0" bIns="0" anchor="ctr"/>
          <a:lstStyle/>
          <a:p>
            <a:pPr algn="ctr"/>
            <a:r>
              <a:rPr lang="lv-LV" sz="1300"/>
              <a:t>Lēmums (mēneša laikā pēc kompensācijas pieprasījuma saņemšanas)</a:t>
            </a:r>
          </a:p>
        </p:txBody>
      </p:sp>
      <p:sp>
        <p:nvSpPr>
          <p:cNvPr id="19489" name="_s1040"/>
          <p:cNvSpPr>
            <a:spLocks noChangeArrowheads="1"/>
          </p:cNvSpPr>
          <p:nvPr/>
        </p:nvSpPr>
        <p:spPr bwMode="auto">
          <a:xfrm>
            <a:off x="5684838" y="1893888"/>
            <a:ext cx="2951162" cy="936625"/>
          </a:xfrm>
          <a:prstGeom prst="roundRect">
            <a:avLst>
              <a:gd name="adj" fmla="val 16667"/>
            </a:avLst>
          </a:prstGeom>
          <a:noFill/>
          <a:ln w="9525">
            <a:solidFill>
              <a:schemeClr val="tx1"/>
            </a:solidFill>
            <a:round/>
            <a:headEnd/>
            <a:tailEnd/>
          </a:ln>
        </p:spPr>
        <p:txBody>
          <a:bodyPr lIns="73115" tIns="0" rIns="73115" bIns="0" anchor="ctr"/>
          <a:lstStyle/>
          <a:p>
            <a:pPr algn="ctr"/>
            <a:endParaRPr lang="en-US" sz="1300"/>
          </a:p>
        </p:txBody>
      </p:sp>
      <p:sp>
        <p:nvSpPr>
          <p:cNvPr id="19490" name="_s1040"/>
          <p:cNvSpPr>
            <a:spLocks noChangeArrowheads="1"/>
          </p:cNvSpPr>
          <p:nvPr/>
        </p:nvSpPr>
        <p:spPr bwMode="auto">
          <a:xfrm>
            <a:off x="5181600" y="3333750"/>
            <a:ext cx="1584325" cy="649288"/>
          </a:xfrm>
          <a:prstGeom prst="roundRect">
            <a:avLst>
              <a:gd name="adj" fmla="val 16667"/>
            </a:avLst>
          </a:prstGeom>
          <a:noFill/>
          <a:ln w="9525">
            <a:solidFill>
              <a:schemeClr val="tx1"/>
            </a:solidFill>
            <a:round/>
            <a:headEnd/>
            <a:tailEnd/>
          </a:ln>
        </p:spPr>
        <p:txBody>
          <a:bodyPr lIns="73115" tIns="0" rIns="73115" bIns="0" anchor="ctr"/>
          <a:lstStyle/>
          <a:p>
            <a:pPr algn="ctr"/>
            <a:r>
              <a:rPr lang="lv-LV" sz="1300"/>
              <a:t>Informācijas saņemšana</a:t>
            </a:r>
            <a:r>
              <a:rPr lang="lv-LV" sz="1400"/>
              <a:t> </a:t>
            </a:r>
          </a:p>
        </p:txBody>
      </p:sp>
      <p:sp>
        <p:nvSpPr>
          <p:cNvPr id="19491" name="_s1040"/>
          <p:cNvSpPr>
            <a:spLocks noChangeArrowheads="1"/>
          </p:cNvSpPr>
          <p:nvPr/>
        </p:nvSpPr>
        <p:spPr bwMode="auto">
          <a:xfrm>
            <a:off x="7124700" y="3333750"/>
            <a:ext cx="1584325" cy="649288"/>
          </a:xfrm>
          <a:prstGeom prst="roundRect">
            <a:avLst>
              <a:gd name="adj" fmla="val 16667"/>
            </a:avLst>
          </a:prstGeom>
          <a:noFill/>
          <a:ln w="9525">
            <a:solidFill>
              <a:schemeClr val="tx1"/>
            </a:solidFill>
            <a:round/>
            <a:headEnd/>
            <a:tailEnd/>
          </a:ln>
        </p:spPr>
        <p:txBody>
          <a:bodyPr lIns="73115" tIns="0" rIns="73115" bIns="0" anchor="ctr"/>
          <a:lstStyle/>
          <a:p>
            <a:pPr algn="ctr"/>
            <a:r>
              <a:rPr lang="lv-LV" sz="1300"/>
              <a:t>Informācija netiek iesniegta 15 dienu laikā </a:t>
            </a:r>
          </a:p>
        </p:txBody>
      </p:sp>
      <p:sp>
        <p:nvSpPr>
          <p:cNvPr id="19492" name="_s1040"/>
          <p:cNvSpPr>
            <a:spLocks noChangeArrowheads="1"/>
          </p:cNvSpPr>
          <p:nvPr/>
        </p:nvSpPr>
        <p:spPr bwMode="auto">
          <a:xfrm>
            <a:off x="3740150" y="1317625"/>
            <a:ext cx="1584325" cy="576263"/>
          </a:xfrm>
          <a:prstGeom prst="roundRect">
            <a:avLst>
              <a:gd name="adj" fmla="val 16667"/>
            </a:avLst>
          </a:prstGeom>
          <a:noFill/>
          <a:ln w="9525">
            <a:solidFill>
              <a:schemeClr val="tx1"/>
            </a:solidFill>
            <a:round/>
            <a:headEnd/>
            <a:tailEnd/>
          </a:ln>
        </p:spPr>
        <p:txBody>
          <a:bodyPr lIns="73115" tIns="0" rIns="73115" bIns="0" anchor="ctr"/>
          <a:lstStyle/>
          <a:p>
            <a:pPr algn="ctr"/>
            <a:endParaRPr lang="en-US" sz="1400"/>
          </a:p>
        </p:txBody>
      </p:sp>
      <p:sp>
        <p:nvSpPr>
          <p:cNvPr id="19493" name="Line 36"/>
          <p:cNvSpPr>
            <a:spLocks noChangeShapeType="1"/>
          </p:cNvSpPr>
          <p:nvPr/>
        </p:nvSpPr>
        <p:spPr bwMode="auto">
          <a:xfrm flipH="1">
            <a:off x="6189663" y="2974975"/>
            <a:ext cx="360362" cy="287338"/>
          </a:xfrm>
          <a:prstGeom prst="line">
            <a:avLst/>
          </a:prstGeom>
          <a:noFill/>
          <a:ln w="25400">
            <a:solidFill>
              <a:schemeClr val="tx1"/>
            </a:solidFill>
            <a:round/>
            <a:headEnd/>
            <a:tailEnd type="triangle" w="med" len="med"/>
          </a:ln>
        </p:spPr>
        <p:txBody>
          <a:bodyPr lIns="0" tIns="0" rIns="0" bIns="0" anchor="ctr"/>
          <a:lstStyle/>
          <a:p>
            <a:endParaRPr lang="lv-LV"/>
          </a:p>
        </p:txBody>
      </p:sp>
      <p:sp>
        <p:nvSpPr>
          <p:cNvPr id="19494" name="Line 37"/>
          <p:cNvSpPr>
            <a:spLocks noChangeShapeType="1"/>
          </p:cNvSpPr>
          <p:nvPr/>
        </p:nvSpPr>
        <p:spPr bwMode="auto">
          <a:xfrm>
            <a:off x="7556500" y="2974975"/>
            <a:ext cx="360363" cy="287338"/>
          </a:xfrm>
          <a:prstGeom prst="line">
            <a:avLst/>
          </a:prstGeom>
          <a:noFill/>
          <a:ln w="25400">
            <a:solidFill>
              <a:schemeClr val="tx1"/>
            </a:solidFill>
            <a:round/>
            <a:headEnd/>
            <a:tailEnd type="triangle" w="med" len="med"/>
          </a:ln>
        </p:spPr>
        <p:txBody>
          <a:bodyPr lIns="0" tIns="0" rIns="0" bIns="0" anchor="ctr"/>
          <a:lstStyle/>
          <a:p>
            <a:endParaRPr lang="lv-LV"/>
          </a:p>
        </p:txBody>
      </p:sp>
      <p:sp>
        <p:nvSpPr>
          <p:cNvPr id="19495" name="Line 38"/>
          <p:cNvSpPr>
            <a:spLocks noChangeShapeType="1"/>
          </p:cNvSpPr>
          <p:nvPr/>
        </p:nvSpPr>
        <p:spPr bwMode="auto">
          <a:xfrm flipH="1">
            <a:off x="1220788" y="2759075"/>
            <a:ext cx="719137" cy="287338"/>
          </a:xfrm>
          <a:prstGeom prst="line">
            <a:avLst/>
          </a:prstGeom>
          <a:noFill/>
          <a:ln w="25400">
            <a:solidFill>
              <a:schemeClr val="tx1"/>
            </a:solidFill>
            <a:round/>
            <a:headEnd/>
            <a:tailEnd type="triangle" w="med" len="med"/>
          </a:ln>
        </p:spPr>
        <p:txBody>
          <a:bodyPr lIns="0" tIns="0" rIns="0" bIns="0" anchor="ctr"/>
          <a:lstStyle/>
          <a:p>
            <a:endParaRPr lang="lv-LV"/>
          </a:p>
        </p:txBody>
      </p:sp>
      <p:sp>
        <p:nvSpPr>
          <p:cNvPr id="19496" name="Line 39"/>
          <p:cNvSpPr>
            <a:spLocks noChangeShapeType="1"/>
          </p:cNvSpPr>
          <p:nvPr/>
        </p:nvSpPr>
        <p:spPr bwMode="auto">
          <a:xfrm>
            <a:off x="2732088" y="2759075"/>
            <a:ext cx="865187" cy="287338"/>
          </a:xfrm>
          <a:prstGeom prst="line">
            <a:avLst/>
          </a:prstGeom>
          <a:noFill/>
          <a:ln w="25400">
            <a:solidFill>
              <a:schemeClr val="tx1"/>
            </a:solidFill>
            <a:round/>
            <a:headEnd/>
            <a:tailEnd type="triangle" w="med" len="med"/>
          </a:ln>
        </p:spPr>
        <p:txBody>
          <a:bodyPr lIns="0" tIns="0" rIns="0" bIns="0" anchor="ctr"/>
          <a:lstStyle/>
          <a:p>
            <a:endParaRPr lang="lv-LV"/>
          </a:p>
        </p:txBody>
      </p:sp>
      <p:sp>
        <p:nvSpPr>
          <p:cNvPr id="19497" name="Line 40"/>
          <p:cNvSpPr>
            <a:spLocks noChangeShapeType="1"/>
          </p:cNvSpPr>
          <p:nvPr/>
        </p:nvSpPr>
        <p:spPr bwMode="auto">
          <a:xfrm>
            <a:off x="5324475" y="1533525"/>
            <a:ext cx="1584325" cy="287338"/>
          </a:xfrm>
          <a:prstGeom prst="line">
            <a:avLst/>
          </a:prstGeom>
          <a:noFill/>
          <a:ln w="25400">
            <a:solidFill>
              <a:schemeClr val="tx1"/>
            </a:solidFill>
            <a:round/>
            <a:headEnd/>
            <a:tailEnd type="triangle" w="med" len="med"/>
          </a:ln>
        </p:spPr>
        <p:txBody>
          <a:bodyPr lIns="0" tIns="0" rIns="0" bIns="0" anchor="ctr"/>
          <a:lstStyle/>
          <a:p>
            <a:endParaRPr lang="lv-LV"/>
          </a:p>
        </p:txBody>
      </p:sp>
      <p:sp>
        <p:nvSpPr>
          <p:cNvPr id="19498" name="Line 41"/>
          <p:cNvSpPr>
            <a:spLocks noChangeShapeType="1"/>
          </p:cNvSpPr>
          <p:nvPr/>
        </p:nvSpPr>
        <p:spPr bwMode="auto">
          <a:xfrm flipH="1">
            <a:off x="2444750" y="1533525"/>
            <a:ext cx="1295400" cy="217488"/>
          </a:xfrm>
          <a:prstGeom prst="line">
            <a:avLst/>
          </a:prstGeom>
          <a:noFill/>
          <a:ln w="25400">
            <a:solidFill>
              <a:schemeClr val="tx1"/>
            </a:solidFill>
            <a:round/>
            <a:headEnd/>
            <a:tailEnd type="triangle" w="med" len="med"/>
          </a:ln>
        </p:spPr>
        <p:txBody>
          <a:bodyPr lIns="0" tIns="0" rIns="0" bIns="0" anchor="ctr"/>
          <a:lstStyle/>
          <a:p>
            <a:endParaRPr lang="lv-LV"/>
          </a:p>
        </p:txBody>
      </p:sp>
      <p:sp>
        <p:nvSpPr>
          <p:cNvPr id="19499" name="Line 42"/>
          <p:cNvSpPr>
            <a:spLocks noChangeShapeType="1"/>
          </p:cNvSpPr>
          <p:nvPr/>
        </p:nvSpPr>
        <p:spPr bwMode="auto">
          <a:xfrm flipH="1" flipV="1">
            <a:off x="3524250" y="2254250"/>
            <a:ext cx="2089150" cy="1008063"/>
          </a:xfrm>
          <a:prstGeom prst="line">
            <a:avLst/>
          </a:prstGeom>
          <a:noFill/>
          <a:ln w="25400">
            <a:solidFill>
              <a:schemeClr val="tx1"/>
            </a:solidFill>
            <a:round/>
            <a:headEnd/>
            <a:tailEnd type="triangle" w="med" len="med"/>
          </a:ln>
        </p:spPr>
        <p:txBody>
          <a:bodyPr lIns="0" tIns="0" rIns="0" bIns="0" anchor="ctr"/>
          <a:lstStyle/>
          <a:p>
            <a:endParaRPr lang="lv-LV"/>
          </a:p>
        </p:txBody>
      </p:sp>
      <p:sp>
        <p:nvSpPr>
          <p:cNvPr id="19500" name="Line 43"/>
          <p:cNvSpPr>
            <a:spLocks noChangeShapeType="1"/>
          </p:cNvSpPr>
          <p:nvPr/>
        </p:nvSpPr>
        <p:spPr bwMode="auto">
          <a:xfrm>
            <a:off x="3597275" y="3767138"/>
            <a:ext cx="0" cy="358775"/>
          </a:xfrm>
          <a:prstGeom prst="line">
            <a:avLst/>
          </a:prstGeom>
          <a:noFill/>
          <a:ln w="25400">
            <a:solidFill>
              <a:schemeClr val="tx1"/>
            </a:solidFill>
            <a:round/>
            <a:headEnd/>
            <a:tailEnd type="triangle" w="med" len="med"/>
          </a:ln>
        </p:spPr>
        <p:txBody>
          <a:bodyPr lIns="0" tIns="0" rIns="0" bIns="0" anchor="ctr"/>
          <a:lstStyle/>
          <a:p>
            <a:endParaRPr lang="lv-LV"/>
          </a:p>
        </p:txBody>
      </p:sp>
      <p:sp>
        <p:nvSpPr>
          <p:cNvPr id="19501" name="Line 44"/>
          <p:cNvSpPr>
            <a:spLocks noChangeShapeType="1"/>
          </p:cNvSpPr>
          <p:nvPr/>
        </p:nvSpPr>
        <p:spPr bwMode="auto">
          <a:xfrm>
            <a:off x="1292225" y="3767138"/>
            <a:ext cx="0" cy="287337"/>
          </a:xfrm>
          <a:prstGeom prst="line">
            <a:avLst/>
          </a:prstGeom>
          <a:noFill/>
          <a:ln w="25400">
            <a:solidFill>
              <a:schemeClr val="tx1"/>
            </a:solidFill>
            <a:round/>
            <a:headEnd/>
            <a:tailEnd type="triangle" w="med" len="med"/>
          </a:ln>
        </p:spPr>
        <p:txBody>
          <a:bodyPr lIns="0" tIns="0" rIns="0" bIns="0" anchor="ctr"/>
          <a:lstStyle/>
          <a:p>
            <a:endParaRPr lang="lv-LV"/>
          </a:p>
        </p:txBody>
      </p:sp>
      <p:sp>
        <p:nvSpPr>
          <p:cNvPr id="19502" name="Line 45"/>
          <p:cNvSpPr>
            <a:spLocks noChangeShapeType="1"/>
          </p:cNvSpPr>
          <p:nvPr/>
        </p:nvSpPr>
        <p:spPr bwMode="auto">
          <a:xfrm>
            <a:off x="3597275" y="4991100"/>
            <a:ext cx="0" cy="287338"/>
          </a:xfrm>
          <a:prstGeom prst="line">
            <a:avLst/>
          </a:prstGeom>
          <a:noFill/>
          <a:ln w="25400">
            <a:solidFill>
              <a:schemeClr val="tx1"/>
            </a:solidFill>
            <a:round/>
            <a:headEnd/>
            <a:tailEnd type="triangle" w="med" len="med"/>
          </a:ln>
        </p:spPr>
        <p:txBody>
          <a:bodyPr lIns="0" tIns="0" rIns="0" bIns="0" anchor="ctr"/>
          <a:lstStyle/>
          <a:p>
            <a:endParaRPr lang="lv-LV"/>
          </a:p>
        </p:txBody>
      </p:sp>
      <p:sp>
        <p:nvSpPr>
          <p:cNvPr id="19503" name="Line 46"/>
          <p:cNvSpPr>
            <a:spLocks noChangeShapeType="1"/>
          </p:cNvSpPr>
          <p:nvPr/>
        </p:nvSpPr>
        <p:spPr bwMode="auto">
          <a:xfrm flipH="1">
            <a:off x="5253038" y="4270375"/>
            <a:ext cx="2590800" cy="0"/>
          </a:xfrm>
          <a:prstGeom prst="line">
            <a:avLst/>
          </a:prstGeom>
          <a:noFill/>
          <a:ln w="25400">
            <a:solidFill>
              <a:schemeClr val="tx1"/>
            </a:solidFill>
            <a:round/>
            <a:headEnd/>
            <a:tailEnd/>
          </a:ln>
        </p:spPr>
        <p:txBody>
          <a:bodyPr lIns="0" tIns="0" rIns="0" bIns="0" anchor="ctr"/>
          <a:lstStyle/>
          <a:p>
            <a:endParaRPr lang="lv-LV"/>
          </a:p>
        </p:txBody>
      </p:sp>
      <p:sp>
        <p:nvSpPr>
          <p:cNvPr id="19504" name="Line 47"/>
          <p:cNvSpPr>
            <a:spLocks noChangeShapeType="1"/>
          </p:cNvSpPr>
          <p:nvPr/>
        </p:nvSpPr>
        <p:spPr bwMode="auto">
          <a:xfrm>
            <a:off x="7845425" y="3983038"/>
            <a:ext cx="0" cy="287337"/>
          </a:xfrm>
          <a:prstGeom prst="line">
            <a:avLst/>
          </a:prstGeom>
          <a:noFill/>
          <a:ln w="25400">
            <a:solidFill>
              <a:schemeClr val="tx1"/>
            </a:solidFill>
            <a:round/>
            <a:headEnd/>
            <a:tailEnd/>
          </a:ln>
        </p:spPr>
        <p:txBody>
          <a:bodyPr lIns="0" tIns="0" rIns="0" bIns="0" anchor="ctr"/>
          <a:lstStyle/>
          <a:p>
            <a:endParaRPr lang="lv-LV"/>
          </a:p>
        </p:txBody>
      </p:sp>
      <p:sp>
        <p:nvSpPr>
          <p:cNvPr id="19505" name="Line 48"/>
          <p:cNvSpPr>
            <a:spLocks noChangeShapeType="1"/>
          </p:cNvSpPr>
          <p:nvPr/>
        </p:nvSpPr>
        <p:spPr bwMode="auto">
          <a:xfrm flipH="1" flipV="1">
            <a:off x="4244975" y="3767138"/>
            <a:ext cx="1008063" cy="503237"/>
          </a:xfrm>
          <a:prstGeom prst="line">
            <a:avLst/>
          </a:prstGeom>
          <a:noFill/>
          <a:ln w="25400">
            <a:solidFill>
              <a:schemeClr val="tx1"/>
            </a:solidFill>
            <a:round/>
            <a:headEnd/>
            <a:tailEnd type="triangle" w="med" len="med"/>
          </a:ln>
        </p:spPr>
        <p:txBody>
          <a:bodyPr lIns="0" tIns="0" rIns="0" bIns="0" anchor="ctr"/>
          <a:lstStyle/>
          <a:p>
            <a:endParaRPr lang="lv-LV"/>
          </a:p>
        </p:txBody>
      </p:sp>
      <p:pic>
        <p:nvPicPr>
          <p:cNvPr id="19506" name="Picture 4" descr="logo">
            <a:hlinkClick r:id="rId3"/>
          </p:cNvPr>
          <p:cNvPicPr>
            <a:picLocks noChangeAspect="1" noChangeArrowheads="1"/>
          </p:cNvPicPr>
          <p:nvPr/>
        </p:nvPicPr>
        <p:blipFill>
          <a:blip r:embed="rId4" cstate="print">
            <a:clrChange>
              <a:clrFrom>
                <a:srgbClr val="F2EBDC"/>
              </a:clrFrom>
              <a:clrTo>
                <a:srgbClr val="F2EBDC">
                  <a:alpha val="0"/>
                </a:srgbClr>
              </a:clrTo>
            </a:clrChange>
          </a:blip>
          <a:srcRect/>
          <a:stretch>
            <a:fillRect/>
          </a:stretch>
        </p:blipFill>
        <p:spPr bwMode="auto">
          <a:xfrm>
            <a:off x="0" y="6215063"/>
            <a:ext cx="2160588" cy="5984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357188"/>
            <a:ext cx="8229600" cy="439737"/>
          </a:xfrm>
        </p:spPr>
        <p:txBody>
          <a:bodyPr>
            <a:normAutofit fontScale="90000"/>
          </a:bodyPr>
          <a:lstStyle/>
          <a:p>
            <a:pPr algn="ctr" eaLnBrk="1" fontAlgn="auto" hangingPunct="1">
              <a:spcAft>
                <a:spcPts val="0"/>
              </a:spcAft>
              <a:defRPr/>
            </a:pPr>
            <a:r>
              <a:rPr lang="lv-LV" sz="3000" b="1" dirty="0" smtClean="0">
                <a:latin typeface="Times New Roman" pitchFamily="18" charset="0"/>
                <a:cs typeface="Times New Roman" pitchFamily="18" charset="0"/>
              </a:rPr>
              <a:t>Valsts kompensācijas apmērs</a:t>
            </a:r>
          </a:p>
        </p:txBody>
      </p:sp>
      <p:sp>
        <p:nvSpPr>
          <p:cNvPr id="21506" name="Slide Number Placeholder 7"/>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ACCDCAC6-27D5-43FC-9133-9FA96DE98EF7}" type="slidenum">
              <a:rPr lang="lv-LV" smtClean="0"/>
              <a:pPr/>
              <a:t>8</a:t>
            </a:fld>
            <a:endParaRPr lang="lv-LV" smtClean="0"/>
          </a:p>
        </p:txBody>
      </p:sp>
      <p:pic>
        <p:nvPicPr>
          <p:cNvPr id="21508" name="Picture 4" descr="logo">
            <a:hlinkClick r:id="rId2"/>
          </p:cNvPr>
          <p:cNvPicPr>
            <a:picLocks noChangeAspect="1" noChangeArrowheads="1"/>
          </p:cNvPicPr>
          <p:nvPr/>
        </p:nvPicPr>
        <p:blipFill>
          <a:blip r:embed="rId3" cstate="print">
            <a:clrChange>
              <a:clrFrom>
                <a:srgbClr val="F2EBDC"/>
              </a:clrFrom>
              <a:clrTo>
                <a:srgbClr val="F2EBDC">
                  <a:alpha val="0"/>
                </a:srgbClr>
              </a:clrTo>
            </a:clrChange>
          </a:blip>
          <a:srcRect/>
          <a:stretch>
            <a:fillRect/>
          </a:stretch>
        </p:blipFill>
        <p:spPr bwMode="auto">
          <a:xfrm>
            <a:off x="0" y="6215063"/>
            <a:ext cx="2160588" cy="598487"/>
          </a:xfrm>
          <a:prstGeom prst="rect">
            <a:avLst/>
          </a:prstGeom>
          <a:noFill/>
          <a:ln w="9525">
            <a:noFill/>
            <a:miter lim="800000"/>
            <a:headEnd/>
            <a:tailEnd/>
          </a:ln>
        </p:spPr>
      </p:pic>
      <p:graphicFrame>
        <p:nvGraphicFramePr>
          <p:cNvPr id="7" name="Table 6"/>
          <p:cNvGraphicFramePr>
            <a:graphicFrameLocks noGrp="1"/>
          </p:cNvGraphicFramePr>
          <p:nvPr>
            <p:extLst>
              <p:ext uri="{D42A27DB-BD31-4B8C-83A1-F6EECF244321}">
                <p14:modId xmlns:p14="http://schemas.microsoft.com/office/powerpoint/2010/main" val="3820561615"/>
              </p:ext>
            </p:extLst>
          </p:nvPr>
        </p:nvGraphicFramePr>
        <p:xfrm>
          <a:off x="755576" y="836712"/>
          <a:ext cx="8136906" cy="5489369"/>
        </p:xfrm>
        <a:graphic>
          <a:graphicData uri="http://schemas.openxmlformats.org/drawingml/2006/table">
            <a:tbl>
              <a:tblPr lastCol="1"/>
              <a:tblGrid>
                <a:gridCol w="1470011"/>
                <a:gridCol w="3714568"/>
                <a:gridCol w="1526344"/>
                <a:gridCol w="1425983"/>
              </a:tblGrid>
              <a:tr h="629666">
                <a:tc>
                  <a:txBody>
                    <a:bodyPr/>
                    <a:lstStyle/>
                    <a:p>
                      <a:pPr marL="342900" marR="0" lvl="0" indent="-342900" algn="ctr" defTabSz="914400" rtl="0" eaLnBrk="1" fontAlgn="base" latinLnBrk="0" hangingPunct="1">
                        <a:lnSpc>
                          <a:spcPct val="115000"/>
                        </a:lnSpc>
                        <a:spcBef>
                          <a:spcPct val="0"/>
                        </a:spcBef>
                        <a:spcAft>
                          <a:spcPct val="0"/>
                        </a:spcAft>
                        <a:buClrTx/>
                        <a:buSzTx/>
                        <a:buFontTx/>
                        <a:buNone/>
                        <a:tabLst/>
                      </a:pPr>
                      <a:r>
                        <a:rPr kumimoji="0" lang="lv-LV" sz="1200" b="1" i="0" u="none" strike="noStrike" cap="none" normalizeH="0" baseline="0" dirty="0" smtClean="0">
                          <a:ln>
                            <a:noFill/>
                          </a:ln>
                          <a:solidFill>
                            <a:schemeClr val="tx1"/>
                          </a:solidFill>
                          <a:effectLst/>
                          <a:latin typeface="Times New Roman" pitchFamily="18" charset="0"/>
                          <a:cs typeface="Times New Roman" pitchFamily="18" charset="0"/>
                        </a:rPr>
                        <a:t>      Maksimālais valsts kompensācijas apmērs</a:t>
                      </a:r>
                      <a:endParaRPr kumimoji="0" lang="lv-LV" sz="12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15000"/>
                        </a:lnSpc>
                        <a:spcBef>
                          <a:spcPct val="0"/>
                        </a:spcBef>
                        <a:spcAft>
                          <a:spcPct val="0"/>
                        </a:spcAft>
                        <a:buClrTx/>
                        <a:buSzTx/>
                        <a:buFontTx/>
                        <a:buNone/>
                        <a:tabLst/>
                      </a:pPr>
                      <a:r>
                        <a:rPr kumimoji="0" lang="lv-LV" sz="1200" b="1" i="0" u="none" strike="noStrike" cap="none" normalizeH="0" baseline="0" dirty="0" smtClean="0">
                          <a:ln>
                            <a:noFill/>
                          </a:ln>
                          <a:solidFill>
                            <a:schemeClr val="tx1"/>
                          </a:solidFill>
                          <a:effectLst/>
                          <a:latin typeface="Times New Roman" pitchFamily="18" charset="0"/>
                          <a:cs typeface="Times New Roman" pitchFamily="18" charset="0"/>
                        </a:rPr>
                        <a:t>Minimālās mēneša darba algas apmērs valstī </a:t>
                      </a:r>
                      <a:endParaRPr kumimoji="0" lang="lv-LV"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342900" marR="0" lvl="0" indent="-342900" algn="ctr" defTabSz="914400" rtl="0" eaLnBrk="1" fontAlgn="base" latinLnBrk="0" hangingPunct="1">
                        <a:lnSpc>
                          <a:spcPct val="115000"/>
                        </a:lnSpc>
                        <a:spcBef>
                          <a:spcPct val="0"/>
                        </a:spcBef>
                        <a:spcAft>
                          <a:spcPct val="0"/>
                        </a:spcAft>
                        <a:buClrTx/>
                        <a:buSzTx/>
                        <a:buFontTx/>
                        <a:buNone/>
                        <a:tabLst/>
                      </a:pPr>
                      <a:r>
                        <a:rPr kumimoji="0" lang="lv-LV" sz="1200" b="1" i="0" u="none" strike="noStrike" cap="none" normalizeH="0" baseline="0" dirty="0" smtClean="0">
                          <a:ln>
                            <a:noFill/>
                          </a:ln>
                          <a:solidFill>
                            <a:schemeClr val="tx1"/>
                          </a:solidFill>
                          <a:effectLst/>
                          <a:latin typeface="Times New Roman" pitchFamily="18" charset="0"/>
                          <a:cs typeface="Times New Roman" pitchFamily="18" charset="0"/>
                        </a:rPr>
                        <a:t>2014.gadā</a:t>
                      </a:r>
                      <a:endParaRPr kumimoji="0" lang="lv-LV" sz="12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15000"/>
                        </a:lnSpc>
                        <a:spcBef>
                          <a:spcPct val="0"/>
                        </a:spcBef>
                        <a:spcAft>
                          <a:spcPct val="0"/>
                        </a:spcAft>
                        <a:buClrTx/>
                        <a:buSzTx/>
                        <a:buFontTx/>
                        <a:buNone/>
                        <a:tabLst/>
                      </a:pPr>
                      <a:r>
                        <a:rPr kumimoji="0" lang="lv-LV" sz="1200" b="1" i="0" u="none" strike="noStrike" cap="none" normalizeH="0" baseline="0" dirty="0" smtClean="0">
                          <a:ln>
                            <a:noFill/>
                          </a:ln>
                          <a:solidFill>
                            <a:schemeClr val="tx1"/>
                          </a:solidFill>
                          <a:effectLst/>
                          <a:latin typeface="Times New Roman" pitchFamily="18" charset="0"/>
                          <a:cs typeface="Times New Roman" pitchFamily="18" charset="0"/>
                        </a:rPr>
                        <a:t>   Maksimālā valsts kompensācijas summa (EUR), ja par cietušo atzīts 2014.gadā</a:t>
                      </a:r>
                      <a:endParaRPr kumimoji="0" lang="lv-LV" sz="12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15000"/>
                        </a:lnSpc>
                        <a:spcBef>
                          <a:spcPct val="0"/>
                        </a:spcBef>
                        <a:spcAft>
                          <a:spcPct val="0"/>
                        </a:spcAft>
                        <a:buClrTx/>
                        <a:buSzTx/>
                        <a:buFontTx/>
                        <a:buNone/>
                        <a:tabLst/>
                        <a:defRPr/>
                      </a:pPr>
                      <a:r>
                        <a:rPr kumimoji="0" lang="lv-LV" sz="1200" b="1" i="0" u="none" strike="noStrike" cap="none" normalizeH="0" baseline="0" dirty="0" smtClean="0">
                          <a:ln>
                            <a:noFill/>
                          </a:ln>
                          <a:solidFill>
                            <a:schemeClr val="tx1"/>
                          </a:solidFill>
                          <a:effectLst/>
                          <a:latin typeface="Times New Roman" pitchFamily="18" charset="0"/>
                          <a:cs typeface="Times New Roman" pitchFamily="18" charset="0"/>
                        </a:rPr>
                        <a:t>Maksimālā valsts </a:t>
                      </a:r>
                      <a:r>
                        <a:rPr kumimoji="0" lang="lv-LV" sz="1200" b="1" i="0" u="none" strike="noStrike" cap="none" spc="-100" normalizeH="0" baseline="0" dirty="0" smtClean="0">
                          <a:ln>
                            <a:noFill/>
                          </a:ln>
                          <a:solidFill>
                            <a:schemeClr val="tx1"/>
                          </a:solidFill>
                          <a:effectLst/>
                          <a:latin typeface="Times New Roman" pitchFamily="18" charset="0"/>
                          <a:cs typeface="Times New Roman" pitchFamily="18" charset="0"/>
                        </a:rPr>
                        <a:t>kompensācijas</a:t>
                      </a:r>
                      <a:r>
                        <a:rPr kumimoji="0" lang="lv-LV" sz="1200" b="1" i="0" u="none" strike="noStrike" cap="none" normalizeH="0" baseline="0" dirty="0" smtClean="0">
                          <a:ln>
                            <a:noFill/>
                          </a:ln>
                          <a:solidFill>
                            <a:schemeClr val="tx1"/>
                          </a:solidFill>
                          <a:effectLst/>
                          <a:latin typeface="Times New Roman" pitchFamily="18" charset="0"/>
                          <a:cs typeface="Times New Roman" pitchFamily="18" charset="0"/>
                        </a:rPr>
                        <a:t> summa (EUR), ja par cietušo atzīts 2013.gadā</a:t>
                      </a:r>
                      <a:endParaRPr kumimoji="0" lang="lv-LV" sz="12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3847">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lv-LV"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5 </a:t>
                      </a:r>
                      <a:r>
                        <a:rPr kumimoji="0" lang="lv-LV" sz="1200" b="0" i="0" u="none" strike="noStrike" cap="none" normalizeH="0" baseline="0" dirty="0" smtClean="0">
                          <a:ln>
                            <a:noFill/>
                          </a:ln>
                          <a:solidFill>
                            <a:schemeClr val="tx1"/>
                          </a:solidFill>
                          <a:effectLst/>
                          <a:latin typeface="Times New Roman" pitchFamily="18" charset="0"/>
                          <a:ea typeface="+mn-ea"/>
                          <a:cs typeface="Times New Roman" pitchFamily="18" charset="0"/>
                        </a:rPr>
                        <a:t>m</a:t>
                      </a:r>
                      <a:r>
                        <a:rPr kumimoji="0" lang="lv-LV" sz="1200" b="0" i="0" u="none" strike="noStrike" cap="none" normalizeH="0" baseline="0" dirty="0" smtClean="0">
                          <a:ln>
                            <a:noFill/>
                          </a:ln>
                          <a:solidFill>
                            <a:schemeClr val="tx1"/>
                          </a:solidFill>
                          <a:effectLst/>
                          <a:latin typeface="Times New Roman" pitchFamily="18" charset="0"/>
                          <a:cs typeface="Times New Roman" pitchFamily="18" charset="0"/>
                        </a:rPr>
                        <a:t>inimālās mēneša darba algas </a:t>
                      </a:r>
                      <a:endParaRPr kumimoji="0" lang="lv-LV"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lv-LV"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320</a:t>
                      </a:r>
                      <a:endParaRPr kumimoji="0" lang="lv-LV"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lv-LV"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1600</a:t>
                      </a:r>
                      <a:endParaRPr kumimoji="0" lang="lv-LV"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lv-LV"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1422,85</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4312">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lv-LV"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Procentuāli</a:t>
                      </a:r>
                      <a:endParaRPr kumimoji="0" lang="lv-LV"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lv-LV"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Noziedzīgā nodarījuma sekas</a:t>
                      </a:r>
                      <a:endParaRPr kumimoji="0" lang="lv-LV"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lv-LV"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EUR</a:t>
                      </a:r>
                      <a:endParaRPr kumimoji="0" lang="lv-LV"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lv-LV"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EUR</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5883">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lv-LV"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100%</a:t>
                      </a:r>
                      <a:endParaRPr kumimoji="0" lang="lv-LV"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lv-LV"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iestājusies personas nāve</a:t>
                      </a:r>
                      <a:endParaRPr kumimoji="0" lang="lv-LV"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lv-LV"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1600</a:t>
                      </a:r>
                      <a:endParaRPr kumimoji="0" lang="lv-LV"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lv-LV"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1422,85</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8032">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lv-LV"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70%</a:t>
                      </a:r>
                      <a:endParaRPr kumimoji="0" lang="lv-LV"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lv-LV"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cietušajam nodarīti smagi miesas bojājumi</a:t>
                      </a:r>
                      <a:endParaRPr kumimoji="0" lang="lv-LV"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lv-LV"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1120</a:t>
                      </a:r>
                      <a:endParaRPr kumimoji="0" lang="lv-LV"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lv-LV"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996</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00063">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lv-LV"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70%</a:t>
                      </a:r>
                      <a:endParaRPr kumimoji="0" lang="lv-LV"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lv-LV" sz="1200" b="0" i="0" u="none" strike="noStrike" kern="1200" cap="none" normalizeH="0" baseline="0" dirty="0" smtClean="0">
                          <a:ln>
                            <a:noFill/>
                          </a:ln>
                          <a:solidFill>
                            <a:schemeClr val="tx1"/>
                          </a:solidFill>
                          <a:effectLst/>
                          <a:latin typeface="Times New Roman" pitchFamily="18" charset="0"/>
                          <a:ea typeface="Calibri" pitchFamily="34" charset="0"/>
                          <a:cs typeface="Times New Roman" pitchFamily="18" charset="0"/>
                        </a:rPr>
                        <a:t>noziedzīgs nodarījums kvalificēts kā izvarošana vai vardarbīgas dzimumtieksmes apmierināšana pretdabiskā veidā, vai aizskarta nepilngadīgā cietušā tikumība vai dzimumneaizskaramība</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lv-LV"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1120</a:t>
                      </a:r>
                      <a:endParaRPr kumimoji="0" lang="lv-LV"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lv-LV"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996</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8872">
                <a:tc>
                  <a:txBody>
                    <a:bodyPr/>
                    <a:lstStyle/>
                    <a:p>
                      <a:pPr marL="0" marR="0" lvl="0" indent="0" algn="ctr" defTabSz="914400" rtl="0" eaLnBrk="1" fontAlgn="base" latinLnBrk="0" hangingPunct="1">
                        <a:lnSpc>
                          <a:spcPct val="115000"/>
                        </a:lnSpc>
                        <a:spcBef>
                          <a:spcPct val="0"/>
                        </a:spcBef>
                        <a:spcAft>
                          <a:spcPts val="1000"/>
                        </a:spcAft>
                        <a:buClrTx/>
                        <a:buSzTx/>
                        <a:buFontTx/>
                        <a:buNone/>
                        <a:tabLst/>
                        <a:defRPr/>
                      </a:pPr>
                      <a:r>
                        <a:rPr kumimoji="0" lang="lv-LV"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70%</a:t>
                      </a:r>
                      <a:endParaRPr kumimoji="0" lang="lv-LV"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15000"/>
                        </a:lnSpc>
                        <a:spcBef>
                          <a:spcPct val="0"/>
                        </a:spcBef>
                        <a:spcAft>
                          <a:spcPts val="1000"/>
                        </a:spcAft>
                        <a:buClrTx/>
                        <a:buSzTx/>
                        <a:buFontTx/>
                        <a:buNone/>
                        <a:tabLst/>
                      </a:pPr>
                      <a:endParaRPr kumimoji="0" lang="lv-LV"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ts val="1000"/>
                        </a:spcAft>
                        <a:buClrTx/>
                        <a:buSzTx/>
                        <a:buFontTx/>
                        <a:buNone/>
                        <a:tabLst/>
                        <a:defRPr/>
                      </a:pPr>
                      <a:r>
                        <a:rPr kumimoji="0" lang="lv-LV" sz="1200" b="0" i="0" u="none" strike="noStrike" kern="1200" cap="none" normalizeH="0" baseline="0" dirty="0" smtClean="0">
                          <a:ln>
                            <a:noFill/>
                          </a:ln>
                          <a:solidFill>
                            <a:schemeClr val="tx1"/>
                          </a:solidFill>
                          <a:effectLst/>
                          <a:latin typeface="Times New Roman" pitchFamily="18" charset="0"/>
                          <a:ea typeface="Calibri" pitchFamily="34" charset="0"/>
                          <a:cs typeface="Times New Roman" pitchFamily="18" charset="0"/>
                        </a:rPr>
                        <a:t>cietušais ir cilvēku tirdzniecības upuris</a:t>
                      </a:r>
                    </a:p>
                    <a:p>
                      <a:pPr marL="0" marR="0" lvl="0" indent="0" algn="l" defTabSz="914400" rtl="0" eaLnBrk="1" fontAlgn="base" latinLnBrk="0" hangingPunct="1">
                        <a:lnSpc>
                          <a:spcPct val="115000"/>
                        </a:lnSpc>
                        <a:spcBef>
                          <a:spcPct val="0"/>
                        </a:spcBef>
                        <a:spcAft>
                          <a:spcPts val="1000"/>
                        </a:spcAft>
                        <a:buClrTx/>
                        <a:buSzTx/>
                        <a:buFontTx/>
                        <a:buNone/>
                        <a:tabLst/>
                      </a:pPr>
                      <a:endParaRPr kumimoji="0" lang="lv-LV" sz="1200" b="0" i="0" u="none" strike="noStrike" kern="1200" cap="none" normalizeH="0" baseline="0" dirty="0" smtClean="0">
                        <a:ln>
                          <a:noFill/>
                        </a:ln>
                        <a:solidFill>
                          <a:schemeClr val="tx1"/>
                        </a:solidFill>
                        <a:effectLst/>
                        <a:latin typeface="Times New Roman" pitchFamily="18"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lv-LV" sz="1200" b="0" i="0" u="none" strike="noStrike" kern="1200" cap="none" normalizeH="0" baseline="0" dirty="0" smtClean="0">
                          <a:ln>
                            <a:noFill/>
                          </a:ln>
                          <a:solidFill>
                            <a:schemeClr val="tx1"/>
                          </a:solidFill>
                          <a:effectLst/>
                          <a:latin typeface="Times New Roman" pitchFamily="18" charset="0"/>
                          <a:ea typeface="Calibri" pitchFamily="34" charset="0"/>
                          <a:cs typeface="Times New Roman" pitchFamily="18" charset="0"/>
                        </a:rPr>
                        <a:t>1120</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lv-LV" sz="1200" b="0" i="0" u="none" strike="noStrike" kern="1200" cap="none" normalizeH="0" baseline="0" dirty="0" smtClean="0">
                          <a:ln>
                            <a:noFill/>
                          </a:ln>
                          <a:solidFill>
                            <a:schemeClr val="tx1"/>
                          </a:solidFill>
                          <a:effectLst/>
                          <a:latin typeface="Times New Roman" pitchFamily="18" charset="0"/>
                          <a:ea typeface="Calibri" pitchFamily="34" charset="0"/>
                          <a:cs typeface="Times New Roman" pitchFamily="18" charset="0"/>
                        </a:rPr>
                        <a:t>996</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00063">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lv-LV"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50%</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lv-LV" sz="1200" b="0" i="0" u="none" strike="noStrike" kern="1200" cap="none" normalizeH="0" baseline="0" dirty="0" smtClean="0">
                          <a:ln>
                            <a:noFill/>
                          </a:ln>
                          <a:solidFill>
                            <a:schemeClr val="tx1"/>
                          </a:solidFill>
                          <a:effectLst/>
                          <a:latin typeface="Times New Roman" pitchFamily="18" charset="0"/>
                          <a:ea typeface="Calibri" pitchFamily="34" charset="0"/>
                          <a:cs typeface="Times New Roman" pitchFamily="18" charset="0"/>
                        </a:rPr>
                        <a:t>aizskarta cietušā tikumība vai dzimumneaizskaramība, izņemot  likuma </a:t>
                      </a:r>
                      <a:r>
                        <a:rPr lang="lv-LV" sz="1200" b="0" dirty="0" smtClean="0">
                          <a:latin typeface="Times New Roman" pitchFamily="18" charset="0"/>
                          <a:cs typeface="Times New Roman" pitchFamily="18" charset="0"/>
                        </a:rPr>
                        <a:t>“Par valsts kompensāciju cietušajiem” </a:t>
                      </a:r>
                      <a:r>
                        <a:rPr kumimoji="0" lang="lv-LV" sz="1200" b="0" i="0" u="none" strike="noStrike" kern="1200" cap="none" normalizeH="0" baseline="0" dirty="0" smtClean="0">
                          <a:ln>
                            <a:noFill/>
                          </a:ln>
                          <a:solidFill>
                            <a:schemeClr val="tx1"/>
                          </a:solidFill>
                          <a:effectLst/>
                          <a:latin typeface="Times New Roman" pitchFamily="18" charset="0"/>
                          <a:ea typeface="Calibri" pitchFamily="34" charset="0"/>
                          <a:cs typeface="Times New Roman" pitchFamily="18" charset="0"/>
                        </a:rPr>
                        <a:t> 7.panta otrās daļas 2.punktā minētos gadījumus</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lv-LV" sz="1200" b="0" i="0" u="none" strike="noStrike" kern="1200" cap="none" normalizeH="0" baseline="0" dirty="0" smtClean="0">
                          <a:ln>
                            <a:noFill/>
                          </a:ln>
                          <a:solidFill>
                            <a:schemeClr val="tx1"/>
                          </a:solidFill>
                          <a:effectLst/>
                          <a:latin typeface="Times New Roman" pitchFamily="18" charset="0"/>
                          <a:ea typeface="Calibri" pitchFamily="34" charset="0"/>
                          <a:cs typeface="Times New Roman" pitchFamily="18" charset="0"/>
                        </a:rPr>
                        <a:t>800</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lv-LV" sz="1200" b="0" i="0" u="none" strike="noStrike" kern="1200" cap="none" normalizeH="0" baseline="0" dirty="0" smtClean="0">
                          <a:ln>
                            <a:noFill/>
                          </a:ln>
                          <a:solidFill>
                            <a:schemeClr val="tx1"/>
                          </a:solidFill>
                          <a:effectLst/>
                          <a:latin typeface="Times New Roman" pitchFamily="18" charset="0"/>
                          <a:ea typeface="Calibri" pitchFamily="34" charset="0"/>
                          <a:cs typeface="Times New Roman" pitchFamily="18" charset="0"/>
                        </a:rPr>
                        <a:t>711,43</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8775">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lv-LV"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50%</a:t>
                      </a:r>
                      <a:endParaRPr kumimoji="0" lang="lv-LV"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ts val="1000"/>
                        </a:spcAft>
                        <a:buClrTx/>
                        <a:buSzTx/>
                        <a:buFontTx/>
                        <a:buNone/>
                        <a:tabLst/>
                        <a:defRPr/>
                      </a:pPr>
                      <a:r>
                        <a:rPr kumimoji="0" lang="lv-LV"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cietušajam nodarīti vidēja smaguma miesas bojājumi</a:t>
                      </a:r>
                      <a:endParaRPr kumimoji="0" lang="lv-LV"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lv-LV"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800</a:t>
                      </a:r>
                      <a:endParaRPr kumimoji="0" lang="lv-LV"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lv-LV"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711,43</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00063">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lv-LV"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50%</a:t>
                      </a:r>
                      <a:endParaRPr kumimoji="0" lang="lv-LV"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ts val="1000"/>
                        </a:spcAft>
                        <a:buClrTx/>
                        <a:buSzTx/>
                        <a:buFontTx/>
                        <a:buNone/>
                        <a:tabLst/>
                        <a:defRPr/>
                      </a:pPr>
                      <a:r>
                        <a:rPr kumimoji="0" lang="lv-LV"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cietušais inficēts ar cilvēka imūndeficīta vīrusu, B vai C hepatītu</a:t>
                      </a:r>
                      <a:endParaRPr kumimoji="0" lang="lv-LV"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lv-LV"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800</a:t>
                      </a:r>
                      <a:endParaRPr kumimoji="0" lang="lv-LV"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lv-LV"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711,43</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a:bodyPr>
          <a:lstStyle/>
          <a:p>
            <a:pPr algn="ctr" eaLnBrk="1" fontAlgn="auto" hangingPunct="1">
              <a:spcAft>
                <a:spcPts val="0"/>
              </a:spcAft>
              <a:defRPr/>
            </a:pPr>
            <a:r>
              <a:rPr lang="lv-LV" sz="2800" b="1" dirty="0" smtClean="0">
                <a:latin typeface="Times New Roman" pitchFamily="18" charset="0"/>
                <a:cs typeface="Times New Roman" pitchFamily="18" charset="0"/>
              </a:rPr>
              <a:t>Valsts kompensācijas apmērs</a:t>
            </a:r>
          </a:p>
        </p:txBody>
      </p:sp>
      <p:sp>
        <p:nvSpPr>
          <p:cNvPr id="22530" name="Rectangle 3"/>
          <p:cNvSpPr>
            <a:spLocks noGrp="1" noChangeArrowheads="1"/>
          </p:cNvSpPr>
          <p:nvPr>
            <p:ph idx="1"/>
          </p:nvPr>
        </p:nvSpPr>
        <p:spPr>
          <a:xfrm>
            <a:off x="457200" y="1446213"/>
            <a:ext cx="8229600" cy="4840287"/>
          </a:xfrm>
        </p:spPr>
        <p:txBody>
          <a:bodyPr>
            <a:normAutofit lnSpcReduction="10000"/>
          </a:bodyPr>
          <a:lstStyle/>
          <a:p>
            <a:pPr algn="just" eaLnBrk="1" hangingPunct="1">
              <a:buClr>
                <a:schemeClr val="tx1"/>
              </a:buClr>
            </a:pPr>
            <a:endParaRPr lang="lv-LV" sz="2200" dirty="0" smtClean="0">
              <a:latin typeface="Times New Roman" pitchFamily="18" charset="0"/>
              <a:cs typeface="Times New Roman" pitchFamily="18" charset="0"/>
            </a:endParaRPr>
          </a:p>
          <a:p>
            <a:pPr algn="just">
              <a:buFont typeface="Wingdings" pitchFamily="2" charset="2"/>
              <a:buChar char="Ø"/>
            </a:pPr>
            <a:r>
              <a:rPr lang="lv-LV" sz="2200" dirty="0">
                <a:latin typeface="Times New Roman" pitchFamily="18" charset="0"/>
                <a:cs typeface="Times New Roman" pitchFamily="18" charset="0"/>
              </a:rPr>
              <a:t>Izmaksājamās valsts kompensācijas apmēru aprēķina, ņemot vērā minimālās mēneša darba algas apmēru, kāds noteikts brīdī, kad persona atzīta par </a:t>
            </a:r>
            <a:r>
              <a:rPr lang="lv-LV" sz="2200" dirty="0" smtClean="0">
                <a:latin typeface="Times New Roman" pitchFamily="18" charset="0"/>
                <a:cs typeface="Times New Roman" pitchFamily="18" charset="0"/>
              </a:rPr>
              <a:t>cietušo;</a:t>
            </a:r>
          </a:p>
          <a:p>
            <a:pPr algn="just">
              <a:buFont typeface="Wingdings" pitchFamily="2" charset="2"/>
              <a:buChar char="Ø"/>
            </a:pPr>
            <a:r>
              <a:rPr lang="lv-LV" sz="2200" dirty="0" smtClean="0">
                <a:latin typeface="Times New Roman" pitchFamily="18" charset="0"/>
                <a:cs typeface="Times New Roman" pitchFamily="18" charset="0"/>
              </a:rPr>
              <a:t>Ja </a:t>
            </a:r>
            <a:r>
              <a:rPr lang="lv-LV" sz="2200" dirty="0">
                <a:latin typeface="Times New Roman" pitchFamily="18" charset="0"/>
                <a:cs typeface="Times New Roman" pitchFamily="18" charset="0"/>
              </a:rPr>
              <a:t>cietušais ir saņēmis kompensāciju par nodarīto kaitējumu no noziedzīga nodarījuma izdarītāja vai viņa vietā no citas personas, valsts kompensācijas apmēru samazina atbilstoši jau saņemtajai kompensācijai</a:t>
            </a:r>
            <a:r>
              <a:rPr lang="lv-LV" sz="2200" dirty="0" smtClean="0">
                <a:latin typeface="Times New Roman" pitchFamily="18" charset="0"/>
                <a:cs typeface="Times New Roman" pitchFamily="18" charset="0"/>
              </a:rPr>
              <a:t>;</a:t>
            </a:r>
            <a:endParaRPr lang="lv-LV" sz="2200" dirty="0">
              <a:latin typeface="Times New Roman" pitchFamily="18" charset="0"/>
              <a:cs typeface="Times New Roman" pitchFamily="18" charset="0"/>
            </a:endParaRPr>
          </a:p>
          <a:p>
            <a:pPr algn="just" eaLnBrk="1" hangingPunct="1">
              <a:buFont typeface="Wingdings" pitchFamily="2" charset="2"/>
              <a:buChar char="Ø"/>
            </a:pPr>
            <a:r>
              <a:rPr lang="lv-LV" sz="2200" dirty="0" smtClean="0">
                <a:latin typeface="Times New Roman" pitchFamily="18" charset="0"/>
                <a:cs typeface="Times New Roman" pitchFamily="18" charset="0"/>
              </a:rPr>
              <a:t>Valsts kompensācija tiek izmaksāta 50% apmērā no noteiktā valsts kompensācijas apmēra, ja noziedzīgais nodarījums izdarīts stipra psihiska uzbudinājuma stāvoklī, pārkāpjot nepieciešamās izstāvēšanās robežas vai personas aizturēšanas nosacījumus (kvalificēts pēc Krimināllikuma 120., 121., 122., 127., 128. vai </a:t>
            </a:r>
            <a:r>
              <a:rPr lang="lv-LV" sz="2200" dirty="0">
                <a:latin typeface="Times New Roman" pitchFamily="18" charset="0"/>
                <a:cs typeface="Times New Roman" pitchFamily="18" charset="0"/>
              </a:rPr>
              <a:t>129.panta</a:t>
            </a:r>
            <a:r>
              <a:rPr lang="lv-LV" sz="2200" dirty="0" smtClean="0">
                <a:latin typeface="Times New Roman" pitchFamily="18" charset="0"/>
                <a:cs typeface="Times New Roman" pitchFamily="18" charset="0"/>
              </a:rPr>
              <a:t>);</a:t>
            </a:r>
          </a:p>
        </p:txBody>
      </p:sp>
      <p:sp>
        <p:nvSpPr>
          <p:cNvPr id="22531" name="Slide Number Placeholder 7"/>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78DAE1F1-AE3F-4E4F-A605-376ADE54139D}" type="slidenum">
              <a:rPr lang="lv-LV" smtClean="0"/>
              <a:pPr/>
              <a:t>9</a:t>
            </a:fld>
            <a:endParaRPr lang="lv-LV" smtClean="0"/>
          </a:p>
        </p:txBody>
      </p:sp>
      <p:pic>
        <p:nvPicPr>
          <p:cNvPr id="22533" name="Picture 4" descr="logo">
            <a:hlinkClick r:id="rId2"/>
          </p:cNvPr>
          <p:cNvPicPr>
            <a:picLocks noChangeAspect="1" noChangeArrowheads="1"/>
          </p:cNvPicPr>
          <p:nvPr/>
        </p:nvPicPr>
        <p:blipFill>
          <a:blip r:embed="rId3" cstate="print">
            <a:clrChange>
              <a:clrFrom>
                <a:srgbClr val="F2EBDC"/>
              </a:clrFrom>
              <a:clrTo>
                <a:srgbClr val="F2EBDC">
                  <a:alpha val="0"/>
                </a:srgbClr>
              </a:clrTo>
            </a:clrChange>
          </a:blip>
          <a:srcRect/>
          <a:stretch>
            <a:fillRect/>
          </a:stretch>
        </p:blipFill>
        <p:spPr bwMode="auto">
          <a:xfrm>
            <a:off x="0" y="6215063"/>
            <a:ext cx="2160588" cy="5984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5604</TotalTime>
  <Words>854</Words>
  <Application>Microsoft Office PowerPoint</Application>
  <PresentationFormat>On-screen Show (4:3)</PresentationFormat>
  <Paragraphs>250</Paragraphs>
  <Slides>17</Slides>
  <Notes>2</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Trek</vt:lpstr>
      <vt:lpstr>PowerPoint Presentation</vt:lpstr>
      <vt:lpstr>Normatīvie akti</vt:lpstr>
      <vt:lpstr>Kam ir tiesības  saņemt valsts kompensāciju?</vt:lpstr>
      <vt:lpstr>Valsts kompensācijas iesniegšanas termiņš</vt:lpstr>
      <vt:lpstr> Kas nepieciešams valsts kompensācijas saņemšanai? </vt:lpstr>
      <vt:lpstr>Valsts kompensācijas pieprasījumam pievienojamie dokumenti</vt:lpstr>
      <vt:lpstr>Valsts kompensācijas pieprasījuma izskatīšanas shēma  </vt:lpstr>
      <vt:lpstr>Valsts kompensācijas apmērs</vt:lpstr>
      <vt:lpstr>Valsts kompensācijas apmērs</vt:lpstr>
      <vt:lpstr>Valsts kompensācijas apmērs</vt:lpstr>
      <vt:lpstr> Valsts kompensāciju neizmaksā, ja:</vt:lpstr>
      <vt:lpstr> Valsts kompensāciju neizmaksā, ja:</vt:lpstr>
      <vt:lpstr>Valsts kompensācijas izmaksāšanas kārtība </vt:lpstr>
      <vt:lpstr>Bāriņtiesu ievērībai</vt:lpstr>
      <vt:lpstr>Statistika</vt:lpstr>
      <vt:lpstr>Kontakti</vt:lpstr>
      <vt:lpstr>Paldies par uzmanību!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Juridiskās palīdzības administrācija</dc:title>
  <dc:creator>Administrators</dc:creator>
  <cp:lastModifiedBy>Žanna Dvorecka</cp:lastModifiedBy>
  <cp:revision>528</cp:revision>
  <dcterms:created xsi:type="dcterms:W3CDTF">2007-04-10T12:24:28Z</dcterms:created>
  <dcterms:modified xsi:type="dcterms:W3CDTF">2014-10-17T13:29:36Z</dcterms:modified>
</cp:coreProperties>
</file>