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3"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anva Sans Bold" panose="020B0604020202020204" charset="0"/>
      <p:regular r:id="rId24"/>
    </p:embeddedFont>
    <p:embeddedFont>
      <p:font typeface="Playfair Display 1" panose="020B0604020202020204" charset="-70"/>
      <p:regular r:id="rId25"/>
    </p:embeddedFont>
    <p:embeddedFont>
      <p:font typeface="Playfair Display 1 Bold" panose="020B0604020202020204" charset="-70"/>
      <p:regular r:id="rId26"/>
    </p:embeddedFont>
    <p:embeddedFont>
      <p:font typeface="Playfair Display 1 Bold Italics" panose="020B0604020202020204" charset="-70"/>
      <p:regular r:id="rId27"/>
    </p:embeddedFont>
    <p:embeddedFont>
      <p:font typeface="Playfair Display 1 Italics" panose="020B0604020202020204" charset="-70"/>
      <p:regular r:id="rId28"/>
    </p:embeddedFont>
    <p:embeddedFont>
      <p:font typeface="Playfair Display 2" panose="020B0604020202020204" charset="-70"/>
      <p:regular r:id="rId29"/>
    </p:embeddedFont>
    <p:embeddedFont>
      <p:font typeface="Times New Roman Italics" panose="020B0604020202020204" charset="-7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jana.mituza@vpd.gov.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2612794" y="5306740"/>
            <a:ext cx="12347140" cy="9525"/>
            <a:chOff x="0" y="0"/>
            <a:chExt cx="16462853" cy="12700"/>
          </a:xfrm>
        </p:grpSpPr>
        <p:sp>
          <p:nvSpPr>
            <p:cNvPr id="3" name="Freeform 3"/>
            <p:cNvSpPr/>
            <p:nvPr/>
          </p:nvSpPr>
          <p:spPr>
            <a:xfrm>
              <a:off x="6350" y="0"/>
              <a:ext cx="16450183" cy="12700"/>
            </a:xfrm>
            <a:custGeom>
              <a:avLst/>
              <a:gdLst/>
              <a:ahLst/>
              <a:cxnLst/>
              <a:rect l="l" t="t" r="r" b="b"/>
              <a:pathLst>
                <a:path w="16450183" h="12700">
                  <a:moveTo>
                    <a:pt x="0" y="0"/>
                  </a:moveTo>
                  <a:lnTo>
                    <a:pt x="16450183" y="0"/>
                  </a:lnTo>
                  <a:lnTo>
                    <a:pt x="16450183" y="12700"/>
                  </a:lnTo>
                  <a:lnTo>
                    <a:pt x="0" y="12700"/>
                  </a:lnTo>
                  <a:close/>
                </a:path>
              </a:pathLst>
            </a:custGeom>
            <a:solidFill>
              <a:srgbClr val="76084D"/>
            </a:solidFill>
          </p:spPr>
        </p:sp>
      </p:grpSp>
      <p:grpSp>
        <p:nvGrpSpPr>
          <p:cNvPr id="4" name="Group 4"/>
          <p:cNvGrpSpPr/>
          <p:nvPr/>
        </p:nvGrpSpPr>
        <p:grpSpPr>
          <a:xfrm>
            <a:off x="767249" y="689804"/>
            <a:ext cx="2690542" cy="2984820"/>
            <a:chOff x="0" y="0"/>
            <a:chExt cx="3587389" cy="3979760"/>
          </a:xfrm>
        </p:grpSpPr>
        <p:sp>
          <p:nvSpPr>
            <p:cNvPr id="5" name="Freeform 5"/>
            <p:cNvSpPr/>
            <p:nvPr/>
          </p:nvSpPr>
          <p:spPr>
            <a:xfrm>
              <a:off x="0" y="0"/>
              <a:ext cx="3587369" cy="3979799"/>
            </a:xfrm>
            <a:custGeom>
              <a:avLst/>
              <a:gdLst/>
              <a:ahLst/>
              <a:cxnLst/>
              <a:rect l="l" t="t" r="r" b="b"/>
              <a:pathLst>
                <a:path w="3587369" h="3979799">
                  <a:moveTo>
                    <a:pt x="0" y="0"/>
                  </a:moveTo>
                  <a:lnTo>
                    <a:pt x="3587369" y="0"/>
                  </a:lnTo>
                  <a:lnTo>
                    <a:pt x="3587369" y="3979799"/>
                  </a:lnTo>
                  <a:lnTo>
                    <a:pt x="0" y="3979799"/>
                  </a:lnTo>
                  <a:lnTo>
                    <a:pt x="0" y="0"/>
                  </a:lnTo>
                  <a:close/>
                </a:path>
              </a:pathLst>
            </a:custGeom>
            <a:blipFill>
              <a:blip r:embed="rId2"/>
              <a:stretch>
                <a:fillRect/>
              </a:stretch>
            </a:blipFill>
          </p:spPr>
        </p:sp>
      </p:grpSp>
      <p:sp>
        <p:nvSpPr>
          <p:cNvPr id="6" name="Freeform 6"/>
          <p:cNvSpPr/>
          <p:nvPr/>
        </p:nvSpPr>
        <p:spPr>
          <a:xfrm>
            <a:off x="1038154" y="-834465"/>
            <a:ext cx="2148731" cy="1524270"/>
          </a:xfrm>
          <a:custGeom>
            <a:avLst/>
            <a:gdLst/>
            <a:ahLst/>
            <a:cxnLst/>
            <a:rect l="l" t="t" r="r" b="b"/>
            <a:pathLst>
              <a:path w="2148731" h="1524270">
                <a:moveTo>
                  <a:pt x="0" y="0"/>
                </a:moveTo>
                <a:lnTo>
                  <a:pt x="2148731" y="0"/>
                </a:lnTo>
                <a:lnTo>
                  <a:pt x="2148731" y="1524270"/>
                </a:lnTo>
                <a:lnTo>
                  <a:pt x="0" y="1524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2508849" y="5344840"/>
            <a:ext cx="12344823" cy="1047750"/>
          </a:xfrm>
          <a:prstGeom prst="rect">
            <a:avLst/>
          </a:prstGeom>
        </p:spPr>
        <p:txBody>
          <a:bodyPr lIns="0" tIns="0" rIns="0" bIns="0" rtlCol="0" anchor="t">
            <a:spAutoFit/>
          </a:bodyPr>
          <a:lstStyle/>
          <a:p>
            <a:pPr algn="ctr">
              <a:lnSpc>
                <a:spcPts val="4200"/>
              </a:lnSpc>
            </a:pPr>
            <a:r>
              <a:rPr lang="en-US" sz="3000" b="1" spc="680">
                <a:solidFill>
                  <a:srgbClr val="76084D"/>
                </a:solidFill>
                <a:latin typeface="Playfair Display 1 Bold"/>
                <a:ea typeface="Playfair Display 1 Bold"/>
                <a:cs typeface="Playfair Display 1 Bold"/>
                <a:sym typeface="Playfair Display 1 Bold"/>
              </a:rPr>
              <a:t>AUDZINOŠA RAKSTURA PIESPIEDU LĪDZEKLIS - PROBĀCIJAS NOVĒROŠANA</a:t>
            </a:r>
          </a:p>
        </p:txBody>
      </p:sp>
      <p:sp>
        <p:nvSpPr>
          <p:cNvPr id="8" name="TextBox 8"/>
          <p:cNvSpPr txBox="1"/>
          <p:nvPr/>
        </p:nvSpPr>
        <p:spPr>
          <a:xfrm>
            <a:off x="103222" y="4393221"/>
            <a:ext cx="17156078" cy="827794"/>
          </a:xfrm>
          <a:prstGeom prst="rect">
            <a:avLst/>
          </a:prstGeom>
        </p:spPr>
        <p:txBody>
          <a:bodyPr lIns="0" tIns="0" rIns="0" bIns="0" rtlCol="0" anchor="t">
            <a:spAutoFit/>
          </a:bodyPr>
          <a:lstStyle/>
          <a:p>
            <a:pPr algn="ctr">
              <a:lnSpc>
                <a:spcPts val="6096"/>
              </a:lnSpc>
            </a:pPr>
            <a:r>
              <a:rPr lang="en-US" sz="6699" b="1" spc="33">
                <a:solidFill>
                  <a:srgbClr val="2B2C30"/>
                </a:solidFill>
                <a:latin typeface="Playfair Display 1 Bold"/>
                <a:ea typeface="Playfair Display 1 Bold"/>
                <a:cs typeface="Playfair Display 1 Bold"/>
                <a:sym typeface="Playfair Display 1 Bold"/>
              </a:rPr>
              <a:t>Pieredze un izaicinājumi</a:t>
            </a:r>
          </a:p>
        </p:txBody>
      </p:sp>
      <p:sp>
        <p:nvSpPr>
          <p:cNvPr id="9" name="TextBox 9"/>
          <p:cNvSpPr txBox="1"/>
          <p:nvPr/>
        </p:nvSpPr>
        <p:spPr>
          <a:xfrm>
            <a:off x="364874" y="7796353"/>
            <a:ext cx="7862435" cy="2179320"/>
          </a:xfrm>
          <a:prstGeom prst="rect">
            <a:avLst/>
          </a:prstGeom>
        </p:spPr>
        <p:txBody>
          <a:bodyPr lIns="0" tIns="0" rIns="0" bIns="0" rtlCol="0" anchor="t">
            <a:spAutoFit/>
          </a:bodyPr>
          <a:lstStyle/>
          <a:p>
            <a:pPr algn="l">
              <a:lnSpc>
                <a:spcPts val="3450"/>
              </a:lnSpc>
            </a:pPr>
            <a:r>
              <a:rPr lang="en-US" sz="2300" b="1">
                <a:solidFill>
                  <a:srgbClr val="76084D"/>
                </a:solidFill>
                <a:latin typeface="Playfair Display 1 Bold"/>
                <a:ea typeface="Playfair Display 1 Bold"/>
                <a:cs typeface="Playfair Display 1 Bold"/>
                <a:sym typeface="Playfair Display 1 Bold"/>
              </a:rPr>
              <a:t>Jana Mituza</a:t>
            </a:r>
            <a:r>
              <a:rPr lang="en-US" sz="2300">
                <a:solidFill>
                  <a:srgbClr val="76084D"/>
                </a:solidFill>
                <a:latin typeface="Playfair Display 1"/>
                <a:ea typeface="Playfair Display 1"/>
                <a:cs typeface="Playfair Display 1"/>
                <a:sym typeface="Playfair Display 1"/>
              </a:rPr>
              <a:t> </a:t>
            </a:r>
          </a:p>
          <a:p>
            <a:pPr algn="l">
              <a:lnSpc>
                <a:spcPts val="3450"/>
              </a:lnSpc>
            </a:pPr>
            <a:r>
              <a:rPr lang="en-US" sz="2300">
                <a:solidFill>
                  <a:srgbClr val="2B2C30"/>
                </a:solidFill>
                <a:latin typeface="Playfair Display 1"/>
                <a:ea typeface="Playfair Display 1"/>
                <a:cs typeface="Playfair Display 1"/>
                <a:sym typeface="Playfair Display 1"/>
              </a:rPr>
              <a:t>Valsts probācijas dienests </a:t>
            </a:r>
          </a:p>
          <a:p>
            <a:pPr algn="l">
              <a:lnSpc>
                <a:spcPts val="3450"/>
              </a:lnSpc>
            </a:pPr>
            <a:r>
              <a:rPr lang="en-US" sz="2300">
                <a:solidFill>
                  <a:srgbClr val="2B2C30"/>
                </a:solidFill>
                <a:latin typeface="Playfair Display 1"/>
                <a:ea typeface="Playfair Display 1"/>
                <a:cs typeface="Playfair Display 1"/>
                <a:sym typeface="Playfair Display 1"/>
              </a:rPr>
              <a:t>Resocializācijas departamenta</a:t>
            </a:r>
          </a:p>
          <a:p>
            <a:pPr algn="l">
              <a:lnSpc>
                <a:spcPts val="3450"/>
              </a:lnSpc>
            </a:pPr>
            <a:r>
              <a:rPr lang="en-US" sz="2300">
                <a:solidFill>
                  <a:srgbClr val="2B2C30"/>
                </a:solidFill>
                <a:latin typeface="Playfair Display 1"/>
                <a:ea typeface="Playfair Display 1"/>
                <a:cs typeface="Playfair Display 1"/>
                <a:sym typeface="Playfair Display 1"/>
              </a:rPr>
              <a:t>Uzraudzības un sabiedriskā darba nodaļas </a:t>
            </a:r>
          </a:p>
          <a:p>
            <a:pPr algn="l">
              <a:lnSpc>
                <a:spcPts val="3450"/>
              </a:lnSpc>
            </a:pPr>
            <a:r>
              <a:rPr lang="en-US" sz="2300">
                <a:solidFill>
                  <a:srgbClr val="2B2C30"/>
                </a:solidFill>
                <a:latin typeface="Playfair Display 1"/>
                <a:ea typeface="Playfair Display 1"/>
                <a:cs typeface="Playfair Display 1"/>
                <a:sym typeface="Playfair Display 1"/>
              </a:rPr>
              <a:t>vadošā eksperte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02109" y="5299298"/>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1006865" y="4286713"/>
            <a:ext cx="16230600" cy="629514"/>
          </a:xfrm>
          <a:prstGeom prst="rect">
            <a:avLst/>
          </a:prstGeom>
        </p:spPr>
        <p:txBody>
          <a:bodyPr lIns="0" tIns="0" rIns="0" bIns="0" rtlCol="0" anchor="t">
            <a:spAutoFit/>
          </a:bodyPr>
          <a:lstStyle/>
          <a:p>
            <a:pPr algn="ctr">
              <a:lnSpc>
                <a:spcPts val="5200"/>
              </a:lnSpc>
            </a:pPr>
            <a:r>
              <a:rPr lang="en-US" sz="3714" b="1" spc="843">
                <a:solidFill>
                  <a:srgbClr val="2B2C30"/>
                </a:solidFill>
                <a:latin typeface="Playfair Display 1 Bold"/>
                <a:ea typeface="Playfair Display 1 Bold"/>
                <a:cs typeface="Playfair Display 1 Bold"/>
                <a:sym typeface="Playfair Display 1 Bold"/>
              </a:rPr>
              <a:t>VAI PĀRMAIŅAS IR IESPĒJAMAS?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6462291" y="1308889"/>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Freeform 4"/>
          <p:cNvSpPr/>
          <p:nvPr/>
        </p:nvSpPr>
        <p:spPr>
          <a:xfrm>
            <a:off x="128902" y="2112662"/>
            <a:ext cx="4748134" cy="3350046"/>
          </a:xfrm>
          <a:custGeom>
            <a:avLst/>
            <a:gdLst/>
            <a:ahLst/>
            <a:cxnLst/>
            <a:rect l="l" t="t" r="r" b="b"/>
            <a:pathLst>
              <a:path w="4748134" h="3350046">
                <a:moveTo>
                  <a:pt x="0" y="0"/>
                </a:moveTo>
                <a:lnTo>
                  <a:pt x="4748135" y="0"/>
                </a:lnTo>
                <a:lnTo>
                  <a:pt x="4748135" y="3350045"/>
                </a:lnTo>
                <a:lnTo>
                  <a:pt x="0" y="33500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64874" y="2351620"/>
            <a:ext cx="4276189" cy="2934753"/>
          </a:xfrm>
          <a:custGeom>
            <a:avLst/>
            <a:gdLst/>
            <a:ahLst/>
            <a:cxnLst/>
            <a:rect l="l" t="t" r="r" b="b"/>
            <a:pathLst>
              <a:path w="4276189" h="2934753">
                <a:moveTo>
                  <a:pt x="0" y="0"/>
                </a:moveTo>
                <a:lnTo>
                  <a:pt x="4276189" y="0"/>
                </a:lnTo>
                <a:lnTo>
                  <a:pt x="4276189" y="2934753"/>
                </a:lnTo>
                <a:lnTo>
                  <a:pt x="0" y="2934753"/>
                </a:lnTo>
                <a:lnTo>
                  <a:pt x="0" y="0"/>
                </a:lnTo>
                <a:close/>
              </a:path>
            </a:pathLst>
          </a:custGeom>
          <a:blipFill>
            <a:blip r:embed="rId4"/>
            <a:stretch>
              <a:fillRect t="-1876" r="-6809" b="-1876"/>
            </a:stretch>
          </a:blipFill>
        </p:spPr>
      </p:sp>
      <p:sp>
        <p:nvSpPr>
          <p:cNvPr id="6" name="TextBox 6"/>
          <p:cNvSpPr txBox="1"/>
          <p:nvPr/>
        </p:nvSpPr>
        <p:spPr>
          <a:xfrm>
            <a:off x="6896247" y="612663"/>
            <a:ext cx="9885336" cy="696226"/>
          </a:xfrm>
          <a:prstGeom prst="rect">
            <a:avLst/>
          </a:prstGeom>
        </p:spPr>
        <p:txBody>
          <a:bodyPr lIns="0" tIns="0" rIns="0" bIns="0" rtlCol="0" anchor="t">
            <a:spAutoFit/>
          </a:bodyPr>
          <a:lstStyle/>
          <a:p>
            <a:pPr algn="ctr">
              <a:lnSpc>
                <a:spcPts val="5200"/>
              </a:lnSpc>
            </a:pPr>
            <a:r>
              <a:rPr lang="en-US" sz="3714" b="1" spc="843">
                <a:solidFill>
                  <a:srgbClr val="2B2C30"/>
                </a:solidFill>
                <a:latin typeface="Playfair Display 1 Bold"/>
                <a:ea typeface="Playfair Display 1 Bold"/>
                <a:cs typeface="Playfair Display 1 Bold"/>
                <a:sym typeface="Playfair Display 1 Bold"/>
              </a:rPr>
              <a:t> ANDRIS</a:t>
            </a:r>
          </a:p>
        </p:txBody>
      </p:sp>
      <p:sp>
        <p:nvSpPr>
          <p:cNvPr id="7" name="TextBox 7"/>
          <p:cNvSpPr txBox="1"/>
          <p:nvPr/>
        </p:nvSpPr>
        <p:spPr>
          <a:xfrm>
            <a:off x="4877037" y="1480828"/>
            <a:ext cx="13165843" cy="4171956"/>
          </a:xfrm>
          <a:prstGeom prst="rect">
            <a:avLst/>
          </a:prstGeom>
        </p:spPr>
        <p:txBody>
          <a:bodyPr lIns="0" tIns="0" rIns="0" bIns="0" rtlCol="0" anchor="t">
            <a:spAutoFit/>
          </a:bodyPr>
          <a:lstStyle/>
          <a:p>
            <a:pPr algn="just">
              <a:lnSpc>
                <a:spcPts val="3748"/>
              </a:lnSpc>
            </a:pPr>
            <a:r>
              <a:rPr lang="en-US" sz="2499">
                <a:solidFill>
                  <a:srgbClr val="2B2C30"/>
                </a:solidFill>
                <a:latin typeface="Playfair Display 1"/>
                <a:ea typeface="Playfair Display 1"/>
                <a:cs typeface="Playfair Display 1"/>
                <a:sym typeface="Playfair Display 1"/>
              </a:rPr>
              <a:t>Andrim ir tikai 14 gadi, bet dzīvē ir gājis grūtāk kā daudziem. Raksturojot Andra vecākus - alkohols, narkotikas, vardarbība. Andra tētis ir miris, mamma atbrīvojās no ieslodzījuma vietas. </a:t>
            </a:r>
          </a:p>
          <a:p>
            <a:pPr algn="just">
              <a:lnSpc>
                <a:spcPts val="3749"/>
              </a:lnSpc>
            </a:pPr>
            <a:endParaRPr lang="en-US" sz="2499">
              <a:solidFill>
                <a:srgbClr val="2B2C30"/>
              </a:solidFill>
              <a:latin typeface="Playfair Display 1"/>
              <a:ea typeface="Playfair Display 1"/>
              <a:cs typeface="Playfair Display 1"/>
              <a:sym typeface="Playfair Display 1"/>
            </a:endParaRPr>
          </a:p>
          <a:p>
            <a:pPr algn="just">
              <a:lnSpc>
                <a:spcPts val="3748"/>
              </a:lnSpc>
            </a:pPr>
            <a:r>
              <a:rPr lang="en-US" sz="2499">
                <a:solidFill>
                  <a:srgbClr val="2B2C30"/>
                </a:solidFill>
                <a:latin typeface="Playfair Display 1"/>
                <a:ea typeface="Playfair Display 1"/>
                <a:cs typeface="Playfair Display 1"/>
                <a:sym typeface="Playfair Display 1"/>
              </a:rPr>
              <a:t>Andris dzīvoja arī pie vecmātes un vectēva. Īsi pirms nokļūšanas Dienestā, Andra likumiskais pārstāvis kļuva vectēvs, kurš jau rūpējās par vairākiem bērniem. </a:t>
            </a:r>
          </a:p>
          <a:p>
            <a:pPr algn="just">
              <a:lnSpc>
                <a:spcPts val="3749"/>
              </a:lnSpc>
            </a:pPr>
            <a:endParaRPr lang="en-US" sz="2499">
              <a:solidFill>
                <a:srgbClr val="2B2C30"/>
              </a:solidFill>
              <a:latin typeface="Playfair Display 1"/>
              <a:ea typeface="Playfair Display 1"/>
              <a:cs typeface="Playfair Display 1"/>
              <a:sym typeface="Playfair Display 1"/>
            </a:endParaRPr>
          </a:p>
          <a:p>
            <a:pPr algn="just">
              <a:lnSpc>
                <a:spcPts val="3749"/>
              </a:lnSpc>
            </a:pPr>
            <a:r>
              <a:rPr lang="en-US" sz="2499">
                <a:solidFill>
                  <a:srgbClr val="2B2C30"/>
                </a:solidFill>
                <a:latin typeface="Playfair Display 1"/>
                <a:ea typeface="Playfair Display 1"/>
                <a:cs typeface="Playfair Display 1"/>
                <a:sym typeface="Playfair Display 1"/>
              </a:rPr>
              <a:t>Andris ir </a:t>
            </a:r>
            <a:r>
              <a:rPr lang="en-US" sz="2499" i="1">
                <a:solidFill>
                  <a:srgbClr val="2B2C30"/>
                </a:solidFill>
                <a:latin typeface="Playfair Display 1 Italics"/>
                <a:ea typeface="Playfair Display 1 Italics"/>
                <a:cs typeface="Playfair Display 1 Italics"/>
                <a:sym typeface="Playfair Display 1 Italics"/>
              </a:rPr>
              <a:t>Origo</a:t>
            </a:r>
            <a:r>
              <a:rPr lang="en-US" sz="2499">
                <a:solidFill>
                  <a:srgbClr val="2B2C30"/>
                </a:solidFill>
                <a:latin typeface="Playfair Display 1"/>
                <a:ea typeface="Playfair Display 1"/>
                <a:cs typeface="Playfair Display 1"/>
                <a:sym typeface="Playfair Display 1"/>
              </a:rPr>
              <a:t> bērns, kurš veicis laupīšanas uz zādzības. Andrim ir ierosināti jauni kriminālprocesi - kopumā 28 epizodes. </a:t>
            </a:r>
          </a:p>
        </p:txBody>
      </p:sp>
      <p:sp>
        <p:nvSpPr>
          <p:cNvPr id="8" name="TextBox 8"/>
          <p:cNvSpPr txBox="1"/>
          <p:nvPr/>
        </p:nvSpPr>
        <p:spPr>
          <a:xfrm>
            <a:off x="452974" y="5776609"/>
            <a:ext cx="17589906" cy="4171956"/>
          </a:xfrm>
          <a:prstGeom prst="rect">
            <a:avLst/>
          </a:prstGeom>
        </p:spPr>
        <p:txBody>
          <a:bodyPr lIns="0" tIns="0" rIns="0" bIns="0" rtlCol="0" anchor="t">
            <a:spAutoFit/>
          </a:bodyPr>
          <a:lstStyle/>
          <a:p>
            <a:pPr algn="just">
              <a:lnSpc>
                <a:spcPts val="3748"/>
              </a:lnSpc>
            </a:pPr>
            <a:r>
              <a:rPr lang="en-US" sz="2499">
                <a:solidFill>
                  <a:srgbClr val="2B2C30"/>
                </a:solidFill>
                <a:latin typeface="Playfair Display 1"/>
                <a:ea typeface="Playfair Display 1"/>
                <a:cs typeface="Playfair Display 1"/>
                <a:sym typeface="Playfair Display 1"/>
              </a:rPr>
              <a:t>Andris nepilnu mēnesi ir dzīvojis kādas mājas bēniņos - neviena neredzēts un nepamanīts. Lai arī </a:t>
            </a:r>
            <a:r>
              <a:rPr lang="en-US" sz="2499" b="1">
                <a:solidFill>
                  <a:srgbClr val="2B2C30"/>
                </a:solidFill>
                <a:latin typeface="Playfair Display 1 Bold"/>
                <a:ea typeface="Playfair Display 1 Bold"/>
                <a:cs typeface="Playfair Display 1 Bold"/>
                <a:sym typeface="Playfair Display 1 Bold"/>
              </a:rPr>
              <a:t>MUMS</a:t>
            </a:r>
            <a:r>
              <a:rPr lang="en-US" sz="2499">
                <a:solidFill>
                  <a:srgbClr val="2B2C30"/>
                </a:solidFill>
                <a:latin typeface="Playfair Display 1"/>
                <a:ea typeface="Playfair Display 1"/>
                <a:cs typeface="Playfair Display 1"/>
                <a:sym typeface="Playfair Display 1"/>
              </a:rPr>
              <a:t> izdevās (20;1) bērnu noturēt uz vietas - uzlabot attiecības ar vectēvu un ģimeni, viņš atgriezās pie tā, ko ir iemācījies darīt - spēlēt </a:t>
            </a:r>
            <a:r>
              <a:rPr lang="en-US" sz="2499" i="1">
                <a:solidFill>
                  <a:srgbClr val="2B2C30"/>
                </a:solidFill>
                <a:latin typeface="Playfair Display 1 Italics"/>
                <a:ea typeface="Playfair Display 1 Italics"/>
                <a:cs typeface="Playfair Display 1 Italics"/>
                <a:sym typeface="Playfair Display 1 Italics"/>
              </a:rPr>
              <a:t>kazakus razboiņikus</a:t>
            </a:r>
            <a:r>
              <a:rPr lang="en-US" sz="2499">
                <a:solidFill>
                  <a:srgbClr val="2B2C30"/>
                </a:solidFill>
                <a:latin typeface="Playfair Display 1"/>
                <a:ea typeface="Playfair Display 1"/>
                <a:cs typeface="Playfair Display 1"/>
                <a:sym typeface="Playfair Display 1"/>
              </a:rPr>
              <a:t> pēc saviem noteikumiem.</a:t>
            </a:r>
          </a:p>
          <a:p>
            <a:pPr algn="just">
              <a:lnSpc>
                <a:spcPts val="3749"/>
              </a:lnSpc>
            </a:pPr>
            <a:endParaRPr lang="en-US" sz="2499">
              <a:solidFill>
                <a:srgbClr val="2B2C30"/>
              </a:solidFill>
              <a:latin typeface="Playfair Display 1"/>
              <a:ea typeface="Playfair Display 1"/>
              <a:cs typeface="Playfair Display 1"/>
              <a:sym typeface="Playfair Display 1"/>
            </a:endParaRPr>
          </a:p>
          <a:p>
            <a:pPr algn="just">
              <a:lnSpc>
                <a:spcPts val="3749"/>
              </a:lnSpc>
            </a:pPr>
            <a:r>
              <a:rPr lang="en-US" sz="2499">
                <a:solidFill>
                  <a:srgbClr val="2B2C30"/>
                </a:solidFill>
                <a:latin typeface="Playfair Display 1"/>
                <a:ea typeface="Playfair Display 1"/>
                <a:cs typeface="Playfair Display 1"/>
                <a:sym typeface="Playfair Display 1"/>
              </a:rPr>
              <a:t>Andri nevēlējās uzņemt neviena ārpusģimenes aprūpes iestāde. Andra resurss ir ģimene un speciālisti, kuri nepadodas! </a:t>
            </a:r>
          </a:p>
          <a:p>
            <a:pPr algn="just">
              <a:lnSpc>
                <a:spcPts val="3748"/>
              </a:lnSpc>
            </a:pPr>
            <a:r>
              <a:rPr lang="en-US" sz="2499">
                <a:solidFill>
                  <a:srgbClr val="2B2C30"/>
                </a:solidFill>
                <a:latin typeface="Playfair Display 1"/>
                <a:ea typeface="Playfair Display 1"/>
                <a:cs typeface="Playfair Display 1"/>
                <a:sym typeface="Playfair Display 1"/>
              </a:rPr>
              <a:t>Un nepadevās – </a:t>
            </a:r>
            <a:r>
              <a:rPr lang="en-US" sz="2499">
                <a:solidFill>
                  <a:srgbClr val="77933C"/>
                </a:solidFill>
                <a:latin typeface="Playfair Display 1"/>
                <a:ea typeface="Playfair Display 1"/>
                <a:cs typeface="Playfair Display 1"/>
                <a:sym typeface="Playfair Display 1"/>
              </a:rPr>
              <a:t>Andris ir mājās </a:t>
            </a:r>
            <a:r>
              <a:rPr lang="en-US" sz="2499" b="1">
                <a:solidFill>
                  <a:srgbClr val="5271FF"/>
                </a:solidFill>
                <a:latin typeface="Playfair Display 1 Bold"/>
                <a:ea typeface="Playfair Display 1 Bold"/>
                <a:cs typeface="Playfair Display 1 Bold"/>
                <a:sym typeface="Playfair Display 1 Bold"/>
              </a:rPr>
              <a:t>207 dienas</a:t>
            </a:r>
            <a:r>
              <a:rPr lang="en-US" sz="2499">
                <a:solidFill>
                  <a:srgbClr val="9BBB59"/>
                </a:solidFill>
                <a:latin typeface="Playfair Display 1"/>
                <a:ea typeface="Playfair Display 1"/>
                <a:cs typeface="Playfair Display 1"/>
                <a:sym typeface="Playfair Display 1"/>
              </a:rPr>
              <a:t> </a:t>
            </a:r>
            <a:r>
              <a:rPr lang="en-US" sz="2499">
                <a:solidFill>
                  <a:srgbClr val="77933C"/>
                </a:solidFill>
                <a:latin typeface="Playfair Display 1"/>
                <a:ea typeface="Playfair Display 1"/>
                <a:cs typeface="Playfair Display 1"/>
                <a:sym typeface="Playfair Display 1"/>
              </a:rPr>
              <a:t>– apmeklēja psihologu, turpina apmeklēt sociālā dienesta pasākumus un skolu.</a:t>
            </a:r>
          </a:p>
          <a:p>
            <a:pPr algn="just">
              <a:lnSpc>
                <a:spcPts val="3748"/>
              </a:lnSpc>
            </a:pPr>
            <a:r>
              <a:rPr lang="en-US" sz="2499">
                <a:solidFill>
                  <a:srgbClr val="77933C"/>
                </a:solidFill>
                <a:latin typeface="Playfair Display 1"/>
                <a:ea typeface="Playfair Display 1"/>
                <a:cs typeface="Playfair Display 1"/>
                <a:sym typeface="Playfair Display 1"/>
              </a:rPr>
              <a:t>Boksējas (pašu izveidots boksa laukums), pilda sabiedrisko darbu. </a:t>
            </a:r>
          </a:p>
          <a:p>
            <a:pPr algn="just">
              <a:lnSpc>
                <a:spcPts val="3748"/>
              </a:lnSpc>
            </a:pPr>
            <a:endParaRPr lang="en-US" sz="2499">
              <a:solidFill>
                <a:srgbClr val="77933C"/>
              </a:solidFill>
              <a:latin typeface="Playfair Display 1"/>
              <a:ea typeface="Playfair Display 1"/>
              <a:cs typeface="Playfair Display 1"/>
              <a:sym typeface="Playfair Display 1"/>
            </a:endParaRPr>
          </a:p>
          <a:p>
            <a:pPr algn="just">
              <a:lnSpc>
                <a:spcPts val="3749"/>
              </a:lnSpc>
            </a:pPr>
            <a:r>
              <a:rPr lang="en-US" sz="2499">
                <a:solidFill>
                  <a:srgbClr val="77933C"/>
                </a:solidFill>
                <a:latin typeface="Playfair Display 1"/>
                <a:ea typeface="Playfair Display 1"/>
                <a:cs typeface="Playfair Display 1"/>
                <a:sym typeface="Playfair Display 1"/>
              </a:rPr>
              <a:t>Andris ir siltumā un drošībā, apciemo draugus Rīgā un atgriežas, viņš mācās pieņemt citus un izdarīt pareizus lēmumus.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40" y="1246482"/>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5975662" y="461356"/>
            <a:ext cx="8302017" cy="736600"/>
          </a:xfrm>
          <a:prstGeom prst="rect">
            <a:avLst/>
          </a:prstGeom>
        </p:spPr>
        <p:txBody>
          <a:bodyPr lIns="0" tIns="0" rIns="0" bIns="0" rtlCol="0" anchor="t">
            <a:spAutoFit/>
          </a:bodyPr>
          <a:lstStyle/>
          <a:p>
            <a:pPr algn="l">
              <a:lnSpc>
                <a:spcPts val="5598"/>
              </a:lnSpc>
            </a:pPr>
            <a:r>
              <a:rPr lang="en-US" sz="3999" b="1" spc="907">
                <a:solidFill>
                  <a:srgbClr val="000000"/>
                </a:solidFill>
                <a:latin typeface="Playfair Display 1 Bold"/>
                <a:ea typeface="Playfair Display 1 Bold"/>
                <a:cs typeface="Playfair Display 1 Bold"/>
                <a:sym typeface="Playfair Display 1 Bold"/>
              </a:rPr>
              <a:t>POZITĪVĀ PIEREDZE</a:t>
            </a:r>
          </a:p>
        </p:txBody>
      </p:sp>
      <p:sp>
        <p:nvSpPr>
          <p:cNvPr id="5" name="TextBox 5"/>
          <p:cNvSpPr txBox="1"/>
          <p:nvPr/>
        </p:nvSpPr>
        <p:spPr>
          <a:xfrm>
            <a:off x="262431" y="1253465"/>
            <a:ext cx="17338807" cy="8614435"/>
          </a:xfrm>
          <a:prstGeom prst="rect">
            <a:avLst/>
          </a:prstGeom>
        </p:spPr>
        <p:txBody>
          <a:bodyPr lIns="0" tIns="0" rIns="0" bIns="0" rtlCol="0" anchor="t">
            <a:spAutoFit/>
          </a:bodyPr>
          <a:lstStyle/>
          <a:p>
            <a:pPr algn="just">
              <a:lnSpc>
                <a:spcPts val="4499"/>
              </a:lnSpc>
            </a:pPr>
            <a:r>
              <a:rPr lang="en-US" sz="2799">
                <a:solidFill>
                  <a:srgbClr val="2B2C30"/>
                </a:solidFill>
                <a:latin typeface="Playfair Display 1"/>
                <a:ea typeface="Playfair Display 1"/>
                <a:cs typeface="Playfair Display 1"/>
                <a:sym typeface="Playfair Display 1"/>
              </a:rPr>
              <a:t>Uzsākts vienots, nepārtraukts un operatīvs darbs ar bērnu un ģimeni - vienots redzējums par problēmām un risinājumiem. KOMANDAS DARBS! </a:t>
            </a:r>
          </a:p>
          <a:p>
            <a:pPr algn="just">
              <a:lnSpc>
                <a:spcPts val="4500"/>
              </a:lnSpc>
            </a:pPr>
            <a:endParaRPr lang="en-US" sz="2799">
              <a:solidFill>
                <a:srgbClr val="2B2C30"/>
              </a:solidFill>
              <a:latin typeface="Playfair Display 1"/>
              <a:ea typeface="Playfair Display 1"/>
              <a:cs typeface="Playfair Display 1"/>
              <a:sym typeface="Playfair Display 1"/>
            </a:endParaRPr>
          </a:p>
          <a:p>
            <a:pPr algn="just">
              <a:lnSpc>
                <a:spcPts val="4499"/>
              </a:lnSpc>
            </a:pPr>
            <a:r>
              <a:rPr lang="en-US" sz="2799">
                <a:solidFill>
                  <a:srgbClr val="2B2C30"/>
                </a:solidFill>
                <a:latin typeface="Playfair Display 1"/>
                <a:ea typeface="Playfair Display 1"/>
                <a:cs typeface="Playfair Display 1"/>
                <a:sym typeface="Playfair Display 1"/>
              </a:rPr>
              <a:t>Lielākā daļa bērnu probācijas novērošanas laikā neizdara atkārtotus noziedzīgus nodarījumus. </a:t>
            </a:r>
          </a:p>
          <a:p>
            <a:pPr algn="just">
              <a:lnSpc>
                <a:spcPts val="4500"/>
              </a:lnSpc>
            </a:pPr>
            <a:endParaRPr lang="en-US" sz="2799">
              <a:solidFill>
                <a:srgbClr val="2B2C30"/>
              </a:solidFill>
              <a:latin typeface="Playfair Display 1"/>
              <a:ea typeface="Playfair Display 1"/>
              <a:cs typeface="Playfair Display 1"/>
              <a:sym typeface="Playfair Display 1"/>
            </a:endParaRPr>
          </a:p>
          <a:p>
            <a:pPr algn="just">
              <a:lnSpc>
                <a:spcPts val="4499"/>
              </a:lnSpc>
            </a:pPr>
            <a:r>
              <a:rPr lang="en-US" sz="2799">
                <a:solidFill>
                  <a:srgbClr val="2B2C30"/>
                </a:solidFill>
                <a:latin typeface="Playfair Display 1"/>
                <a:ea typeface="Playfair Display 1"/>
                <a:cs typeface="Playfair Display 1"/>
                <a:sym typeface="Playfair Display 1"/>
              </a:rPr>
              <a:t>Izveidots kontakts ar bērnu un ģimeni, kas īpaši sarežģīti ir gadījumos, ja bērnam vai vecākam ir garīgās attīstības traucējumi, traumatiska pieredze. Uzlabotas ģimenes attiecības. </a:t>
            </a:r>
          </a:p>
          <a:p>
            <a:pPr algn="just">
              <a:lnSpc>
                <a:spcPts val="4500"/>
              </a:lnSpc>
            </a:pPr>
            <a:endParaRPr lang="en-US" sz="2799">
              <a:solidFill>
                <a:srgbClr val="2B2C30"/>
              </a:solidFill>
              <a:latin typeface="Playfair Display 1"/>
              <a:ea typeface="Playfair Display 1"/>
              <a:cs typeface="Playfair Display 1"/>
              <a:sym typeface="Playfair Display 1"/>
            </a:endParaRPr>
          </a:p>
          <a:p>
            <a:pPr algn="just">
              <a:lnSpc>
                <a:spcPts val="4499"/>
              </a:lnSpc>
            </a:pPr>
            <a:r>
              <a:rPr lang="en-US" sz="2799">
                <a:solidFill>
                  <a:srgbClr val="2B2C30"/>
                </a:solidFill>
                <a:latin typeface="Playfair Display 1"/>
                <a:ea typeface="Playfair Display 1"/>
                <a:cs typeface="Playfair Display 1"/>
                <a:sym typeface="Playfair Display 1"/>
              </a:rPr>
              <a:t>Bērns aiziet līdz skolai vai skolu apmeklē regulāri. Uzlabojas sekmes un uzvedība skolā. </a:t>
            </a:r>
          </a:p>
          <a:p>
            <a:pPr algn="just">
              <a:lnSpc>
                <a:spcPts val="4500"/>
              </a:lnSpc>
            </a:pPr>
            <a:endParaRPr lang="en-US" sz="2799">
              <a:solidFill>
                <a:srgbClr val="2B2C30"/>
              </a:solidFill>
              <a:latin typeface="Playfair Display 1"/>
              <a:ea typeface="Playfair Display 1"/>
              <a:cs typeface="Playfair Display 1"/>
              <a:sym typeface="Playfair Display 1"/>
            </a:endParaRPr>
          </a:p>
          <a:p>
            <a:pPr algn="just">
              <a:lnSpc>
                <a:spcPts val="3359"/>
              </a:lnSpc>
            </a:pPr>
            <a:r>
              <a:rPr lang="en-US" sz="2799">
                <a:solidFill>
                  <a:srgbClr val="2B2C30"/>
                </a:solidFill>
                <a:latin typeface="Playfair Display 1"/>
                <a:ea typeface="Playfair Display 1"/>
                <a:cs typeface="Playfair Display 1"/>
                <a:sym typeface="Playfair Display 1"/>
              </a:rPr>
              <a:t>Bērns un vecāks apmeklē speciālistus un pakalpojumus: </a:t>
            </a:r>
          </a:p>
          <a:p>
            <a:pPr marL="661670" lvl="2" indent="-220557" algn="just">
              <a:lnSpc>
                <a:spcPts val="3359"/>
              </a:lnSpc>
              <a:buFont typeface="Arial"/>
              <a:buChar char="⚬"/>
            </a:pPr>
            <a:r>
              <a:rPr lang="en-US" sz="2799">
                <a:solidFill>
                  <a:srgbClr val="2B2C30"/>
                </a:solidFill>
                <a:latin typeface="Playfair Display 1"/>
                <a:ea typeface="Playfair Display 1"/>
                <a:cs typeface="Playfair Display 1"/>
                <a:sym typeface="Playfair Display 1"/>
              </a:rPr>
              <a:t>Pusaudžu resursa centra programmas;</a:t>
            </a:r>
          </a:p>
          <a:p>
            <a:pPr marL="661415" lvl="2" indent="-220472" algn="just">
              <a:lnSpc>
                <a:spcPts val="3359"/>
              </a:lnSpc>
              <a:buFont typeface="Arial"/>
              <a:buChar char="⚬"/>
            </a:pPr>
            <a:r>
              <a:rPr lang="en-US" sz="2799">
                <a:solidFill>
                  <a:srgbClr val="2B2C30"/>
                </a:solidFill>
                <a:latin typeface="Playfair Display 1"/>
                <a:ea typeface="Playfair Display 1"/>
                <a:cs typeface="Playfair Display 1"/>
                <a:sym typeface="Playfair Display 1"/>
              </a:rPr>
              <a:t>Sociālā dienesta piedāvātās programmas un speciālistus;</a:t>
            </a:r>
          </a:p>
          <a:p>
            <a:pPr marL="661670" lvl="2" indent="-220557" algn="just">
              <a:lnSpc>
                <a:spcPts val="3359"/>
              </a:lnSpc>
              <a:buFont typeface="Arial"/>
              <a:buChar char="⚬"/>
            </a:pPr>
            <a:r>
              <a:rPr lang="en-US" sz="2799">
                <a:solidFill>
                  <a:srgbClr val="2B2C30"/>
                </a:solidFill>
                <a:latin typeface="Playfair Display 1"/>
                <a:ea typeface="Playfair Display 1"/>
                <a:cs typeface="Playfair Display 1"/>
                <a:sym typeface="Playfair Display 1"/>
              </a:rPr>
              <a:t>Pielāgoti pakalpojumi (nodarbības seksuālās izglītošanas jomā). </a:t>
            </a:r>
          </a:p>
          <a:p>
            <a:pPr algn="just">
              <a:lnSpc>
                <a:spcPts val="3359"/>
              </a:lnSpc>
            </a:pPr>
            <a:endParaRPr lang="en-US" sz="2799">
              <a:solidFill>
                <a:srgbClr val="2B2C30"/>
              </a:solidFill>
              <a:latin typeface="Playfair Display 1"/>
              <a:ea typeface="Playfair Display 1"/>
              <a:cs typeface="Playfair Display 1"/>
              <a:sym typeface="Playfair Display 1"/>
            </a:endParaRPr>
          </a:p>
          <a:p>
            <a:pPr algn="just">
              <a:lnSpc>
                <a:spcPts val="3359"/>
              </a:lnSpc>
            </a:pPr>
            <a:r>
              <a:rPr lang="en-US" sz="2799">
                <a:solidFill>
                  <a:srgbClr val="2B2C30"/>
                </a:solidFill>
                <a:latin typeface="Playfair Display 1"/>
                <a:ea typeface="Playfair Display 1"/>
                <a:cs typeface="Playfair Display 1"/>
                <a:sym typeface="Playfair Display 1"/>
              </a:rPr>
              <a:t>Pašvaldība iesaistās individuālu gadījumu risināšanā (izveido speciālo izglītības programmu un nodrošina "vasaras darbus" bērnam).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32" y="1591576"/>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6018525" y="895350"/>
            <a:ext cx="8302017" cy="736600"/>
          </a:xfrm>
          <a:prstGeom prst="rect">
            <a:avLst/>
          </a:prstGeom>
        </p:spPr>
        <p:txBody>
          <a:bodyPr lIns="0" tIns="0" rIns="0" bIns="0" rtlCol="0" anchor="t">
            <a:spAutoFit/>
          </a:bodyPr>
          <a:lstStyle/>
          <a:p>
            <a:pPr algn="l">
              <a:lnSpc>
                <a:spcPts val="5598"/>
              </a:lnSpc>
            </a:pPr>
            <a:r>
              <a:rPr lang="en-US" sz="3999" b="1" spc="907">
                <a:solidFill>
                  <a:srgbClr val="2B2C30"/>
                </a:solidFill>
                <a:latin typeface="Playfair Display 1 Bold"/>
                <a:ea typeface="Playfair Display 1 Bold"/>
                <a:cs typeface="Playfair Display 1 Bold"/>
                <a:sym typeface="Playfair Display 1 Bold"/>
              </a:rPr>
              <a:t>AKTUĀLIE JAUTĀJUMI</a:t>
            </a:r>
          </a:p>
        </p:txBody>
      </p:sp>
      <p:sp>
        <p:nvSpPr>
          <p:cNvPr id="5" name="TextBox 5"/>
          <p:cNvSpPr txBox="1"/>
          <p:nvPr/>
        </p:nvSpPr>
        <p:spPr>
          <a:xfrm>
            <a:off x="677732" y="2181225"/>
            <a:ext cx="16932537" cy="4543425"/>
          </a:xfrm>
          <a:prstGeom prst="rect">
            <a:avLst/>
          </a:prstGeom>
        </p:spPr>
        <p:txBody>
          <a:bodyPr lIns="0" tIns="0" rIns="0" bIns="0" rtlCol="0" anchor="t">
            <a:spAutoFit/>
          </a:bodyPr>
          <a:lstStyle/>
          <a:p>
            <a:pPr algn="just">
              <a:lnSpc>
                <a:spcPts val="4500"/>
              </a:lnSpc>
            </a:pPr>
            <a:r>
              <a:rPr lang="en-US" sz="3000">
                <a:solidFill>
                  <a:srgbClr val="2B2C30"/>
                </a:solidFill>
                <a:latin typeface="Playfair Display 1"/>
                <a:ea typeface="Playfair Display 1"/>
                <a:cs typeface="Playfair Display 1"/>
                <a:sym typeface="Playfair Display 1"/>
              </a:rPr>
              <a:t>Panākt plašāku bērnu novirzīšanu audzinoša rakstura piespiedu līdzekļu piemērošanai. </a:t>
            </a:r>
          </a:p>
          <a:p>
            <a:pPr algn="just">
              <a:lnSpc>
                <a:spcPts val="4500"/>
              </a:lnSpc>
            </a:pPr>
            <a:endParaRPr lang="en-US" sz="3000">
              <a:solidFill>
                <a:srgbClr val="2B2C30"/>
              </a:solidFill>
              <a:latin typeface="Playfair Display 1"/>
              <a:ea typeface="Playfair Display 1"/>
              <a:cs typeface="Playfair Display 1"/>
              <a:sym typeface="Playfair Display 1"/>
            </a:endParaRPr>
          </a:p>
          <a:p>
            <a:pPr algn="just">
              <a:lnSpc>
                <a:spcPts val="4500"/>
              </a:lnSpc>
            </a:pPr>
            <a:r>
              <a:rPr lang="en-US" sz="3000">
                <a:solidFill>
                  <a:srgbClr val="2B2C30"/>
                </a:solidFill>
                <a:latin typeface="Playfair Display 1"/>
                <a:ea typeface="Playfair Display 1"/>
                <a:cs typeface="Playfair Display 1"/>
                <a:sym typeface="Playfair Display 1"/>
              </a:rPr>
              <a:t>Ieviest vienotu pieeju darbā ar bērniem arī kriminālsoda izpildes ietvaros. </a:t>
            </a:r>
          </a:p>
          <a:p>
            <a:pPr algn="just">
              <a:lnSpc>
                <a:spcPts val="4500"/>
              </a:lnSpc>
            </a:pPr>
            <a:endParaRPr lang="en-US" sz="3000">
              <a:solidFill>
                <a:srgbClr val="2B2C30"/>
              </a:solidFill>
              <a:latin typeface="Playfair Display 1"/>
              <a:ea typeface="Playfair Display 1"/>
              <a:cs typeface="Playfair Display 1"/>
              <a:sym typeface="Playfair Display 1"/>
            </a:endParaRPr>
          </a:p>
          <a:p>
            <a:pPr algn="just">
              <a:lnSpc>
                <a:spcPts val="4500"/>
              </a:lnSpc>
            </a:pPr>
            <a:r>
              <a:rPr lang="en-US" sz="3000">
                <a:solidFill>
                  <a:srgbClr val="2B2C30"/>
                </a:solidFill>
                <a:latin typeface="Playfair Display 1"/>
                <a:ea typeface="Playfair Display 1"/>
                <a:cs typeface="Playfair Display 1"/>
                <a:sym typeface="Playfair Display 1"/>
              </a:rPr>
              <a:t>Bērnu un jauniešu drošā māja. </a:t>
            </a:r>
          </a:p>
          <a:p>
            <a:pPr algn="just">
              <a:lnSpc>
                <a:spcPts val="4500"/>
              </a:lnSpc>
            </a:pPr>
            <a:endParaRPr lang="en-US" sz="3000">
              <a:solidFill>
                <a:srgbClr val="2B2C30"/>
              </a:solidFill>
              <a:latin typeface="Playfair Display 1"/>
              <a:ea typeface="Playfair Display 1"/>
              <a:cs typeface="Playfair Display 1"/>
              <a:sym typeface="Playfair Display 1"/>
            </a:endParaRPr>
          </a:p>
          <a:p>
            <a:pPr algn="just">
              <a:lnSpc>
                <a:spcPts val="4500"/>
              </a:lnSpc>
            </a:pPr>
            <a:endParaRPr lang="en-US" sz="3000">
              <a:solidFill>
                <a:srgbClr val="2B2C30"/>
              </a:solidFill>
              <a:latin typeface="Playfair Display 1"/>
              <a:ea typeface="Playfair Display 1"/>
              <a:cs typeface="Playfair Display 1"/>
              <a:sym typeface="Playfair Display 1"/>
            </a:endParaRPr>
          </a:p>
          <a:p>
            <a:pPr algn="l">
              <a:lnSpc>
                <a:spcPts val="4500"/>
              </a:lnSpc>
            </a:pPr>
            <a:endParaRPr lang="en-US" sz="3000">
              <a:solidFill>
                <a:srgbClr val="2B2C30"/>
              </a:solidFill>
              <a:latin typeface="Playfair Display 1"/>
              <a:ea typeface="Playfair Display 1"/>
              <a:cs typeface="Playfair Display 1"/>
              <a:sym typeface="Playfair Display 1"/>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481132" y="4577664"/>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3852217" y="3405205"/>
            <a:ext cx="11497950" cy="669900"/>
          </a:xfrm>
          <a:prstGeom prst="rect">
            <a:avLst/>
          </a:prstGeom>
        </p:spPr>
        <p:txBody>
          <a:bodyPr lIns="0" tIns="0" rIns="0" bIns="0" rtlCol="0" anchor="t">
            <a:spAutoFit/>
          </a:bodyPr>
          <a:lstStyle/>
          <a:p>
            <a:pPr algn="l">
              <a:lnSpc>
                <a:spcPts val="5598"/>
              </a:lnSpc>
            </a:pPr>
            <a:r>
              <a:rPr lang="en-US" sz="3999" b="1" spc="907" dirty="0">
                <a:solidFill>
                  <a:srgbClr val="2B2C30"/>
                </a:solidFill>
                <a:latin typeface="Playfair Display 1 Bold"/>
                <a:ea typeface="Playfair Display 1 Bold"/>
                <a:cs typeface="Playfair Display 1 Bold"/>
                <a:sym typeface="Playfair Display 1 Bold"/>
              </a:rPr>
              <a:t>PALDIES!   </a:t>
            </a:r>
          </a:p>
        </p:txBody>
      </p:sp>
      <p:sp>
        <p:nvSpPr>
          <p:cNvPr id="5" name="TextBox 5"/>
          <p:cNvSpPr txBox="1"/>
          <p:nvPr/>
        </p:nvSpPr>
        <p:spPr>
          <a:xfrm>
            <a:off x="1028700" y="7320627"/>
            <a:ext cx="7404900" cy="2505075"/>
          </a:xfrm>
          <a:prstGeom prst="rect">
            <a:avLst/>
          </a:prstGeom>
        </p:spPr>
        <p:txBody>
          <a:bodyPr lIns="0" tIns="0" rIns="0" bIns="0" rtlCol="0" anchor="t">
            <a:spAutoFit/>
          </a:bodyPr>
          <a:lstStyle/>
          <a:p>
            <a:pPr algn="l">
              <a:lnSpc>
                <a:spcPts val="3359"/>
              </a:lnSpc>
            </a:pPr>
            <a:r>
              <a:rPr lang="en-US" sz="2799" b="1">
                <a:solidFill>
                  <a:srgbClr val="000000"/>
                </a:solidFill>
                <a:latin typeface="Playfair Display 1 Bold"/>
                <a:ea typeface="Playfair Display 1 Bold"/>
                <a:cs typeface="Playfair Display 1 Bold"/>
                <a:sym typeface="Playfair Display 1 Bold"/>
              </a:rPr>
              <a:t>Jana Mituza </a:t>
            </a:r>
          </a:p>
          <a:p>
            <a:pPr algn="l">
              <a:lnSpc>
                <a:spcPts val="3359"/>
              </a:lnSpc>
            </a:pPr>
            <a:r>
              <a:rPr lang="en-US" sz="2799">
                <a:solidFill>
                  <a:srgbClr val="000000"/>
                </a:solidFill>
                <a:latin typeface="Playfair Display 1"/>
                <a:ea typeface="Playfair Display 1"/>
                <a:cs typeface="Playfair Display 1"/>
                <a:sym typeface="Playfair Display 1"/>
              </a:rPr>
              <a:t>Valsts probācijas dienests </a:t>
            </a:r>
          </a:p>
          <a:p>
            <a:pPr algn="l">
              <a:lnSpc>
                <a:spcPts val="3359"/>
              </a:lnSpc>
            </a:pPr>
            <a:r>
              <a:rPr lang="en-US" sz="2799">
                <a:solidFill>
                  <a:srgbClr val="000000"/>
                </a:solidFill>
                <a:latin typeface="Playfair Display 1"/>
                <a:ea typeface="Playfair Display 1"/>
                <a:cs typeface="Playfair Display 1"/>
                <a:sym typeface="Playfair Display 1"/>
              </a:rPr>
              <a:t>Uzraudzības un sabiedriskā darba nodaļas  </a:t>
            </a:r>
          </a:p>
          <a:p>
            <a:pPr algn="l">
              <a:lnSpc>
                <a:spcPts val="3359"/>
              </a:lnSpc>
            </a:pPr>
            <a:r>
              <a:rPr lang="en-US" sz="2799">
                <a:solidFill>
                  <a:srgbClr val="000000"/>
                </a:solidFill>
                <a:latin typeface="Playfair Display 1"/>
                <a:ea typeface="Playfair Display 1"/>
                <a:cs typeface="Playfair Display 1"/>
                <a:sym typeface="Playfair Display 1"/>
              </a:rPr>
              <a:t>vadošā eksperte </a:t>
            </a:r>
          </a:p>
          <a:p>
            <a:pPr algn="l">
              <a:lnSpc>
                <a:spcPts val="3359"/>
              </a:lnSpc>
            </a:pPr>
            <a:r>
              <a:rPr lang="en-US" sz="2799" u="sng">
                <a:solidFill>
                  <a:srgbClr val="0000FF"/>
                </a:solidFill>
                <a:latin typeface="Playfair Display 1"/>
                <a:ea typeface="Playfair Display 1"/>
                <a:cs typeface="Playfair Display 1"/>
                <a:sym typeface="Playfair Display 1"/>
                <a:hlinkClick r:id="rId2" tooltip="mailto:jana.mituza@vpd.gov.lv"/>
              </a:rPr>
              <a:t>jana.mituza@vpd.gov.lv</a:t>
            </a:r>
            <a:r>
              <a:rPr lang="en-US" sz="2799">
                <a:solidFill>
                  <a:srgbClr val="000000"/>
                </a:solidFill>
                <a:latin typeface="Playfair Display 1"/>
                <a:ea typeface="Playfair Display 1"/>
                <a:cs typeface="Playfair Display 1"/>
                <a:sym typeface="Playfair Display 1"/>
              </a:rPr>
              <a:t> </a:t>
            </a:r>
          </a:p>
          <a:p>
            <a:pPr algn="l">
              <a:lnSpc>
                <a:spcPts val="3359"/>
              </a:lnSpc>
            </a:pPr>
            <a:r>
              <a:rPr lang="en-US" sz="2799">
                <a:solidFill>
                  <a:srgbClr val="000000"/>
                </a:solidFill>
                <a:latin typeface="Playfair Display 1"/>
                <a:ea typeface="Playfair Display 1"/>
                <a:cs typeface="Playfair Display 1"/>
                <a:sym typeface="Playfair Display 1"/>
              </a:rPr>
              <a:t>tālrunis: 22016802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32" y="1755998"/>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1006871" y="2193086"/>
            <a:ext cx="16566877" cy="7200900"/>
          </a:xfrm>
          <a:prstGeom prst="rect">
            <a:avLst/>
          </a:prstGeom>
        </p:spPr>
        <p:txBody>
          <a:bodyPr lIns="0" tIns="0" rIns="0" bIns="0" rtlCol="0" anchor="t">
            <a:spAutoFit/>
          </a:bodyPr>
          <a:lstStyle/>
          <a:p>
            <a:pPr algn="just">
              <a:lnSpc>
                <a:spcPts val="4079"/>
              </a:lnSpc>
            </a:pPr>
            <a:r>
              <a:rPr lang="en-US" sz="3399">
                <a:solidFill>
                  <a:srgbClr val="000000"/>
                </a:solidFill>
                <a:latin typeface="Playfair Display 1"/>
                <a:ea typeface="Playfair Display 1"/>
                <a:cs typeface="Playfair Display 1"/>
                <a:sym typeface="Playfair Display 1"/>
              </a:rPr>
              <a:t>2023.gadā uzsākts darbs ar 9860 probācijas klientiem, no kuriem </a:t>
            </a:r>
            <a:r>
              <a:rPr lang="en-US" sz="3399" b="1">
                <a:solidFill>
                  <a:srgbClr val="000000"/>
                </a:solidFill>
                <a:latin typeface="Playfair Display 1 Bold"/>
                <a:ea typeface="Playfair Display 1 Bold"/>
                <a:cs typeface="Playfair Display 1 Bold"/>
                <a:sym typeface="Playfair Display 1 Bold"/>
              </a:rPr>
              <a:t>792</a:t>
            </a:r>
            <a:r>
              <a:rPr lang="en-US" sz="3399">
                <a:solidFill>
                  <a:srgbClr val="000000"/>
                </a:solidFill>
                <a:latin typeface="Playfair Display 1"/>
                <a:ea typeface="Playfair Display 1"/>
                <a:cs typeface="Playfair Display 1"/>
                <a:sym typeface="Playfair Display 1"/>
              </a:rPr>
              <a:t> bija bērni, bet </a:t>
            </a:r>
            <a:r>
              <a:rPr lang="en-US" sz="3399" b="1">
                <a:solidFill>
                  <a:srgbClr val="000000"/>
                </a:solidFill>
                <a:latin typeface="Playfair Display 1 Bold"/>
                <a:ea typeface="Playfair Display 1 Bold"/>
                <a:cs typeface="Playfair Display 1 Bold"/>
                <a:sym typeface="Playfair Display 1 Bold"/>
              </a:rPr>
              <a:t>1858</a:t>
            </a:r>
            <a:r>
              <a:rPr lang="en-US" sz="3399">
                <a:solidFill>
                  <a:srgbClr val="000000"/>
                </a:solidFill>
                <a:latin typeface="Playfair Display 1"/>
                <a:ea typeface="Playfair Display 1"/>
                <a:cs typeface="Playfair Display 1"/>
                <a:sym typeface="Playfair Display 1"/>
              </a:rPr>
              <a:t> jaunieši. </a:t>
            </a:r>
          </a:p>
          <a:p>
            <a:pPr algn="just">
              <a:lnSpc>
                <a:spcPts val="4079"/>
              </a:lnSpc>
            </a:pPr>
            <a:endParaRPr lang="en-US" sz="3399">
              <a:solidFill>
                <a:srgbClr val="000000"/>
              </a:solidFill>
              <a:latin typeface="Playfair Display 1"/>
              <a:ea typeface="Playfair Display 1"/>
              <a:cs typeface="Playfair Display 1"/>
              <a:sym typeface="Playfair Display 1"/>
            </a:endParaRPr>
          </a:p>
          <a:p>
            <a:pPr algn="just">
              <a:lnSpc>
                <a:spcPts val="4079"/>
              </a:lnSpc>
            </a:pPr>
            <a:r>
              <a:rPr lang="en-US" sz="3399" b="1">
                <a:solidFill>
                  <a:srgbClr val="000000"/>
                </a:solidFill>
                <a:latin typeface="Playfair Display 1 Bold"/>
                <a:ea typeface="Playfair Display 1 Bold"/>
                <a:cs typeface="Playfair Display 1 Bold"/>
                <a:sym typeface="Playfair Display 1 Bold"/>
              </a:rPr>
              <a:t>78%</a:t>
            </a:r>
            <a:r>
              <a:rPr lang="en-US" sz="3399">
                <a:solidFill>
                  <a:srgbClr val="000000"/>
                </a:solidFill>
                <a:latin typeface="Playfair Display 1"/>
                <a:ea typeface="Playfair Display 1"/>
                <a:cs typeface="Playfair Display 1"/>
                <a:sym typeface="Playfair Display 1"/>
              </a:rPr>
              <a:t> bērni nonāk tieši kriminālsoda izpildē, kas var atstāt smagas sekas uz bērna nākotni - sodāmības ieraksts un brīvības atņemšanas sods par to, ka bērns nesadarbojas. </a:t>
            </a:r>
          </a:p>
          <a:p>
            <a:pPr algn="just">
              <a:lnSpc>
                <a:spcPts val="4079"/>
              </a:lnSpc>
            </a:pPr>
            <a:endParaRPr lang="en-US" sz="3399">
              <a:solidFill>
                <a:srgbClr val="000000"/>
              </a:solidFill>
              <a:latin typeface="Playfair Display 1"/>
              <a:ea typeface="Playfair Display 1"/>
              <a:cs typeface="Playfair Display 1"/>
              <a:sym typeface="Playfair Display 1"/>
            </a:endParaRPr>
          </a:p>
          <a:p>
            <a:pPr algn="just">
              <a:lnSpc>
                <a:spcPts val="4079"/>
              </a:lnSpc>
            </a:pPr>
            <a:r>
              <a:rPr lang="en-US" sz="3399" b="1">
                <a:solidFill>
                  <a:srgbClr val="000000"/>
                </a:solidFill>
                <a:latin typeface="Playfair Display 1 Bold"/>
                <a:ea typeface="Playfair Display 1 Bold"/>
                <a:cs typeface="Playfair Display 1 Bold"/>
                <a:sym typeface="Playfair Display 1 Bold"/>
              </a:rPr>
              <a:t>Bērni un jaunieši ir bijusi viena no prioritātēm: </a:t>
            </a:r>
          </a:p>
          <a:p>
            <a:pPr marL="734059" lvl="1" indent="-367030" algn="just">
              <a:lnSpc>
                <a:spcPts val="4079"/>
              </a:lnSpc>
              <a:buFont typeface="Arial"/>
              <a:buChar char="•"/>
            </a:pPr>
            <a:r>
              <a:rPr lang="en-US" sz="3399">
                <a:solidFill>
                  <a:srgbClr val="000000"/>
                </a:solidFill>
                <a:latin typeface="Playfair Display 1"/>
                <a:ea typeface="Playfair Display 1"/>
                <a:cs typeface="Playfair Display 1"/>
                <a:sym typeface="Playfair Display 1"/>
              </a:rPr>
              <a:t>Specializācija darbā ar bērniem un jauniešiem; </a:t>
            </a:r>
          </a:p>
          <a:p>
            <a:pPr marL="1468119" lvl="2" indent="-489373" algn="just">
              <a:lnSpc>
                <a:spcPts val="4079"/>
              </a:lnSpc>
              <a:buFont typeface="Arial"/>
              <a:buChar char="⚬"/>
            </a:pPr>
            <a:r>
              <a:rPr lang="en-US" sz="3399">
                <a:solidFill>
                  <a:srgbClr val="000000"/>
                </a:solidFill>
                <a:latin typeface="Playfair Display 1"/>
                <a:ea typeface="Playfair Display 1"/>
                <a:cs typeface="Playfair Display 1"/>
                <a:sym typeface="Playfair Display 1"/>
              </a:rPr>
              <a:t>mācību programma;</a:t>
            </a:r>
          </a:p>
          <a:p>
            <a:pPr marL="1468119" lvl="2" indent="-489373" algn="just">
              <a:lnSpc>
                <a:spcPts val="4079"/>
              </a:lnSpc>
              <a:buFont typeface="Arial"/>
              <a:buChar char="⚬"/>
            </a:pPr>
            <a:r>
              <a:rPr lang="en-US" sz="3399">
                <a:solidFill>
                  <a:srgbClr val="000000"/>
                </a:solidFill>
                <a:latin typeface="Playfair Display 1"/>
                <a:ea typeface="Playfair Display 1"/>
                <a:cs typeface="Playfair Display 1"/>
                <a:sym typeface="Playfair Display 1"/>
              </a:rPr>
              <a:t>zināšanu atjaunināšana un papildināšana. </a:t>
            </a:r>
          </a:p>
          <a:p>
            <a:pPr marL="734059" lvl="1" indent="-367030" algn="just">
              <a:lnSpc>
                <a:spcPts val="4079"/>
              </a:lnSpc>
              <a:buFont typeface="Arial"/>
              <a:buChar char="•"/>
            </a:pPr>
            <a:r>
              <a:rPr lang="en-US" sz="3399">
                <a:solidFill>
                  <a:srgbClr val="000000"/>
                </a:solidFill>
                <a:latin typeface="Playfair Display 1"/>
                <a:ea typeface="Playfair Display 1"/>
                <a:cs typeface="Playfair Display 1"/>
                <a:sym typeface="Playfair Display 1"/>
              </a:rPr>
              <a:t>2024.gadā </a:t>
            </a:r>
            <a:r>
              <a:rPr lang="en-US" sz="3399" b="1">
                <a:solidFill>
                  <a:srgbClr val="000000"/>
                </a:solidFill>
                <a:latin typeface="Playfair Display 1 Bold"/>
                <a:ea typeface="Playfair Display 1 Bold"/>
                <a:cs typeface="Playfair Display 1 Bold"/>
                <a:sym typeface="Playfair Display 1 Bold"/>
              </a:rPr>
              <a:t>piecas </a:t>
            </a:r>
            <a:r>
              <a:rPr lang="en-US" sz="3399">
                <a:solidFill>
                  <a:srgbClr val="000000"/>
                </a:solidFill>
                <a:latin typeface="Playfair Display 1"/>
                <a:ea typeface="Playfair Display 1"/>
                <a:cs typeface="Playfair Display 1"/>
                <a:sym typeface="Playfair Display 1"/>
              </a:rPr>
              <a:t>bērnu un jauniešu nodaļas (Rīga, Liepāja un Daugavpils). </a:t>
            </a:r>
          </a:p>
          <a:p>
            <a:pPr marL="734059" lvl="1" indent="-367030" algn="just">
              <a:lnSpc>
                <a:spcPts val="4079"/>
              </a:lnSpc>
              <a:buFont typeface="Arial"/>
              <a:buChar char="•"/>
            </a:pPr>
            <a:r>
              <a:rPr lang="en-US" sz="3399">
                <a:solidFill>
                  <a:srgbClr val="000000"/>
                </a:solidFill>
                <a:latin typeface="Playfair Display 1"/>
                <a:ea typeface="Playfair Display 1"/>
                <a:cs typeface="Playfair Display 1"/>
                <a:sym typeface="Playfair Display 1"/>
              </a:rPr>
              <a:t>Probācijas programma "Uzmanību! Gatavību! Starts!". </a:t>
            </a:r>
          </a:p>
          <a:p>
            <a:pPr algn="just">
              <a:lnSpc>
                <a:spcPts val="4079"/>
              </a:lnSpc>
            </a:pPr>
            <a:endParaRPr lang="en-US" sz="3399">
              <a:solidFill>
                <a:srgbClr val="000000"/>
              </a:solidFill>
              <a:latin typeface="Playfair Display 1"/>
              <a:ea typeface="Playfair Display 1"/>
              <a:cs typeface="Playfair Display 1"/>
              <a:sym typeface="Playfair Display 1"/>
            </a:endParaRPr>
          </a:p>
        </p:txBody>
      </p:sp>
      <p:sp>
        <p:nvSpPr>
          <p:cNvPr id="5" name="TextBox 5"/>
          <p:cNvSpPr txBox="1"/>
          <p:nvPr/>
        </p:nvSpPr>
        <p:spPr>
          <a:xfrm>
            <a:off x="1006871" y="895350"/>
            <a:ext cx="16230600" cy="629514"/>
          </a:xfrm>
          <a:prstGeom prst="rect">
            <a:avLst/>
          </a:prstGeom>
        </p:spPr>
        <p:txBody>
          <a:bodyPr lIns="0" tIns="0" rIns="0" bIns="0" rtlCol="0" anchor="t">
            <a:spAutoFit/>
          </a:bodyPr>
          <a:lstStyle/>
          <a:p>
            <a:pPr algn="ctr">
              <a:lnSpc>
                <a:spcPts val="5200"/>
              </a:lnSpc>
            </a:pPr>
            <a:r>
              <a:rPr lang="en-US" sz="3714" b="1" spc="843">
                <a:solidFill>
                  <a:srgbClr val="2B2C30"/>
                </a:solidFill>
                <a:latin typeface="Playfair Display 1 Bold"/>
                <a:ea typeface="Playfair Display 1 Bold"/>
                <a:cs typeface="Playfair Display 1 Bold"/>
                <a:sym typeface="Playfair Display 1 Bold"/>
              </a:rPr>
              <a:t>BĒRNI PROBĀCIJAS DIENESTĀ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7091360" y="1755998"/>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grpSp>
        <p:nvGrpSpPr>
          <p:cNvPr id="4" name="Group 4"/>
          <p:cNvGrpSpPr/>
          <p:nvPr/>
        </p:nvGrpSpPr>
        <p:grpSpPr>
          <a:xfrm>
            <a:off x="708771" y="2338025"/>
            <a:ext cx="3837729" cy="3837729"/>
            <a:chOff x="0" y="0"/>
            <a:chExt cx="7983265" cy="7983265"/>
          </a:xfrm>
        </p:grpSpPr>
        <p:sp>
          <p:nvSpPr>
            <p:cNvPr id="5" name="Freeform 5"/>
            <p:cNvSpPr/>
            <p:nvPr/>
          </p:nvSpPr>
          <p:spPr>
            <a:xfrm>
              <a:off x="0" y="0"/>
              <a:ext cx="7983220" cy="7983220"/>
            </a:xfrm>
            <a:custGeom>
              <a:avLst/>
              <a:gdLst/>
              <a:ahLst/>
              <a:cxnLst/>
              <a:rect l="l" t="t" r="r" b="b"/>
              <a:pathLst>
                <a:path w="7983220" h="7983220">
                  <a:moveTo>
                    <a:pt x="0" y="0"/>
                  </a:moveTo>
                  <a:lnTo>
                    <a:pt x="7983220" y="0"/>
                  </a:lnTo>
                  <a:lnTo>
                    <a:pt x="7983220" y="7983220"/>
                  </a:lnTo>
                  <a:lnTo>
                    <a:pt x="0" y="7983220"/>
                  </a:lnTo>
                  <a:lnTo>
                    <a:pt x="0" y="0"/>
                  </a:lnTo>
                  <a:close/>
                </a:path>
              </a:pathLst>
            </a:custGeom>
            <a:blipFill>
              <a:blip r:embed="rId2"/>
              <a:stretch>
                <a:fillRect/>
              </a:stretch>
            </a:blipFill>
          </p:spPr>
        </p:sp>
      </p:grpSp>
      <p:sp>
        <p:nvSpPr>
          <p:cNvPr id="6" name="TextBox 6"/>
          <p:cNvSpPr txBox="1"/>
          <p:nvPr/>
        </p:nvSpPr>
        <p:spPr>
          <a:xfrm>
            <a:off x="4750535" y="2050152"/>
            <a:ext cx="13010952" cy="5218038"/>
          </a:xfrm>
          <a:prstGeom prst="rect">
            <a:avLst/>
          </a:prstGeom>
        </p:spPr>
        <p:txBody>
          <a:bodyPr lIns="0" tIns="0" rIns="0" bIns="0" rtlCol="0" anchor="t">
            <a:spAutoFit/>
          </a:bodyPr>
          <a:lstStyle/>
          <a:p>
            <a:pPr marL="325754" lvl="1" indent="-162877" algn="just">
              <a:lnSpc>
                <a:spcPts val="3777"/>
              </a:lnSpc>
              <a:buFont typeface="Arial"/>
              <a:buChar char="•"/>
            </a:pPr>
            <a:r>
              <a:rPr lang="en-US" sz="2699" b="1">
                <a:solidFill>
                  <a:srgbClr val="000000"/>
                </a:solidFill>
                <a:latin typeface="Playfair Display 1 Bold"/>
                <a:ea typeface="Playfair Display 1 Bold"/>
                <a:cs typeface="Playfair Display 1 Bold"/>
                <a:sym typeface="Playfair Display 1 Bold"/>
              </a:rPr>
              <a:t>85% zēni </a:t>
            </a:r>
          </a:p>
          <a:p>
            <a:pPr marL="325754" lvl="1" indent="-162877" algn="just">
              <a:lnSpc>
                <a:spcPts val="3777"/>
              </a:lnSpc>
              <a:buFont typeface="Arial"/>
              <a:buChar char="•"/>
            </a:pPr>
            <a:r>
              <a:rPr lang="en-US" sz="2699">
                <a:solidFill>
                  <a:srgbClr val="000000"/>
                </a:solidFill>
                <a:latin typeface="Playfair Display 1"/>
                <a:ea typeface="Playfair Display 1"/>
                <a:cs typeface="Playfair Display 1"/>
                <a:sym typeface="Playfair Display 1"/>
              </a:rPr>
              <a:t>Vidējais vecums </a:t>
            </a:r>
            <a:r>
              <a:rPr lang="en-US" sz="2699" b="1">
                <a:solidFill>
                  <a:srgbClr val="000000"/>
                </a:solidFill>
                <a:latin typeface="Playfair Display 1 Bold"/>
                <a:ea typeface="Playfair Display 1 Bold"/>
                <a:cs typeface="Playfair Display 1 Bold"/>
                <a:sym typeface="Playfair Display 1 Bold"/>
              </a:rPr>
              <a:t>16 gadi</a:t>
            </a:r>
            <a:r>
              <a:rPr lang="en-US" sz="2699">
                <a:solidFill>
                  <a:srgbClr val="000000"/>
                </a:solidFill>
                <a:latin typeface="Playfair Display 1"/>
                <a:ea typeface="Playfair Display 1"/>
                <a:cs typeface="Playfair Display 1"/>
                <a:sym typeface="Playfair Display 1"/>
              </a:rPr>
              <a:t> (probācijas novērošanā 13.5 gadi)</a:t>
            </a:r>
          </a:p>
          <a:p>
            <a:pPr marL="325754" lvl="1" indent="-162877" algn="just">
              <a:lnSpc>
                <a:spcPts val="3777"/>
              </a:lnSpc>
              <a:buFont typeface="Arial"/>
              <a:buChar char="•"/>
            </a:pPr>
            <a:r>
              <a:rPr lang="en-US" sz="2699" b="1">
                <a:solidFill>
                  <a:srgbClr val="000000"/>
                </a:solidFill>
                <a:latin typeface="Playfair Display 1 Bold"/>
                <a:ea typeface="Playfair Display 1 Bold"/>
                <a:cs typeface="Playfair Display 1 Bold"/>
                <a:sym typeface="Playfair Display 1 Bold"/>
              </a:rPr>
              <a:t>41%</a:t>
            </a:r>
            <a:r>
              <a:rPr lang="en-US" sz="2699">
                <a:solidFill>
                  <a:srgbClr val="000000"/>
                </a:solidFill>
                <a:latin typeface="Playfair Display 1"/>
                <a:ea typeface="Playfair Display 1"/>
                <a:cs typeface="Playfair Display 1"/>
                <a:sym typeface="Playfair Display 1"/>
              </a:rPr>
              <a:t> identificēti ar garīga rakstura traucējumiem saistītas problēmas - </a:t>
            </a:r>
            <a:r>
              <a:rPr lang="en-US" sz="2699" b="1">
                <a:solidFill>
                  <a:srgbClr val="000000"/>
                </a:solidFill>
                <a:latin typeface="Playfair Display 1 Bold"/>
                <a:ea typeface="Playfair Display 1 Bold"/>
                <a:cs typeface="Playfair Display 1 Bold"/>
                <a:sym typeface="Playfair Display 1 Bold"/>
              </a:rPr>
              <a:t>medikamenti</a:t>
            </a:r>
            <a:r>
              <a:rPr lang="en-US" sz="2699">
                <a:solidFill>
                  <a:srgbClr val="000000"/>
                </a:solidFill>
                <a:latin typeface="Playfair Display 1"/>
                <a:ea typeface="Playfair Display 1"/>
                <a:cs typeface="Playfair Display 1"/>
                <a:sym typeface="Playfair Display 1"/>
              </a:rPr>
              <a:t>:</a:t>
            </a:r>
          </a:p>
          <a:p>
            <a:pPr marL="1165857" lvl="2" indent="-388619" algn="just">
              <a:lnSpc>
                <a:spcPts val="3777"/>
              </a:lnSpc>
              <a:buFont typeface="Arial"/>
              <a:buChar char="⚬"/>
            </a:pPr>
            <a:r>
              <a:rPr lang="en-US" sz="2699">
                <a:solidFill>
                  <a:srgbClr val="000000"/>
                </a:solidFill>
                <a:latin typeface="Playfair Display 1"/>
                <a:ea typeface="Playfair Display 1"/>
                <a:cs typeface="Playfair Display 1"/>
                <a:sym typeface="Playfair Display 1"/>
              </a:rPr>
              <a:t>psihiski un uzvedības traucējumi vielu lietošanas rezultātā (7);</a:t>
            </a:r>
          </a:p>
          <a:p>
            <a:pPr marL="1165857" lvl="2" indent="-388619" algn="just">
              <a:lnSpc>
                <a:spcPts val="3777"/>
              </a:lnSpc>
              <a:buFont typeface="Arial"/>
              <a:buChar char="⚬"/>
            </a:pPr>
            <a:r>
              <a:rPr lang="en-US" sz="2699">
                <a:solidFill>
                  <a:srgbClr val="000000"/>
                </a:solidFill>
                <a:latin typeface="Playfair Display 1"/>
                <a:ea typeface="Playfair Display 1"/>
                <a:cs typeface="Playfair Display 1"/>
                <a:sym typeface="Playfair Display 1"/>
              </a:rPr>
              <a:t>viegla garīga atpalicība ar uzvedības izmaiņām (6);</a:t>
            </a:r>
          </a:p>
          <a:p>
            <a:pPr marL="1165857" lvl="2" indent="-388619" algn="just">
              <a:lnSpc>
                <a:spcPts val="3777"/>
              </a:lnSpc>
              <a:buFont typeface="Arial"/>
              <a:buChar char="⚬"/>
            </a:pPr>
            <a:r>
              <a:rPr lang="en-US" sz="2699">
                <a:solidFill>
                  <a:srgbClr val="000000"/>
                </a:solidFill>
                <a:latin typeface="Playfair Display 1"/>
                <a:ea typeface="Playfair Display 1"/>
                <a:cs typeface="Playfair Display 1"/>
                <a:sym typeface="Playfair Display 1"/>
              </a:rPr>
              <a:t>socializēti uzvedības traucējumu (6) u.c. </a:t>
            </a:r>
          </a:p>
          <a:p>
            <a:pPr marL="582928" lvl="1" indent="-291464" algn="just">
              <a:lnSpc>
                <a:spcPts val="3777"/>
              </a:lnSpc>
              <a:buFont typeface="Arial"/>
              <a:buChar char="•"/>
            </a:pPr>
            <a:r>
              <a:rPr lang="en-US" sz="2699" b="1">
                <a:solidFill>
                  <a:srgbClr val="000000"/>
                </a:solidFill>
                <a:latin typeface="Playfair Display 1 Bold"/>
                <a:ea typeface="Playfair Display 1 Bold"/>
                <a:cs typeface="Playfair Display 1 Bold"/>
                <a:sym typeface="Playfair Display 1 Bold"/>
              </a:rPr>
              <a:t>24%</a:t>
            </a:r>
            <a:r>
              <a:rPr lang="en-US" sz="2699">
                <a:solidFill>
                  <a:srgbClr val="000000"/>
                </a:solidFill>
                <a:latin typeface="Playfair Display 1"/>
                <a:ea typeface="Playfair Display 1"/>
                <a:cs typeface="Playfair Display 1"/>
                <a:sym typeface="Playfair Display 1"/>
              </a:rPr>
              <a:t> bērni apgūst speciālās izglītības programmu. </a:t>
            </a:r>
          </a:p>
          <a:p>
            <a:pPr marL="1165857" lvl="2" indent="-388619" algn="just">
              <a:lnSpc>
                <a:spcPts val="3777"/>
              </a:lnSpc>
              <a:buFont typeface="Arial"/>
              <a:buChar char="⚬"/>
            </a:pPr>
            <a:r>
              <a:rPr lang="en-US" sz="2699">
                <a:solidFill>
                  <a:srgbClr val="000000"/>
                </a:solidFill>
                <a:latin typeface="Playfair Display 1"/>
                <a:ea typeface="Playfair Display 1"/>
                <a:cs typeface="Playfair Display 1"/>
                <a:sym typeface="Playfair Display 1"/>
              </a:rPr>
              <a:t>57 - garīgās veselības traucējumi;</a:t>
            </a:r>
          </a:p>
          <a:p>
            <a:pPr marL="1165857" lvl="2" indent="-388619" algn="just">
              <a:lnSpc>
                <a:spcPts val="3777"/>
              </a:lnSpc>
              <a:buFont typeface="Arial"/>
              <a:buChar char="⚬"/>
            </a:pPr>
            <a:r>
              <a:rPr lang="en-US" sz="2699">
                <a:solidFill>
                  <a:srgbClr val="000000"/>
                </a:solidFill>
                <a:latin typeface="Playfair Display 1"/>
                <a:ea typeface="Playfair Display 1"/>
                <a:cs typeface="Playfair Display 1"/>
                <a:sym typeface="Playfair Display 1"/>
              </a:rPr>
              <a:t>58 - garīgās attīstības  traucējumiem;</a:t>
            </a:r>
          </a:p>
          <a:p>
            <a:pPr marL="1165857" lvl="2" indent="-388619" algn="just">
              <a:lnSpc>
                <a:spcPts val="3778"/>
              </a:lnSpc>
              <a:buFont typeface="Arial"/>
              <a:buChar char="⚬"/>
            </a:pPr>
            <a:r>
              <a:rPr lang="en-US" sz="2699">
                <a:solidFill>
                  <a:srgbClr val="000000"/>
                </a:solidFill>
                <a:latin typeface="Playfair Display 1"/>
                <a:ea typeface="Playfair Display 1"/>
                <a:cs typeface="Playfair Display 1"/>
                <a:sym typeface="Playfair Display 1"/>
              </a:rPr>
              <a:t>56 - mācīšanās traucējumiem. </a:t>
            </a:r>
          </a:p>
        </p:txBody>
      </p:sp>
      <p:grpSp>
        <p:nvGrpSpPr>
          <p:cNvPr id="7" name="Group 7"/>
          <p:cNvGrpSpPr/>
          <p:nvPr/>
        </p:nvGrpSpPr>
        <p:grpSpPr>
          <a:xfrm>
            <a:off x="14675388" y="-581025"/>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C2A1"/>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4199"/>
                </a:lnSpc>
              </a:pPr>
              <a:r>
                <a:rPr lang="en-US" sz="2799" b="1">
                  <a:solidFill>
                    <a:srgbClr val="000000"/>
                  </a:solidFill>
                  <a:latin typeface="Playfair Display 1 Bold"/>
                  <a:ea typeface="Playfair Display 1 Bold"/>
                  <a:cs typeface="Playfair Display 1 Bold"/>
                  <a:sym typeface="Playfair Display 1 Bold"/>
                </a:rPr>
                <a:t>50% pārmērīga vielu lietošana </a:t>
              </a:r>
            </a:p>
          </p:txBody>
        </p:sp>
      </p:grpSp>
      <p:sp>
        <p:nvSpPr>
          <p:cNvPr id="10" name="TextBox 10"/>
          <p:cNvSpPr txBox="1"/>
          <p:nvPr/>
        </p:nvSpPr>
        <p:spPr>
          <a:xfrm>
            <a:off x="6342948" y="895350"/>
            <a:ext cx="7334323" cy="629514"/>
          </a:xfrm>
          <a:prstGeom prst="rect">
            <a:avLst/>
          </a:prstGeom>
        </p:spPr>
        <p:txBody>
          <a:bodyPr lIns="0" tIns="0" rIns="0" bIns="0" rtlCol="0" anchor="t">
            <a:spAutoFit/>
          </a:bodyPr>
          <a:lstStyle/>
          <a:p>
            <a:pPr algn="ctr">
              <a:lnSpc>
                <a:spcPts val="5200"/>
              </a:lnSpc>
            </a:pPr>
            <a:r>
              <a:rPr lang="en-US" sz="3714" b="1" spc="843">
                <a:solidFill>
                  <a:srgbClr val="2B2C30"/>
                </a:solidFill>
                <a:latin typeface="Playfair Display 1 Bold"/>
                <a:ea typeface="Playfair Display 1 Bold"/>
                <a:cs typeface="Playfair Display 1 Bold"/>
                <a:sym typeface="Playfair Display 1 Bold"/>
              </a:rPr>
              <a:t>BĒRNU PROFILS</a:t>
            </a:r>
          </a:p>
        </p:txBody>
      </p:sp>
      <p:sp>
        <p:nvSpPr>
          <p:cNvPr id="11" name="TextBox 11"/>
          <p:cNvSpPr txBox="1"/>
          <p:nvPr/>
        </p:nvSpPr>
        <p:spPr>
          <a:xfrm>
            <a:off x="1331280" y="9580860"/>
            <a:ext cx="15634960" cy="519430"/>
          </a:xfrm>
          <a:prstGeom prst="rect">
            <a:avLst/>
          </a:prstGeom>
        </p:spPr>
        <p:txBody>
          <a:bodyPr lIns="0" tIns="0" rIns="0" bIns="0" rtlCol="0" anchor="t">
            <a:spAutoFit/>
          </a:bodyPr>
          <a:lstStyle/>
          <a:p>
            <a:pPr algn="ctr">
              <a:lnSpc>
                <a:spcPts val="3919"/>
              </a:lnSpc>
            </a:pPr>
            <a:r>
              <a:rPr lang="en-US" sz="2799" b="1">
                <a:solidFill>
                  <a:srgbClr val="000000"/>
                </a:solidFill>
                <a:latin typeface="Playfair Display 1 Bold"/>
                <a:ea typeface="Playfair Display 1 Bold"/>
                <a:cs typeface="Playfair Display 1 Bold"/>
                <a:sym typeface="Playfair Display 1 Bold"/>
              </a:rPr>
              <a:t>Viena lieta tomēr visiem ir kopīga - savlaicīgi nav bijis blakus pieaugušais,  kurš spēja palīdzēt! </a:t>
            </a:r>
          </a:p>
        </p:txBody>
      </p:sp>
      <p:sp>
        <p:nvSpPr>
          <p:cNvPr id="12" name="TextBox 12"/>
          <p:cNvSpPr txBox="1"/>
          <p:nvPr/>
        </p:nvSpPr>
        <p:spPr>
          <a:xfrm>
            <a:off x="0" y="7449165"/>
            <a:ext cx="18134350" cy="1884045"/>
          </a:xfrm>
          <a:prstGeom prst="rect">
            <a:avLst/>
          </a:prstGeom>
        </p:spPr>
        <p:txBody>
          <a:bodyPr lIns="0" tIns="0" rIns="0" bIns="0" rtlCol="0" anchor="t">
            <a:spAutoFit/>
          </a:bodyPr>
          <a:lstStyle/>
          <a:p>
            <a:pPr marL="582928" lvl="1" indent="-291464" algn="l">
              <a:lnSpc>
                <a:spcPts val="3779"/>
              </a:lnSpc>
              <a:buFont typeface="Arial"/>
              <a:buChar char="•"/>
            </a:pPr>
            <a:r>
              <a:rPr lang="en-US" sz="2699">
                <a:solidFill>
                  <a:srgbClr val="000000"/>
                </a:solidFill>
                <a:latin typeface="Playfair Display 1"/>
                <a:ea typeface="Playfair Display 1"/>
                <a:cs typeface="Playfair Display 1"/>
                <a:sym typeface="Playfair Display 1"/>
              </a:rPr>
              <a:t>Bērnam ir grūtības uzticēties un vāja motivācija mainīties.</a:t>
            </a:r>
          </a:p>
          <a:p>
            <a:pPr marL="582928" lvl="1" indent="-291464" algn="l">
              <a:lnSpc>
                <a:spcPts val="3779"/>
              </a:lnSpc>
              <a:buFont typeface="Arial"/>
              <a:buChar char="•"/>
            </a:pPr>
            <a:r>
              <a:rPr lang="en-US" sz="2699">
                <a:solidFill>
                  <a:srgbClr val="000000"/>
                </a:solidFill>
                <a:latin typeface="Playfair Display 1"/>
                <a:ea typeface="Playfair Display 1"/>
                <a:cs typeface="Playfair Display 1"/>
                <a:sym typeface="Playfair Display 1"/>
              </a:rPr>
              <a:t>Negribēts mājās, izglītības iestādē, citās iestādēs.</a:t>
            </a:r>
          </a:p>
          <a:p>
            <a:pPr marL="582928" lvl="1" indent="-291464" algn="l">
              <a:lnSpc>
                <a:spcPts val="3779"/>
              </a:lnSpc>
              <a:buFont typeface="Arial"/>
              <a:buChar char="•"/>
            </a:pPr>
            <a:r>
              <a:rPr lang="en-US" sz="2699">
                <a:solidFill>
                  <a:srgbClr val="000000"/>
                </a:solidFill>
                <a:latin typeface="Playfair Display 1"/>
                <a:ea typeface="Playfair Display 1"/>
                <a:cs typeface="Playfair Display 1"/>
                <a:sym typeface="Playfair Display 1"/>
              </a:rPr>
              <a:t>Ģimene - apmeklējusi speciālistus, bet trūkst izpratne un reizēm - vēlme aktīvi iesaistīties, lai bērnam palīdzētu.</a:t>
            </a:r>
          </a:p>
          <a:p>
            <a:pPr marL="582928" lvl="1" indent="-291464" algn="l">
              <a:lnSpc>
                <a:spcPts val="3779"/>
              </a:lnSpc>
              <a:buFont typeface="Arial"/>
              <a:buChar char="•"/>
            </a:pPr>
            <a:r>
              <a:rPr lang="en-US" sz="2699">
                <a:solidFill>
                  <a:srgbClr val="000000"/>
                </a:solidFill>
                <a:latin typeface="Playfair Display 1"/>
                <a:ea typeface="Playfair Display 1"/>
                <a:cs typeface="Playfair Display 1"/>
                <a:sym typeface="Playfair Display 1"/>
              </a:rPr>
              <a:t>Negatīvu ģimenes attiecību pieredze (vecāku vardarbība, apreibinošu vielu lietošana, pamešana novārtā u.tml.)</a:t>
            </a:r>
          </a:p>
        </p:txBody>
      </p:sp>
      <p:sp>
        <p:nvSpPr>
          <p:cNvPr id="13" name="TextBox 13"/>
          <p:cNvSpPr txBox="1"/>
          <p:nvPr/>
        </p:nvSpPr>
        <p:spPr>
          <a:xfrm>
            <a:off x="1824063" y="1429614"/>
            <a:ext cx="15781765" cy="453390"/>
          </a:xfrm>
          <a:prstGeom prst="rect">
            <a:avLst/>
          </a:prstGeom>
        </p:spPr>
        <p:txBody>
          <a:bodyPr lIns="0" tIns="0" rIns="0" bIns="0" rtlCol="0" anchor="t">
            <a:spAutoFit/>
          </a:bodyPr>
          <a:lstStyle/>
          <a:p>
            <a:pPr algn="ctr">
              <a:lnSpc>
                <a:spcPts val="3359"/>
              </a:lnSpc>
            </a:pPr>
            <a:r>
              <a:rPr lang="en-US" sz="2400" i="1">
                <a:solidFill>
                  <a:srgbClr val="000000"/>
                </a:solidFill>
                <a:latin typeface="Times New Roman Italics"/>
                <a:ea typeface="Times New Roman Italics"/>
                <a:cs typeface="Times New Roman Italics"/>
                <a:sym typeface="Times New Roman Italics"/>
              </a:rPr>
              <a:t>(93 bērni)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32" y="1755998"/>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393260" y="876300"/>
            <a:ext cx="17651853" cy="690186"/>
          </a:xfrm>
          <a:prstGeom prst="rect">
            <a:avLst/>
          </a:prstGeom>
        </p:spPr>
        <p:txBody>
          <a:bodyPr lIns="0" tIns="0" rIns="0" bIns="0" rtlCol="0" anchor="t">
            <a:spAutoFit/>
          </a:bodyPr>
          <a:lstStyle/>
          <a:p>
            <a:pPr algn="ctr">
              <a:lnSpc>
                <a:spcPts val="5200"/>
              </a:lnSpc>
            </a:pPr>
            <a:r>
              <a:rPr lang="en-US" sz="3600" b="1" spc="843">
                <a:solidFill>
                  <a:srgbClr val="2B2C30"/>
                </a:solidFill>
                <a:latin typeface="Playfair Display 1 Bold"/>
                <a:ea typeface="Playfair Display 1 Bold"/>
                <a:cs typeface="Playfair Display 1 Bold"/>
                <a:sym typeface="Playfair Display 1 Bold"/>
              </a:rPr>
              <a:t>PAR KĀDIEM NOZIEGUMIEM BĒRNI NONĀK PROBĀCIJĀ?</a:t>
            </a:r>
          </a:p>
        </p:txBody>
      </p:sp>
      <p:graphicFrame>
        <p:nvGraphicFramePr>
          <p:cNvPr id="5" name="Table 5"/>
          <p:cNvGraphicFramePr>
            <a:graphicFrameLocks noGrp="1"/>
          </p:cNvGraphicFramePr>
          <p:nvPr/>
        </p:nvGraphicFramePr>
        <p:xfrm>
          <a:off x="658323" y="3201108"/>
          <a:ext cx="11457578" cy="5182993"/>
        </p:xfrm>
        <a:graphic>
          <a:graphicData uri="http://schemas.openxmlformats.org/drawingml/2006/table">
            <a:tbl>
              <a:tblPr/>
              <a:tblGrid>
                <a:gridCol w="2651020">
                  <a:extLst>
                    <a:ext uri="{9D8B030D-6E8A-4147-A177-3AD203B41FA5}">
                      <a16:colId xmlns:a16="http://schemas.microsoft.com/office/drawing/2014/main" val="20000"/>
                    </a:ext>
                  </a:extLst>
                </a:gridCol>
                <a:gridCol w="8806558">
                  <a:extLst>
                    <a:ext uri="{9D8B030D-6E8A-4147-A177-3AD203B41FA5}">
                      <a16:colId xmlns:a16="http://schemas.microsoft.com/office/drawing/2014/main" val="20001"/>
                    </a:ext>
                  </a:extLst>
                </a:gridCol>
              </a:tblGrid>
              <a:tr h="695965">
                <a:tc gridSpan="2">
                  <a:txBody>
                    <a:bodyPr/>
                    <a:lstStyle/>
                    <a:p>
                      <a:pPr algn="just">
                        <a:lnSpc>
                          <a:spcPts val="4200"/>
                        </a:lnSpc>
                        <a:defRPr/>
                      </a:pP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tc hMerge="1">
                  <a:txBody>
                    <a:bodyPr/>
                    <a:lstStyle/>
                    <a:p>
                      <a:pPr algn="just">
                        <a:lnSpc>
                          <a:spcPts val="4200"/>
                        </a:lnSpc>
                        <a:defRPr/>
                      </a:pP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850638">
                <a:tc>
                  <a:txBody>
                    <a:bodyPr/>
                    <a:lstStyle/>
                    <a:p>
                      <a:pPr algn="just">
                        <a:lnSpc>
                          <a:spcPts val="4200"/>
                        </a:lnSpc>
                        <a:defRPr/>
                      </a:pPr>
                      <a:r>
                        <a:rPr lang="en-US" sz="3000" b="1">
                          <a:solidFill>
                            <a:srgbClr val="FFFFFF"/>
                          </a:solidFill>
                          <a:latin typeface="Playfair Display 1 Bold"/>
                          <a:ea typeface="Playfair Display 1 Bold"/>
                          <a:cs typeface="Playfair Display 1 Bold"/>
                          <a:sym typeface="Playfair Display 1 Bold"/>
                        </a:rPr>
                        <a:t>180.pants</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tc>
                  <a:txBody>
                    <a:bodyPr/>
                    <a:lstStyle/>
                    <a:p>
                      <a:pPr algn="just">
                        <a:lnSpc>
                          <a:spcPts val="4200"/>
                        </a:lnSpc>
                        <a:defRPr/>
                      </a:pPr>
                      <a:r>
                        <a:rPr lang="en-US" sz="3000">
                          <a:solidFill>
                            <a:srgbClr val="000000"/>
                          </a:solidFill>
                          <a:latin typeface="Playfair Display 1"/>
                          <a:ea typeface="Playfair Display 1"/>
                          <a:cs typeface="Playfair Display 1"/>
                          <a:sym typeface="Playfair Display 1"/>
                        </a:rPr>
                        <a:t>Zādzība, krāpšana, piesavināšanās nelielā apmērā</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EE7D1"/>
                    </a:solidFill>
                  </a:tcPr>
                </a:tc>
                <a:extLst>
                  <a:ext uri="{0D108BD9-81ED-4DB2-BD59-A6C34878D82A}">
                    <a16:rowId xmlns:a16="http://schemas.microsoft.com/office/drawing/2014/main" val="10001"/>
                  </a:ext>
                </a:extLst>
              </a:tr>
              <a:tr h="850638">
                <a:tc>
                  <a:txBody>
                    <a:bodyPr/>
                    <a:lstStyle/>
                    <a:p>
                      <a:pPr algn="just">
                        <a:lnSpc>
                          <a:spcPts val="4200"/>
                        </a:lnSpc>
                        <a:defRPr/>
                      </a:pPr>
                      <a:r>
                        <a:rPr lang="en-US" sz="3000" b="1">
                          <a:solidFill>
                            <a:srgbClr val="FFFFFF"/>
                          </a:solidFill>
                          <a:latin typeface="Playfair Display 1 Bold"/>
                          <a:ea typeface="Playfair Display 1 Bold"/>
                          <a:cs typeface="Playfair Display 1 Bold"/>
                          <a:sym typeface="Playfair Display 1 Bold"/>
                        </a:rPr>
                        <a:t>175.pants</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tc>
                  <a:txBody>
                    <a:bodyPr/>
                    <a:lstStyle/>
                    <a:p>
                      <a:pPr algn="just">
                        <a:lnSpc>
                          <a:spcPts val="4200"/>
                        </a:lnSpc>
                        <a:defRPr/>
                      </a:pPr>
                      <a:r>
                        <a:rPr lang="en-US" sz="3000">
                          <a:solidFill>
                            <a:srgbClr val="000000"/>
                          </a:solidFill>
                          <a:latin typeface="Playfair Display 1"/>
                          <a:ea typeface="Playfair Display 1"/>
                          <a:cs typeface="Playfair Display 1"/>
                          <a:sym typeface="Playfair Display 1"/>
                        </a:rPr>
                        <a:t>Zādzība</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EE7D1"/>
                    </a:solidFill>
                  </a:tcPr>
                </a:tc>
                <a:extLst>
                  <a:ext uri="{0D108BD9-81ED-4DB2-BD59-A6C34878D82A}">
                    <a16:rowId xmlns:a16="http://schemas.microsoft.com/office/drawing/2014/main" val="10002"/>
                  </a:ext>
                </a:extLst>
              </a:tr>
              <a:tr h="887156">
                <a:tc>
                  <a:txBody>
                    <a:bodyPr/>
                    <a:lstStyle/>
                    <a:p>
                      <a:pPr algn="just">
                        <a:lnSpc>
                          <a:spcPts val="4200"/>
                        </a:lnSpc>
                        <a:defRPr/>
                      </a:pPr>
                      <a:r>
                        <a:rPr lang="en-US" sz="3000" b="1">
                          <a:solidFill>
                            <a:srgbClr val="FFFFFF"/>
                          </a:solidFill>
                          <a:latin typeface="Playfair Display 1 Bold"/>
                          <a:ea typeface="Playfair Display 1 Bold"/>
                          <a:cs typeface="Playfair Display 1 Bold"/>
                          <a:sym typeface="Playfair Display 1 Bold"/>
                        </a:rPr>
                        <a:t>176.pants</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tc>
                  <a:txBody>
                    <a:bodyPr/>
                    <a:lstStyle/>
                    <a:p>
                      <a:pPr algn="just">
                        <a:lnSpc>
                          <a:spcPts val="4200"/>
                        </a:lnSpc>
                        <a:defRPr/>
                      </a:pPr>
                      <a:r>
                        <a:rPr lang="en-US" sz="3000">
                          <a:solidFill>
                            <a:srgbClr val="000000"/>
                          </a:solidFill>
                          <a:latin typeface="Playfair Display 1"/>
                          <a:ea typeface="Playfair Display 1"/>
                          <a:cs typeface="Playfair Display 1"/>
                          <a:sym typeface="Playfair Display 1"/>
                        </a:rPr>
                        <a:t>Laupīšana</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EE7D1"/>
                    </a:solidFill>
                  </a:tcPr>
                </a:tc>
                <a:extLst>
                  <a:ext uri="{0D108BD9-81ED-4DB2-BD59-A6C34878D82A}">
                    <a16:rowId xmlns:a16="http://schemas.microsoft.com/office/drawing/2014/main" val="10003"/>
                  </a:ext>
                </a:extLst>
              </a:tr>
              <a:tr h="1021758">
                <a:tc>
                  <a:txBody>
                    <a:bodyPr/>
                    <a:lstStyle/>
                    <a:p>
                      <a:pPr algn="just">
                        <a:lnSpc>
                          <a:spcPts val="4200"/>
                        </a:lnSpc>
                        <a:defRPr/>
                      </a:pPr>
                      <a:r>
                        <a:rPr lang="en-US" sz="3000" b="1">
                          <a:solidFill>
                            <a:srgbClr val="FFFFFF"/>
                          </a:solidFill>
                          <a:latin typeface="Playfair Display 1 Bold"/>
                          <a:ea typeface="Playfair Display 1 Bold"/>
                          <a:cs typeface="Playfair Display 1 Bold"/>
                          <a:sym typeface="Playfair Display 1 Bold"/>
                        </a:rPr>
                        <a:t>185.pants</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tc>
                  <a:txBody>
                    <a:bodyPr/>
                    <a:lstStyle/>
                    <a:p>
                      <a:pPr algn="just">
                        <a:lnSpc>
                          <a:spcPts val="4200"/>
                        </a:lnSpc>
                        <a:defRPr/>
                      </a:pPr>
                      <a:r>
                        <a:rPr lang="en-US" sz="3000">
                          <a:solidFill>
                            <a:srgbClr val="000000"/>
                          </a:solidFill>
                          <a:latin typeface="Playfair Display 1"/>
                          <a:ea typeface="Playfair Display 1"/>
                          <a:cs typeface="Playfair Display 1"/>
                          <a:sym typeface="Playfair Display 1"/>
                        </a:rPr>
                        <a:t>Mantas tīša iznīcināšana un bojāšana </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EE7D1"/>
                    </a:solidFill>
                  </a:tcPr>
                </a:tc>
                <a:extLst>
                  <a:ext uri="{0D108BD9-81ED-4DB2-BD59-A6C34878D82A}">
                    <a16:rowId xmlns:a16="http://schemas.microsoft.com/office/drawing/2014/main" val="10004"/>
                  </a:ext>
                </a:extLst>
              </a:tr>
              <a:tr h="876838">
                <a:tc>
                  <a:txBody>
                    <a:bodyPr/>
                    <a:lstStyle/>
                    <a:p>
                      <a:pPr algn="just">
                        <a:lnSpc>
                          <a:spcPts val="4200"/>
                        </a:lnSpc>
                        <a:defRPr/>
                      </a:pPr>
                      <a:r>
                        <a:rPr lang="en-US" sz="3000" b="1">
                          <a:solidFill>
                            <a:srgbClr val="FFFFFF"/>
                          </a:solidFill>
                          <a:latin typeface="Playfair Display 1 Bold"/>
                          <a:ea typeface="Playfair Display 1 Bold"/>
                          <a:cs typeface="Playfair Display 1 Bold"/>
                          <a:sym typeface="Playfair Display 1 Bold"/>
                        </a:rPr>
                        <a:t>231.pants</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BBB59"/>
                    </a:solidFill>
                  </a:tcPr>
                </a:tc>
                <a:tc>
                  <a:txBody>
                    <a:bodyPr/>
                    <a:lstStyle/>
                    <a:p>
                      <a:pPr algn="just">
                        <a:lnSpc>
                          <a:spcPts val="4200"/>
                        </a:lnSpc>
                        <a:defRPr/>
                      </a:pPr>
                      <a:r>
                        <a:rPr lang="en-US" sz="3000">
                          <a:solidFill>
                            <a:srgbClr val="000000"/>
                          </a:solidFill>
                          <a:latin typeface="Playfair Display 1"/>
                          <a:ea typeface="Playfair Display 1"/>
                          <a:cs typeface="Playfair Display 1"/>
                          <a:sym typeface="Playfair Display 1"/>
                        </a:rPr>
                        <a:t>Huligānisms</a:t>
                      </a:r>
                      <a:endParaRPr lang="en-US" sz="1100"/>
                    </a:p>
                  </a:txBody>
                  <a:tcPr marL="34290" marR="34290" marT="34290" marB="3429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EE7D1"/>
                    </a:solidFill>
                  </a:tcPr>
                </a:tc>
                <a:extLst>
                  <a:ext uri="{0D108BD9-81ED-4DB2-BD59-A6C34878D82A}">
                    <a16:rowId xmlns:a16="http://schemas.microsoft.com/office/drawing/2014/main" val="10005"/>
                  </a:ext>
                </a:extLst>
              </a:tr>
            </a:tbl>
          </a:graphicData>
        </a:graphic>
      </p:graphicFrame>
      <p:sp>
        <p:nvSpPr>
          <p:cNvPr id="6" name="TextBox 6"/>
          <p:cNvSpPr txBox="1"/>
          <p:nvPr/>
        </p:nvSpPr>
        <p:spPr>
          <a:xfrm>
            <a:off x="12489863" y="3069150"/>
            <a:ext cx="5209352" cy="5314950"/>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2B2C30"/>
                </a:solidFill>
                <a:latin typeface="Playfair Display 1"/>
                <a:ea typeface="Playfair Display 1"/>
                <a:cs typeface="Playfair Display 1"/>
                <a:sym typeface="Playfair Display 1"/>
              </a:rPr>
              <a:t>Bērni izdara arī smagus noziedzīgus nodarījumus (slepkavība, smagi miesas bojājumi, seksuāla vardarbība)</a:t>
            </a:r>
          </a:p>
          <a:p>
            <a:pPr algn="just">
              <a:lnSpc>
                <a:spcPts val="4200"/>
              </a:lnSpc>
            </a:pPr>
            <a:endParaRPr lang="en-US" sz="3000">
              <a:solidFill>
                <a:srgbClr val="2B2C30"/>
              </a:solidFill>
              <a:latin typeface="Playfair Display 1"/>
              <a:ea typeface="Playfair Display 1"/>
              <a:cs typeface="Playfair Display 1"/>
              <a:sym typeface="Playfair Display 1"/>
            </a:endParaRPr>
          </a:p>
          <a:p>
            <a:pPr marL="647700" lvl="1" indent="-323850" algn="just">
              <a:lnSpc>
                <a:spcPts val="4200"/>
              </a:lnSpc>
              <a:buFont typeface="Arial"/>
              <a:buChar char="•"/>
            </a:pPr>
            <a:r>
              <a:rPr lang="en-US" sz="3000" b="1">
                <a:solidFill>
                  <a:srgbClr val="2B2C30"/>
                </a:solidFill>
                <a:latin typeface="Playfair Display 1 Bold"/>
                <a:ea typeface="Playfair Display 1 Bold"/>
                <a:cs typeface="Playfair Display 1 Bold"/>
                <a:sym typeface="Playfair Display 1 Bold"/>
              </a:rPr>
              <a:t>24%</a:t>
            </a:r>
            <a:r>
              <a:rPr lang="en-US" sz="3000">
                <a:solidFill>
                  <a:srgbClr val="2B2C30"/>
                </a:solidFill>
                <a:latin typeface="Playfair Display 1"/>
                <a:ea typeface="Playfair Display 1"/>
                <a:cs typeface="Playfair Display 1"/>
                <a:sym typeface="Playfair Display 1"/>
              </a:rPr>
              <a:t> bērniem noziedzīgais nodarījums saistīts ar narkotisko vai psihotropo vielu lietošanu.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4612302" y="3597521"/>
            <a:ext cx="9063395" cy="887095"/>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PROBĀCIJAS NOVĒROŠANA</a:t>
            </a:r>
          </a:p>
        </p:txBody>
      </p:sp>
      <p:sp>
        <p:nvSpPr>
          <p:cNvPr id="3" name="TextBox 3"/>
          <p:cNvSpPr txBox="1"/>
          <p:nvPr/>
        </p:nvSpPr>
        <p:spPr>
          <a:xfrm>
            <a:off x="383260" y="6454653"/>
            <a:ext cx="17521480" cy="2948305"/>
          </a:xfrm>
          <a:prstGeom prst="rect">
            <a:avLst/>
          </a:prstGeom>
        </p:spPr>
        <p:txBody>
          <a:bodyPr lIns="0" tIns="0" rIns="0" bIns="0" rtlCol="0" anchor="t">
            <a:spAutoFit/>
          </a:bodyPr>
          <a:lstStyle/>
          <a:p>
            <a:pPr algn="just">
              <a:lnSpc>
                <a:spcPts val="3919"/>
              </a:lnSpc>
            </a:pPr>
            <a:r>
              <a:rPr lang="en-US" sz="2799">
                <a:solidFill>
                  <a:srgbClr val="2B2C30"/>
                </a:solidFill>
                <a:latin typeface="Playfair Display 2"/>
                <a:ea typeface="Playfair Display 2"/>
                <a:cs typeface="Playfair Display 2"/>
                <a:sym typeface="Playfair Display 2"/>
              </a:rPr>
              <a:t>Probācijas novērošana ir bērna uzvedības uzraudzība un bērna iesaistīšana viņa vecumam, psiholoģiskajām īpašībām un attīstības līmenim piemērotos sociālās uzvedības korekcijas un sociālās rehabilitācijas pasākumos.</a:t>
            </a:r>
          </a:p>
          <a:p>
            <a:pPr algn="just">
              <a:lnSpc>
                <a:spcPts val="3919"/>
              </a:lnSpc>
            </a:pPr>
            <a:endParaRPr lang="en-US" sz="2799">
              <a:solidFill>
                <a:srgbClr val="2B2C30"/>
              </a:solidFill>
              <a:latin typeface="Playfair Display 2"/>
              <a:ea typeface="Playfair Display 2"/>
              <a:cs typeface="Playfair Display 2"/>
              <a:sym typeface="Playfair Display 2"/>
            </a:endParaRPr>
          </a:p>
          <a:p>
            <a:pPr algn="just">
              <a:lnSpc>
                <a:spcPts val="3919"/>
              </a:lnSpc>
            </a:pPr>
            <a:r>
              <a:rPr lang="en-US" sz="2799">
                <a:solidFill>
                  <a:srgbClr val="2B2C30"/>
                </a:solidFill>
                <a:latin typeface="Playfair Display 2"/>
                <a:ea typeface="Playfair Display 2"/>
                <a:cs typeface="Playfair Display 2"/>
                <a:sym typeface="Playfair Display 2"/>
              </a:rPr>
              <a:t>Audzinoša rakstura piespiedu līdzeklis, kuru tiesa piemēro bērniem vecumā no 11-18 gadu vecumam uz laiku no viena līdz trim gadiem.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32" y="1755998"/>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Freeform 4"/>
          <p:cNvSpPr/>
          <p:nvPr/>
        </p:nvSpPr>
        <p:spPr>
          <a:xfrm>
            <a:off x="1499752" y="2851058"/>
            <a:ext cx="4990889" cy="3098301"/>
          </a:xfrm>
          <a:custGeom>
            <a:avLst/>
            <a:gdLst/>
            <a:ahLst/>
            <a:cxnLst/>
            <a:rect l="l" t="t" r="r" b="b"/>
            <a:pathLst>
              <a:path w="4990889" h="3098301">
                <a:moveTo>
                  <a:pt x="0" y="0"/>
                </a:moveTo>
                <a:lnTo>
                  <a:pt x="4990889" y="0"/>
                </a:lnTo>
                <a:lnTo>
                  <a:pt x="4990889" y="3098301"/>
                </a:lnTo>
                <a:lnTo>
                  <a:pt x="0" y="30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006871" y="895350"/>
            <a:ext cx="16230600" cy="629514"/>
          </a:xfrm>
          <a:prstGeom prst="rect">
            <a:avLst/>
          </a:prstGeom>
        </p:spPr>
        <p:txBody>
          <a:bodyPr lIns="0" tIns="0" rIns="0" bIns="0" rtlCol="0" anchor="t">
            <a:spAutoFit/>
          </a:bodyPr>
          <a:lstStyle/>
          <a:p>
            <a:pPr algn="ctr">
              <a:lnSpc>
                <a:spcPts val="5200"/>
              </a:lnSpc>
            </a:pPr>
            <a:r>
              <a:rPr lang="en-US" sz="3714" b="1" spc="843">
                <a:solidFill>
                  <a:srgbClr val="2B2C30"/>
                </a:solidFill>
                <a:latin typeface="Playfair Display 1 Bold"/>
                <a:ea typeface="Playfair Display 1 Bold"/>
                <a:cs typeface="Playfair Display 1 Bold"/>
                <a:sym typeface="Playfair Display 1 Bold"/>
              </a:rPr>
              <a:t>PROBĀCIJAS NOVĒROŠANA = </a:t>
            </a:r>
            <a:r>
              <a:rPr lang="en-US" sz="3714" b="1" spc="843">
                <a:solidFill>
                  <a:srgbClr val="93D178"/>
                </a:solidFill>
                <a:latin typeface="Playfair Display 1 Bold"/>
                <a:ea typeface="Playfair Display 1 Bold"/>
                <a:cs typeface="Playfair Display 1 Bold"/>
                <a:sym typeface="Playfair Display 1 Bold"/>
              </a:rPr>
              <a:t>IESPĒJA </a:t>
            </a:r>
          </a:p>
        </p:txBody>
      </p:sp>
      <p:sp>
        <p:nvSpPr>
          <p:cNvPr id="6" name="TextBox 6"/>
          <p:cNvSpPr txBox="1"/>
          <p:nvPr/>
        </p:nvSpPr>
        <p:spPr>
          <a:xfrm>
            <a:off x="2148096" y="3750294"/>
            <a:ext cx="3930317" cy="1077074"/>
          </a:xfrm>
          <a:prstGeom prst="rect">
            <a:avLst/>
          </a:prstGeom>
        </p:spPr>
        <p:txBody>
          <a:bodyPr lIns="0" tIns="0" rIns="0" bIns="0" rtlCol="0" anchor="t">
            <a:spAutoFit/>
          </a:bodyPr>
          <a:lstStyle/>
          <a:p>
            <a:pPr algn="ctr">
              <a:lnSpc>
                <a:spcPts val="4198"/>
              </a:lnSpc>
            </a:pPr>
            <a:r>
              <a:rPr lang="en-US" sz="2999" b="1">
                <a:solidFill>
                  <a:srgbClr val="000000"/>
                </a:solidFill>
                <a:latin typeface="Playfair Display 1 Bold"/>
                <a:ea typeface="Playfair Display 1 Bold"/>
                <a:cs typeface="Playfair Display 1 Bold"/>
                <a:sym typeface="Playfair Display 1 Bold"/>
              </a:rPr>
              <a:t>Starpinstitūciju sadarbības sanāksmes</a:t>
            </a:r>
          </a:p>
        </p:txBody>
      </p:sp>
      <p:sp>
        <p:nvSpPr>
          <p:cNvPr id="7" name="Freeform 7"/>
          <p:cNvSpPr/>
          <p:nvPr/>
        </p:nvSpPr>
        <p:spPr>
          <a:xfrm>
            <a:off x="7022560" y="2851058"/>
            <a:ext cx="4867657" cy="3098301"/>
          </a:xfrm>
          <a:custGeom>
            <a:avLst/>
            <a:gdLst/>
            <a:ahLst/>
            <a:cxnLst/>
            <a:rect l="l" t="t" r="r" b="b"/>
            <a:pathLst>
              <a:path w="4867657" h="3098301">
                <a:moveTo>
                  <a:pt x="0" y="0"/>
                </a:moveTo>
                <a:lnTo>
                  <a:pt x="4867657" y="0"/>
                </a:lnTo>
                <a:lnTo>
                  <a:pt x="4867657" y="3098301"/>
                </a:lnTo>
                <a:lnTo>
                  <a:pt x="0" y="30983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7502520" y="3731244"/>
            <a:ext cx="3907737" cy="1104900"/>
          </a:xfrm>
          <a:prstGeom prst="rect">
            <a:avLst/>
          </a:prstGeom>
        </p:spPr>
        <p:txBody>
          <a:bodyPr lIns="0" tIns="0" rIns="0" bIns="0" rtlCol="0" anchor="t">
            <a:spAutoFit/>
          </a:bodyPr>
          <a:lstStyle/>
          <a:p>
            <a:pPr algn="ctr">
              <a:lnSpc>
                <a:spcPts val="4200"/>
              </a:lnSpc>
            </a:pPr>
            <a:r>
              <a:rPr lang="en-US" sz="3000" b="1">
                <a:solidFill>
                  <a:srgbClr val="000000"/>
                </a:solidFill>
                <a:latin typeface="Playfair Display 1 Bold"/>
                <a:ea typeface="Playfair Display 1 Bold"/>
                <a:cs typeface="Playfair Display 1 Bold"/>
                <a:sym typeface="Playfair Display 1 Bold"/>
              </a:rPr>
              <a:t>Atbalsta vajadzību un resursu novērtējums</a:t>
            </a:r>
          </a:p>
        </p:txBody>
      </p:sp>
      <p:sp>
        <p:nvSpPr>
          <p:cNvPr id="9" name="Freeform 9"/>
          <p:cNvSpPr/>
          <p:nvPr/>
        </p:nvSpPr>
        <p:spPr>
          <a:xfrm>
            <a:off x="1499752" y="6568913"/>
            <a:ext cx="4990889" cy="3073335"/>
          </a:xfrm>
          <a:custGeom>
            <a:avLst/>
            <a:gdLst/>
            <a:ahLst/>
            <a:cxnLst/>
            <a:rect l="l" t="t" r="r" b="b"/>
            <a:pathLst>
              <a:path w="4990889" h="3073335">
                <a:moveTo>
                  <a:pt x="0" y="0"/>
                </a:moveTo>
                <a:lnTo>
                  <a:pt x="4990889" y="0"/>
                </a:lnTo>
                <a:lnTo>
                  <a:pt x="4990889" y="3073335"/>
                </a:lnTo>
                <a:lnTo>
                  <a:pt x="0" y="30733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7022560" y="6568913"/>
            <a:ext cx="4867657" cy="3119373"/>
          </a:xfrm>
          <a:custGeom>
            <a:avLst/>
            <a:gdLst/>
            <a:ahLst/>
            <a:cxnLst/>
            <a:rect l="l" t="t" r="r" b="b"/>
            <a:pathLst>
              <a:path w="4867657" h="3119373">
                <a:moveTo>
                  <a:pt x="0" y="0"/>
                </a:moveTo>
                <a:lnTo>
                  <a:pt x="4867657" y="0"/>
                </a:lnTo>
                <a:lnTo>
                  <a:pt x="4867657" y="3119373"/>
                </a:lnTo>
                <a:lnTo>
                  <a:pt x="0" y="3119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7705546" y="7614348"/>
            <a:ext cx="3501686" cy="1104900"/>
          </a:xfrm>
          <a:prstGeom prst="rect">
            <a:avLst/>
          </a:prstGeom>
        </p:spPr>
        <p:txBody>
          <a:bodyPr lIns="0" tIns="0" rIns="0" bIns="0" rtlCol="0" anchor="t">
            <a:spAutoFit/>
          </a:bodyPr>
          <a:lstStyle/>
          <a:p>
            <a:pPr algn="ctr">
              <a:lnSpc>
                <a:spcPts val="4200"/>
              </a:lnSpc>
            </a:pPr>
            <a:r>
              <a:rPr lang="en-US" sz="3000" b="1">
                <a:solidFill>
                  <a:srgbClr val="2B2C30"/>
                </a:solidFill>
                <a:latin typeface="Playfair Display 1 Bold"/>
                <a:ea typeface="Playfair Display 1 Bold"/>
                <a:cs typeface="Playfair Display 1 Bold"/>
                <a:sym typeface="Playfair Display 1 Bold"/>
              </a:rPr>
              <a:t>Probācijas pasākumu plāns </a:t>
            </a:r>
          </a:p>
        </p:txBody>
      </p:sp>
      <p:sp>
        <p:nvSpPr>
          <p:cNvPr id="12" name="Freeform 12"/>
          <p:cNvSpPr/>
          <p:nvPr/>
        </p:nvSpPr>
        <p:spPr>
          <a:xfrm>
            <a:off x="12408920" y="2867960"/>
            <a:ext cx="4828551" cy="3081399"/>
          </a:xfrm>
          <a:custGeom>
            <a:avLst/>
            <a:gdLst/>
            <a:ahLst/>
            <a:cxnLst/>
            <a:rect l="l" t="t" r="r" b="b"/>
            <a:pathLst>
              <a:path w="4828551" h="3081399">
                <a:moveTo>
                  <a:pt x="0" y="0"/>
                </a:moveTo>
                <a:lnTo>
                  <a:pt x="4828551" y="0"/>
                </a:lnTo>
                <a:lnTo>
                  <a:pt x="4828551" y="3081399"/>
                </a:lnTo>
                <a:lnTo>
                  <a:pt x="0" y="30813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2831100" y="3505200"/>
            <a:ext cx="3903443" cy="1638300"/>
          </a:xfrm>
          <a:prstGeom prst="rect">
            <a:avLst/>
          </a:prstGeom>
        </p:spPr>
        <p:txBody>
          <a:bodyPr lIns="0" tIns="0" rIns="0" bIns="0" rtlCol="0" anchor="t">
            <a:spAutoFit/>
          </a:bodyPr>
          <a:lstStyle/>
          <a:p>
            <a:pPr algn="ctr">
              <a:lnSpc>
                <a:spcPts val="4200"/>
              </a:lnSpc>
            </a:pPr>
            <a:r>
              <a:rPr lang="en-US" sz="3000" b="1">
                <a:solidFill>
                  <a:srgbClr val="2B2C30"/>
                </a:solidFill>
                <a:latin typeface="Playfair Display 1 Bold"/>
                <a:ea typeface="Playfair Display 1 Bold"/>
                <a:cs typeface="Playfair Display 1 Bold"/>
                <a:sym typeface="Playfair Display 1 Bold"/>
              </a:rPr>
              <a:t>Likumā paredzētie un Dienesta noteiktie pienākumi</a:t>
            </a:r>
          </a:p>
        </p:txBody>
      </p:sp>
      <p:sp>
        <p:nvSpPr>
          <p:cNvPr id="14" name="TextBox 14"/>
          <p:cNvSpPr txBox="1"/>
          <p:nvPr/>
        </p:nvSpPr>
        <p:spPr>
          <a:xfrm>
            <a:off x="1823924" y="7301611"/>
            <a:ext cx="4342545" cy="1638300"/>
          </a:xfrm>
          <a:prstGeom prst="rect">
            <a:avLst/>
          </a:prstGeom>
        </p:spPr>
        <p:txBody>
          <a:bodyPr lIns="0" tIns="0" rIns="0" bIns="0" rtlCol="0" anchor="t">
            <a:spAutoFit/>
          </a:bodyPr>
          <a:lstStyle/>
          <a:p>
            <a:pPr algn="ctr">
              <a:lnSpc>
                <a:spcPts val="4200"/>
              </a:lnSpc>
            </a:pPr>
            <a:r>
              <a:rPr lang="en-US" sz="3000" b="1">
                <a:solidFill>
                  <a:srgbClr val="2B2C30"/>
                </a:solidFill>
                <a:latin typeface="Playfair Display 1 Bold"/>
                <a:ea typeface="Playfair Display 1 Bold"/>
                <a:cs typeface="Playfair Display 1 Bold"/>
                <a:sym typeface="Playfair Display 1 Bold"/>
              </a:rPr>
              <a:t>Pakalpojumu piesaiste un finansēšana t.sk., vecākiem</a:t>
            </a:r>
          </a:p>
        </p:txBody>
      </p:sp>
      <p:sp>
        <p:nvSpPr>
          <p:cNvPr id="15" name="Freeform 15"/>
          <p:cNvSpPr/>
          <p:nvPr/>
        </p:nvSpPr>
        <p:spPr>
          <a:xfrm>
            <a:off x="12364980" y="6614950"/>
            <a:ext cx="4835683" cy="3073335"/>
          </a:xfrm>
          <a:custGeom>
            <a:avLst/>
            <a:gdLst/>
            <a:ahLst/>
            <a:cxnLst/>
            <a:rect l="l" t="t" r="r" b="b"/>
            <a:pathLst>
              <a:path w="4835683" h="3073335">
                <a:moveTo>
                  <a:pt x="0" y="0"/>
                </a:moveTo>
                <a:lnTo>
                  <a:pt x="4835683" y="0"/>
                </a:lnTo>
                <a:lnTo>
                  <a:pt x="4835683" y="3073335"/>
                </a:lnTo>
                <a:lnTo>
                  <a:pt x="0" y="30733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12747467" y="7156223"/>
            <a:ext cx="3987075" cy="2171700"/>
          </a:xfrm>
          <a:prstGeom prst="rect">
            <a:avLst/>
          </a:prstGeom>
        </p:spPr>
        <p:txBody>
          <a:bodyPr lIns="0" tIns="0" rIns="0" bIns="0" rtlCol="0" anchor="t">
            <a:spAutoFit/>
          </a:bodyPr>
          <a:lstStyle/>
          <a:p>
            <a:pPr algn="ctr">
              <a:lnSpc>
                <a:spcPts val="4200"/>
              </a:lnSpc>
            </a:pPr>
            <a:r>
              <a:rPr lang="en-US" sz="3000" b="1">
                <a:solidFill>
                  <a:srgbClr val="2B2C30"/>
                </a:solidFill>
                <a:latin typeface="Playfair Display 1 Bold"/>
                <a:ea typeface="Playfair Display 1 Bold"/>
                <a:cs typeface="Playfair Display 1 Bold"/>
                <a:sym typeface="Playfair Display 1 Bold"/>
              </a:rPr>
              <a:t>Atbalsta ģimenes, uzticības personas vai atbalsta personas piesaiste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32" y="5095466"/>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2634614" y="4231958"/>
            <a:ext cx="13447395" cy="2078385"/>
          </a:xfrm>
          <a:prstGeom prst="rect">
            <a:avLst/>
          </a:prstGeom>
        </p:spPr>
        <p:txBody>
          <a:bodyPr lIns="0" tIns="0" rIns="0" bIns="0" rtlCol="0" anchor="t">
            <a:spAutoFit/>
          </a:bodyPr>
          <a:lstStyle/>
          <a:p>
            <a:pPr algn="ctr">
              <a:lnSpc>
                <a:spcPts val="5400"/>
              </a:lnSpc>
            </a:pPr>
            <a:r>
              <a:rPr lang="en-US" sz="4500" b="1">
                <a:solidFill>
                  <a:srgbClr val="000000"/>
                </a:solidFill>
                <a:latin typeface="Playfair Display 1 Bold"/>
                <a:ea typeface="Playfair Display 1 Bold"/>
                <a:cs typeface="Playfair Display 1 Bold"/>
                <a:sym typeface="Playfair Display 1 Bold"/>
              </a:rPr>
              <a:t>PROBĀCIJAS NOVĒROŠANA</a:t>
            </a:r>
          </a:p>
          <a:p>
            <a:pPr algn="ctr">
              <a:lnSpc>
                <a:spcPts val="5400"/>
              </a:lnSpc>
            </a:pPr>
            <a:endParaRPr lang="en-US" sz="4500" b="1">
              <a:solidFill>
                <a:srgbClr val="000000"/>
              </a:solidFill>
              <a:latin typeface="Playfair Display 1 Bold"/>
              <a:ea typeface="Playfair Display 1 Bold"/>
              <a:cs typeface="Playfair Display 1 Bold"/>
              <a:sym typeface="Playfair Display 1 Bold"/>
            </a:endParaRPr>
          </a:p>
          <a:p>
            <a:pPr algn="ctr">
              <a:lnSpc>
                <a:spcPts val="5400"/>
              </a:lnSpc>
            </a:pPr>
            <a:r>
              <a:rPr lang="en-US" sz="4500" b="1" i="1">
                <a:solidFill>
                  <a:srgbClr val="000000"/>
                </a:solidFill>
                <a:latin typeface="Playfair Display 1 Bold Italics"/>
                <a:ea typeface="Playfair Display 1 Bold Italics"/>
                <a:cs typeface="Playfair Display 1 Bold Italics"/>
                <a:sym typeface="Playfair Display 1 Bold Italics"/>
              </a:rPr>
              <a:t>Praktiskā pieredze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6488466" y="1594073"/>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Freeform 4"/>
          <p:cNvSpPr/>
          <p:nvPr/>
        </p:nvSpPr>
        <p:spPr>
          <a:xfrm>
            <a:off x="336547" y="2074763"/>
            <a:ext cx="4592416" cy="3082630"/>
          </a:xfrm>
          <a:custGeom>
            <a:avLst/>
            <a:gdLst/>
            <a:ahLst/>
            <a:cxnLst/>
            <a:rect l="l" t="t" r="r" b="b"/>
            <a:pathLst>
              <a:path w="4592416" h="3082630">
                <a:moveTo>
                  <a:pt x="0" y="0"/>
                </a:moveTo>
                <a:lnTo>
                  <a:pt x="4592416" y="0"/>
                </a:lnTo>
                <a:lnTo>
                  <a:pt x="4592416" y="3082630"/>
                </a:lnTo>
                <a:lnTo>
                  <a:pt x="0" y="3082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4412" y="2298278"/>
            <a:ext cx="4248938" cy="2606140"/>
          </a:xfrm>
          <a:custGeom>
            <a:avLst/>
            <a:gdLst/>
            <a:ahLst/>
            <a:cxnLst/>
            <a:rect l="l" t="t" r="r" b="b"/>
            <a:pathLst>
              <a:path w="4248938" h="2606140">
                <a:moveTo>
                  <a:pt x="0" y="0"/>
                </a:moveTo>
                <a:lnTo>
                  <a:pt x="4248938" y="0"/>
                </a:lnTo>
                <a:lnTo>
                  <a:pt x="4248938" y="2606140"/>
                </a:lnTo>
                <a:lnTo>
                  <a:pt x="0" y="2606140"/>
                </a:lnTo>
                <a:lnTo>
                  <a:pt x="0" y="0"/>
                </a:lnTo>
                <a:close/>
              </a:path>
            </a:pathLst>
          </a:custGeom>
          <a:blipFill>
            <a:blip r:embed="rId4"/>
            <a:stretch>
              <a:fillRect t="-94920" b="-94921"/>
            </a:stretch>
          </a:blipFill>
        </p:spPr>
      </p:sp>
      <p:sp>
        <p:nvSpPr>
          <p:cNvPr id="6" name="TextBox 6"/>
          <p:cNvSpPr txBox="1"/>
          <p:nvPr/>
        </p:nvSpPr>
        <p:spPr>
          <a:xfrm>
            <a:off x="6896247" y="612663"/>
            <a:ext cx="9885336" cy="696226"/>
          </a:xfrm>
          <a:prstGeom prst="rect">
            <a:avLst/>
          </a:prstGeom>
        </p:spPr>
        <p:txBody>
          <a:bodyPr lIns="0" tIns="0" rIns="0" bIns="0" rtlCol="0" anchor="t">
            <a:spAutoFit/>
          </a:bodyPr>
          <a:lstStyle/>
          <a:p>
            <a:pPr algn="ctr">
              <a:lnSpc>
                <a:spcPts val="5200"/>
              </a:lnSpc>
            </a:pPr>
            <a:r>
              <a:rPr lang="en-US" sz="3714" b="1" spc="843">
                <a:solidFill>
                  <a:srgbClr val="000000"/>
                </a:solidFill>
                <a:latin typeface="Playfair Display 1 Bold"/>
                <a:ea typeface="Playfair Display 1 Bold"/>
                <a:cs typeface="Playfair Display 1 Bold"/>
                <a:sym typeface="Playfair Display 1 Bold"/>
              </a:rPr>
              <a:t> PĒTERIS</a:t>
            </a:r>
          </a:p>
        </p:txBody>
      </p:sp>
      <p:sp>
        <p:nvSpPr>
          <p:cNvPr id="7" name="TextBox 7"/>
          <p:cNvSpPr txBox="1"/>
          <p:nvPr/>
        </p:nvSpPr>
        <p:spPr>
          <a:xfrm>
            <a:off x="4975036" y="2361065"/>
            <a:ext cx="12855906" cy="2092579"/>
          </a:xfrm>
          <a:prstGeom prst="rect">
            <a:avLst/>
          </a:prstGeom>
        </p:spPr>
        <p:txBody>
          <a:bodyPr lIns="0" tIns="0" rIns="0" bIns="0" rtlCol="0" anchor="t">
            <a:spAutoFit/>
          </a:bodyPr>
          <a:lstStyle/>
          <a:p>
            <a:pPr algn="just">
              <a:lnSpc>
                <a:spcPts val="2333"/>
              </a:lnSpc>
            </a:pPr>
            <a:r>
              <a:rPr lang="en-US" sz="2799">
                <a:solidFill>
                  <a:srgbClr val="000000"/>
                </a:solidFill>
                <a:latin typeface="Playfair Display 1"/>
                <a:ea typeface="Playfair Display 1"/>
                <a:cs typeface="Playfair Display 1"/>
                <a:sym typeface="Playfair Display 1"/>
              </a:rPr>
              <a:t>Pēterim bija tikai 12 gadu, kad viņš nonāca Dienestā, jo veica zādzību. Pēterim ir mamma un tētis (šķīrušies) un jaunāka māsa un trīs brāļi. Saņemti vairāki lēmumi par probācijas novērošanas piemērošanu. </a:t>
            </a:r>
          </a:p>
          <a:p>
            <a:pPr algn="just">
              <a:lnSpc>
                <a:spcPts val="2333"/>
              </a:lnSpc>
            </a:pPr>
            <a:endParaRPr lang="en-US" sz="2799">
              <a:solidFill>
                <a:srgbClr val="000000"/>
              </a:solidFill>
              <a:latin typeface="Playfair Display 1"/>
              <a:ea typeface="Playfair Display 1"/>
              <a:cs typeface="Playfair Display 1"/>
              <a:sym typeface="Playfair Display 1"/>
            </a:endParaRPr>
          </a:p>
          <a:p>
            <a:pPr algn="just">
              <a:lnSpc>
                <a:spcPts val="2333"/>
              </a:lnSpc>
            </a:pPr>
            <a:r>
              <a:rPr lang="en-US" sz="2799">
                <a:solidFill>
                  <a:srgbClr val="000000"/>
                </a:solidFill>
                <a:latin typeface="Playfair Display 1"/>
                <a:ea typeface="Playfair Display 1"/>
                <a:cs typeface="Playfair Display 1"/>
                <a:sym typeface="Playfair Display 1"/>
              </a:rPr>
              <a:t>Pēterim ir viegla garīga atpalicība. Grūti veidot kontaktu. </a:t>
            </a:r>
          </a:p>
          <a:p>
            <a:pPr algn="just">
              <a:lnSpc>
                <a:spcPts val="2333"/>
              </a:lnSpc>
            </a:pPr>
            <a:endParaRPr lang="en-US" sz="2799">
              <a:solidFill>
                <a:srgbClr val="000000"/>
              </a:solidFill>
              <a:latin typeface="Playfair Display 1"/>
              <a:ea typeface="Playfair Display 1"/>
              <a:cs typeface="Playfair Display 1"/>
              <a:sym typeface="Playfair Display 1"/>
            </a:endParaRPr>
          </a:p>
          <a:p>
            <a:pPr algn="just">
              <a:lnSpc>
                <a:spcPts val="2333"/>
              </a:lnSpc>
            </a:pPr>
            <a:r>
              <a:rPr lang="en-US" sz="2799">
                <a:solidFill>
                  <a:srgbClr val="FF0000"/>
                </a:solidFill>
                <a:latin typeface="Playfair Display 1"/>
                <a:ea typeface="Playfair Display 1"/>
                <a:cs typeface="Playfair Display 1"/>
                <a:sym typeface="Playfair Display 1"/>
              </a:rPr>
              <a:t>Vardarbīgs patēvs</a:t>
            </a:r>
            <a:r>
              <a:rPr lang="en-US" sz="2799">
                <a:solidFill>
                  <a:srgbClr val="000000"/>
                </a:solidFill>
                <a:latin typeface="Playfair Display 1"/>
                <a:ea typeface="Playfair Display 1"/>
                <a:cs typeface="Playfair Display 1"/>
                <a:sym typeface="Playfair Display 1"/>
              </a:rPr>
              <a:t>. </a:t>
            </a:r>
          </a:p>
        </p:txBody>
      </p:sp>
      <p:sp>
        <p:nvSpPr>
          <p:cNvPr id="8" name="TextBox 8"/>
          <p:cNvSpPr txBox="1"/>
          <p:nvPr/>
        </p:nvSpPr>
        <p:spPr>
          <a:xfrm>
            <a:off x="350609" y="5394033"/>
            <a:ext cx="17480333" cy="3864267"/>
          </a:xfrm>
          <a:prstGeom prst="rect">
            <a:avLst/>
          </a:prstGeom>
        </p:spPr>
        <p:txBody>
          <a:bodyPr lIns="0" tIns="0" rIns="0" bIns="0" rtlCol="0" anchor="t">
            <a:spAutoFit/>
          </a:bodyPr>
          <a:lstStyle/>
          <a:p>
            <a:pPr algn="just">
              <a:lnSpc>
                <a:spcPts val="2332"/>
              </a:lnSpc>
            </a:pPr>
            <a:r>
              <a:rPr lang="en-US" sz="2799">
                <a:solidFill>
                  <a:srgbClr val="000000"/>
                </a:solidFill>
                <a:latin typeface="Playfair Display 1"/>
                <a:ea typeface="Playfair Display 1"/>
                <a:cs typeface="Playfair Display 1"/>
                <a:sym typeface="Playfair Display 1"/>
              </a:rPr>
              <a:t>Vecāki auguši bērnu namos. Mamma izgājusi izglītojošas programmas sociālajā dienestā, tomēr ar to nepietiek. Iepirkums, lai novērtētu vecāku spējas beidzas bez rezultātiem. </a:t>
            </a:r>
          </a:p>
          <a:p>
            <a:pPr algn="just">
              <a:lnSpc>
                <a:spcPts val="2332"/>
              </a:lnSpc>
            </a:pPr>
            <a:endParaRPr lang="en-US" sz="2799">
              <a:solidFill>
                <a:srgbClr val="000000"/>
              </a:solidFill>
              <a:latin typeface="Playfair Display 1"/>
              <a:ea typeface="Playfair Display 1"/>
              <a:cs typeface="Playfair Display 1"/>
              <a:sym typeface="Playfair Display 1"/>
            </a:endParaRPr>
          </a:p>
          <a:p>
            <a:pPr algn="just">
              <a:lnSpc>
                <a:spcPts val="2333"/>
              </a:lnSpc>
            </a:pPr>
            <a:r>
              <a:rPr lang="en-US" sz="2799">
                <a:solidFill>
                  <a:srgbClr val="000000"/>
                </a:solidFill>
                <a:latin typeface="Playfair Display 1"/>
                <a:ea typeface="Playfair Display 1"/>
                <a:cs typeface="Playfair Display 1"/>
                <a:sym typeface="Playfair Display 1"/>
              </a:rPr>
              <a:t>Piešķirts speciālās izglītības kods (58 kods - garīgās attīstības traucējumi, jālieto medikamenti). Skolu neapmeklē. </a:t>
            </a:r>
          </a:p>
          <a:p>
            <a:pPr algn="just">
              <a:lnSpc>
                <a:spcPts val="2333"/>
              </a:lnSpc>
            </a:pPr>
            <a:endParaRPr lang="en-US" sz="2799">
              <a:solidFill>
                <a:srgbClr val="000000"/>
              </a:solidFill>
              <a:latin typeface="Playfair Display 1"/>
              <a:ea typeface="Playfair Display 1"/>
              <a:cs typeface="Playfair Display 1"/>
              <a:sym typeface="Playfair Display 1"/>
            </a:endParaRPr>
          </a:p>
          <a:p>
            <a:pPr algn="just">
              <a:lnSpc>
                <a:spcPts val="2333"/>
              </a:lnSpc>
            </a:pPr>
            <a:r>
              <a:rPr lang="en-US" sz="2799">
                <a:solidFill>
                  <a:srgbClr val="000000"/>
                </a:solidFill>
                <a:latin typeface="Playfair Display 1"/>
                <a:ea typeface="Playfair Display 1"/>
                <a:cs typeface="Playfair Display 1"/>
                <a:sym typeface="Playfair Display 1"/>
              </a:rPr>
              <a:t> </a:t>
            </a:r>
          </a:p>
          <a:p>
            <a:pPr algn="just">
              <a:lnSpc>
                <a:spcPts val="2333"/>
              </a:lnSpc>
            </a:pPr>
            <a:r>
              <a:rPr lang="en-US" sz="2799">
                <a:solidFill>
                  <a:srgbClr val="FF0000"/>
                </a:solidFill>
                <a:latin typeface="Playfair Display 1"/>
                <a:ea typeface="Playfair Display 1"/>
                <a:cs typeface="Playfair Display 1"/>
                <a:sym typeface="Playfair Display 1"/>
              </a:rPr>
              <a:t>Seksuālās vardarbības upuris. </a:t>
            </a:r>
            <a:r>
              <a:rPr lang="en-US" sz="2799">
                <a:solidFill>
                  <a:srgbClr val="000000"/>
                </a:solidFill>
                <a:latin typeface="Playfair Display 1"/>
                <a:ea typeface="Playfair Display 1"/>
                <a:cs typeface="Playfair Display 1"/>
                <a:sym typeface="Playfair Display 1"/>
              </a:rPr>
              <a:t>Rehabilitāciju uzsāka, bet nepabeidza, jo aizbēga. </a:t>
            </a:r>
          </a:p>
          <a:p>
            <a:pPr algn="just">
              <a:lnSpc>
                <a:spcPts val="2333"/>
              </a:lnSpc>
            </a:pPr>
            <a:endParaRPr lang="en-US" sz="2799">
              <a:solidFill>
                <a:srgbClr val="000000"/>
              </a:solidFill>
              <a:latin typeface="Playfair Display 1"/>
              <a:ea typeface="Playfair Display 1"/>
              <a:cs typeface="Playfair Display 1"/>
              <a:sym typeface="Playfair Display 1"/>
            </a:endParaRPr>
          </a:p>
          <a:p>
            <a:pPr algn="just">
              <a:lnSpc>
                <a:spcPts val="2333"/>
              </a:lnSpc>
            </a:pPr>
            <a:r>
              <a:rPr lang="en-US" sz="2799">
                <a:solidFill>
                  <a:srgbClr val="000000"/>
                </a:solidFill>
                <a:latin typeface="Playfair Display 1"/>
                <a:ea typeface="Playfair Display 1"/>
                <a:cs typeface="Playfair Display 1"/>
                <a:sym typeface="Playfair Display 1"/>
              </a:rPr>
              <a:t>Pusaudžu resursa centra pakalpojumus neapmeklēja – mainīja dzīvesvietu, nav motivēts. </a:t>
            </a:r>
          </a:p>
          <a:p>
            <a:pPr algn="just">
              <a:lnSpc>
                <a:spcPts val="2333"/>
              </a:lnSpc>
            </a:pPr>
            <a:endParaRPr lang="en-US" sz="2799">
              <a:solidFill>
                <a:srgbClr val="000000"/>
              </a:solidFill>
              <a:latin typeface="Playfair Display 1"/>
              <a:ea typeface="Playfair Display 1"/>
              <a:cs typeface="Playfair Display 1"/>
              <a:sym typeface="Playfair Display 1"/>
            </a:endParaRPr>
          </a:p>
          <a:p>
            <a:pPr algn="just">
              <a:lnSpc>
                <a:spcPts val="2333"/>
              </a:lnSpc>
            </a:pPr>
            <a:r>
              <a:rPr lang="en-US" sz="2799">
                <a:solidFill>
                  <a:srgbClr val="000000"/>
                </a:solidFill>
                <a:latin typeface="Playfair Display 1"/>
                <a:ea typeface="Playfair Display 1"/>
                <a:cs typeface="Playfair Display 1"/>
                <a:sym typeface="Playfair Display 1"/>
              </a:rPr>
              <a:t>Informācija, ka Pēteris ir veicis seksuāla rakstura noziedzīgu nodarījumu pret jaunāko brāli un māsu. Kriminālprocess izbeigts.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023939" y="1594073"/>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2B2C30"/>
            </a:solidFill>
          </p:spPr>
        </p:sp>
      </p:grpSp>
      <p:sp>
        <p:nvSpPr>
          <p:cNvPr id="4" name="TextBox 4"/>
          <p:cNvSpPr txBox="1"/>
          <p:nvPr/>
        </p:nvSpPr>
        <p:spPr>
          <a:xfrm>
            <a:off x="3599594" y="766100"/>
            <a:ext cx="9885336" cy="696226"/>
          </a:xfrm>
          <a:prstGeom prst="rect">
            <a:avLst/>
          </a:prstGeom>
        </p:spPr>
        <p:txBody>
          <a:bodyPr lIns="0" tIns="0" rIns="0" bIns="0" rtlCol="0" anchor="t">
            <a:spAutoFit/>
          </a:bodyPr>
          <a:lstStyle/>
          <a:p>
            <a:pPr algn="ctr">
              <a:lnSpc>
                <a:spcPts val="5200"/>
              </a:lnSpc>
            </a:pPr>
            <a:r>
              <a:rPr lang="en-US" sz="3714" b="1" spc="843">
                <a:solidFill>
                  <a:srgbClr val="000000"/>
                </a:solidFill>
                <a:latin typeface="Playfair Display 1 Bold"/>
                <a:ea typeface="Playfair Display 1 Bold"/>
                <a:cs typeface="Playfair Display 1 Bold"/>
                <a:sym typeface="Playfair Display 1 Bold"/>
              </a:rPr>
              <a:t> PĒTERIS</a:t>
            </a:r>
          </a:p>
        </p:txBody>
      </p:sp>
      <p:sp>
        <p:nvSpPr>
          <p:cNvPr id="5" name="TextBox 5"/>
          <p:cNvSpPr txBox="1"/>
          <p:nvPr/>
        </p:nvSpPr>
        <p:spPr>
          <a:xfrm>
            <a:off x="403833" y="1952355"/>
            <a:ext cx="17480333" cy="6696075"/>
          </a:xfrm>
          <a:prstGeom prst="rect">
            <a:avLst/>
          </a:prstGeom>
        </p:spPr>
        <p:txBody>
          <a:bodyPr lIns="0" tIns="0" rIns="0" bIns="0" rtlCol="0" anchor="t">
            <a:spAutoFit/>
          </a:bodyPr>
          <a:lstStyle/>
          <a:p>
            <a:pPr algn="just">
              <a:lnSpc>
                <a:spcPts val="3359"/>
              </a:lnSpc>
            </a:pPr>
            <a:r>
              <a:rPr lang="en-US" sz="2799">
                <a:solidFill>
                  <a:srgbClr val="000000"/>
                </a:solidFill>
                <a:latin typeface="Playfair Display 1"/>
                <a:ea typeface="Playfair Display 1"/>
                <a:cs typeface="Playfair Display 1"/>
                <a:sym typeface="Playfair Display 1"/>
              </a:rPr>
              <a:t>Pēteris ir </a:t>
            </a:r>
            <a:r>
              <a:rPr lang="en-US" sz="2799">
                <a:solidFill>
                  <a:srgbClr val="FF0000"/>
                </a:solidFill>
                <a:latin typeface="Playfair Display 1"/>
                <a:ea typeface="Playfair Display 1"/>
                <a:cs typeface="Playfair Display 1"/>
                <a:sym typeface="Playfair Display 1"/>
              </a:rPr>
              <a:t>"cietušais" </a:t>
            </a:r>
            <a:r>
              <a:rPr lang="en-US" sz="2799">
                <a:solidFill>
                  <a:srgbClr val="000000"/>
                </a:solidFill>
                <a:latin typeface="Playfair Display 1"/>
                <a:ea typeface="Playfair Display 1"/>
                <a:cs typeface="Playfair Display 1"/>
                <a:sym typeface="Playfair Display 1"/>
              </a:rPr>
              <a:t>noziedzīgajā nodarījumā un kārtējo reizi piedzīvo trauma. Slokas gadījums. </a:t>
            </a: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just">
              <a:lnSpc>
                <a:spcPts val="3359"/>
              </a:lnSpc>
            </a:pPr>
            <a:r>
              <a:rPr lang="en-US" sz="2799">
                <a:solidFill>
                  <a:srgbClr val="000000"/>
                </a:solidFill>
                <a:latin typeface="Playfair Display 1"/>
                <a:ea typeface="Playfair Display 1"/>
                <a:cs typeface="Playfair Display 1"/>
                <a:sym typeface="Playfair Display 1"/>
              </a:rPr>
              <a:t>Pēteris ar ģimeni nonāk krīzes centrā. </a:t>
            </a:r>
            <a:r>
              <a:rPr lang="en-US" sz="2799">
                <a:solidFill>
                  <a:srgbClr val="FF0000"/>
                </a:solidFill>
                <a:latin typeface="Playfair Display 1"/>
                <a:ea typeface="Playfair Display 1"/>
                <a:cs typeface="Playfair Display 1"/>
                <a:sym typeface="Playfair Display 1"/>
              </a:rPr>
              <a:t>Mamma ar bērniem krīzes centru pamet</a:t>
            </a:r>
            <a:r>
              <a:rPr lang="en-US" sz="2799">
                <a:solidFill>
                  <a:srgbClr val="000000"/>
                </a:solidFill>
                <a:latin typeface="Playfair Display 1"/>
                <a:ea typeface="Playfair Display 1"/>
                <a:cs typeface="Playfair Display 1"/>
                <a:sym typeface="Playfair Display 1"/>
              </a:rPr>
              <a:t>. Pēteris divas reizes tiek ievietots «Ģintermuižā». </a:t>
            </a: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just">
              <a:lnSpc>
                <a:spcPts val="3359"/>
              </a:lnSpc>
            </a:pPr>
            <a:r>
              <a:rPr lang="en-US" sz="2799">
                <a:solidFill>
                  <a:srgbClr val="000000"/>
                </a:solidFill>
                <a:latin typeface="Playfair Display 1"/>
                <a:ea typeface="Playfair Display 1"/>
                <a:cs typeface="Playfair Display 1"/>
                <a:sym typeface="Playfair Display 1"/>
              </a:rPr>
              <a:t>Dienests divas reizes  mēģina nodrošināt psihologa konsultācijas – cenu aptaujas noslēdzas bez rezultāta. </a:t>
            </a: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just">
              <a:lnSpc>
                <a:spcPts val="3359"/>
              </a:lnSpc>
            </a:pPr>
            <a:r>
              <a:rPr lang="en-US" sz="2799">
                <a:solidFill>
                  <a:srgbClr val="000000"/>
                </a:solidFill>
                <a:latin typeface="Playfair Display 1"/>
                <a:ea typeface="Playfair Display 1"/>
                <a:cs typeface="Playfair Display 1"/>
                <a:sym typeface="Playfair Display 1"/>
              </a:rPr>
              <a:t>Tēvs dzīvo Vācijā, vēlas ņemt bērnu pie sevis, bet pārdomā. Tad paņem un atsūta atpakaļ. </a:t>
            </a: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just">
              <a:lnSpc>
                <a:spcPts val="3359"/>
              </a:lnSpc>
            </a:pPr>
            <a:r>
              <a:rPr lang="en-US" sz="2799">
                <a:solidFill>
                  <a:srgbClr val="000000"/>
                </a:solidFill>
                <a:latin typeface="Playfair Display 1"/>
                <a:ea typeface="Playfair Display 1"/>
                <a:cs typeface="Playfair Display 1"/>
                <a:sym typeface="Playfair Display 1"/>
              </a:rPr>
              <a:t>Mamma atteicās no bērna. Bāriņtiesa ir vērsusies rakstiski pie visiem Latvijas ģimeņu atbalsta centriem un bāriņtiesām, kopumā nosūtītas vēstules 45 adresātiem. </a:t>
            </a: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just">
              <a:lnSpc>
                <a:spcPts val="3359"/>
              </a:lnSpc>
            </a:pPr>
            <a:r>
              <a:rPr lang="en-US" sz="2799">
                <a:solidFill>
                  <a:srgbClr val="000000"/>
                </a:solidFill>
                <a:latin typeface="Playfair Display 1"/>
                <a:ea typeface="Playfair Display 1"/>
                <a:cs typeface="Playfair Display 1"/>
                <a:sym typeface="Playfair Display 1"/>
              </a:rPr>
              <a:t>Informācija par vielu lietošanu, miesas bojājumu izdarīšana citiem cilvēkiem. Daudzi pārkāpumi.</a:t>
            </a: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just">
              <a:lnSpc>
                <a:spcPts val="3359"/>
              </a:lnSpc>
            </a:pPr>
            <a:endParaRPr lang="en-US" sz="2799">
              <a:solidFill>
                <a:srgbClr val="000000"/>
              </a:solidFill>
              <a:latin typeface="Playfair Display 1"/>
              <a:ea typeface="Playfair Display 1"/>
              <a:cs typeface="Playfair Display 1"/>
              <a:sym typeface="Playfair Display 1"/>
            </a:endParaRPr>
          </a:p>
          <a:p>
            <a:pPr algn="ctr">
              <a:lnSpc>
                <a:spcPts val="3359"/>
              </a:lnSpc>
            </a:pPr>
            <a:r>
              <a:rPr lang="en-US" sz="2799" b="1">
                <a:solidFill>
                  <a:srgbClr val="77933C"/>
                </a:solidFill>
                <a:latin typeface="Playfair Display 1 Bold"/>
                <a:ea typeface="Playfair Display 1 Bold"/>
                <a:cs typeface="Playfair Display 1 Bold"/>
                <a:sym typeface="Playfair Display 1 Bold"/>
              </a:rPr>
              <a:t>Pēteris nav tikai likumpārkāpējs, bet arī traumēts bērns un upuris.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73303A6E61B743AC00D33F88FFB3C5" ma:contentTypeVersion="17" ma:contentTypeDescription="Create a new document." ma:contentTypeScope="" ma:versionID="ba43e85af437c17283b8f57a12d40908">
  <xsd:schema xmlns:xsd="http://www.w3.org/2001/XMLSchema" xmlns:xs="http://www.w3.org/2001/XMLSchema" xmlns:p="http://schemas.microsoft.com/office/2006/metadata/properties" xmlns:ns3="733e639f-ebe4-4ae4-8450-abfc51686acf" xmlns:ns4="5a442c8b-234b-4885-af73-bf5660011909" targetNamespace="http://schemas.microsoft.com/office/2006/metadata/properties" ma:root="true" ma:fieldsID="6565124b300ef041ba46fe686caef143" ns3:_="" ns4:_="">
    <xsd:import namespace="733e639f-ebe4-4ae4-8450-abfc51686acf"/>
    <xsd:import namespace="5a442c8b-234b-4885-af73-bf56600119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e639f-ebe4-4ae4-8450-abfc51686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442c8b-234b-4885-af73-bf56600119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33e639f-ebe4-4ae4-8450-abfc51686a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4D648-9DF9-4EBC-B7E7-5481CAD2B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e639f-ebe4-4ae4-8450-abfc51686acf"/>
    <ds:schemaRef ds:uri="5a442c8b-234b-4885-af73-bf56600119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07B151-56D5-4706-9FC8-4E5E563E6BE6}">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5a442c8b-234b-4885-af73-bf5660011909"/>
    <ds:schemaRef ds:uri="733e639f-ebe4-4ae4-8450-abfc51686acf"/>
  </ds:schemaRefs>
</ds:datastoreItem>
</file>

<file path=customXml/itemProps3.xml><?xml version="1.0" encoding="utf-8"?>
<ds:datastoreItem xmlns:ds="http://schemas.openxmlformats.org/officeDocument/2006/customXml" ds:itemID="{29C09EFC-FFF8-422E-98C4-3ED1372670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1104</Words>
  <Application>Microsoft Office PowerPoint</Application>
  <PresentationFormat>Pielāgots</PresentationFormat>
  <Paragraphs>141</Paragraphs>
  <Slides>14</Slides>
  <Notes>1</Notes>
  <HiddenSlides>0</HiddenSlides>
  <MMClips>0</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14</vt:i4>
      </vt:variant>
    </vt:vector>
  </HeadingPairs>
  <TitlesOfParts>
    <vt:vector size="24" baseType="lpstr">
      <vt:lpstr>Playfair Display 1 Italics</vt:lpstr>
      <vt:lpstr>Playfair Display 1 Bold</vt:lpstr>
      <vt:lpstr>Playfair Display 1 Bold Italics</vt:lpstr>
      <vt:lpstr>Canva Sans Bold</vt:lpstr>
      <vt:lpstr>Playfair Display 2</vt:lpstr>
      <vt:lpstr>Playfair Display 1</vt:lpstr>
      <vt:lpstr>Calibri</vt:lpstr>
      <vt:lpstr>Arial</vt:lpstr>
      <vt:lpstr>Times New Roman Italics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BAC_Mituza_28.09.2024.</dc:title>
  <dc:creator>Jana Mituza</dc:creator>
  <cp:lastModifiedBy>Jana Mituza</cp:lastModifiedBy>
  <cp:revision>3</cp:revision>
  <dcterms:created xsi:type="dcterms:W3CDTF">2006-08-16T00:00:00Z</dcterms:created>
  <dcterms:modified xsi:type="dcterms:W3CDTF">2024-09-23T13:35:08Z</dcterms:modified>
  <dc:identifier>DAGQ6zInuik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0x0101009B73303A6E61B743AC00D33F88FFB3C5</vt:lpwstr>
  </property>
</Properties>
</file>