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66" r:id="rId4"/>
    <p:sldId id="267" r:id="rId5"/>
    <p:sldId id="268" r:id="rId6"/>
    <p:sldId id="269" r:id="rId7"/>
    <p:sldId id="259" r:id="rId8"/>
    <p:sldId id="270" r:id="rId9"/>
    <p:sldId id="271" r:id="rId10"/>
    <p:sldId id="264" r:id="rId11"/>
    <p:sldId id="262" r:id="rId12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955000-3149-4477-A256-908F4198FE00}" v="24" dt="2024-08-13T11:13:55.8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0F2A5-C2E8-4D38-A09E-38B7DE0BAF6B}" type="datetimeFigureOut">
              <a:rPr lang="lv-LV" smtClean="0"/>
              <a:t>18.09.2024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BD5A5-6FAF-4678-B431-0BEA8877C8F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46824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12AC3FB-2716-A574-7EBB-818B476BFB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lv-LV" dirty="0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B4CE8E7F-5141-1BC1-7BC4-4635DEB524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lv-LV" dirty="0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AD955E37-97E8-B30A-E782-6DE184D1C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DCCEA-F111-474A-A672-2CC6C6215717}" type="datetime1">
              <a:rPr lang="lv-LV" smtClean="0"/>
              <a:t>18.09.2024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F9415EE6-022D-B28D-7F07-93B57CD50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01BAE4B3-60FF-701B-A0B7-DDD6691E0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41825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8B34244-77E7-B6D1-5EA7-8155F2345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2C174811-C55A-E22F-6AFF-6195F90D82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D2FDF375-6775-4984-F981-C08107B00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48A3C-F1CC-4A32-B4B9-EFF8A5802545}" type="datetime1">
              <a:rPr lang="lv-LV" smtClean="0"/>
              <a:t>18.09.2024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C353A455-6165-E438-1622-DD499534F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08F650D5-6591-3D29-BC36-4C0883BC2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44579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7C995583-6F85-71F0-8C2B-FD5229196B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240D8696-4946-4656-B50C-E2CC9F7A68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CA4E3656-6ED0-867B-BFF6-4003E930A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26BFD-9969-4100-8735-3E1D4B548B2B}" type="datetime1">
              <a:rPr lang="lv-LV" smtClean="0"/>
              <a:t>18.09.2024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4FE037C-A211-141D-1350-23F4A3D6D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DD2C684-D483-22AE-3228-CA75DD392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28128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Attēls, kurā ir teksts, logotips, simbols, fonts&#10;&#10;Apraksts ģenerēts automātiski">
            <a:extLst>
              <a:ext uri="{FF2B5EF4-FFF2-40B4-BE49-F238E27FC236}">
                <a16:creationId xmlns:a16="http://schemas.microsoft.com/office/drawing/2014/main" id="{C2A49A29-F394-82C2-195F-6EC078BF99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0869" y="6053204"/>
            <a:ext cx="1810260" cy="654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Virsraksts 1">
            <a:extLst>
              <a:ext uri="{FF2B5EF4-FFF2-40B4-BE49-F238E27FC236}">
                <a16:creationId xmlns:a16="http://schemas.microsoft.com/office/drawing/2014/main" id="{323FE872-1166-3C97-DD1D-267D8678C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9956" y="365129"/>
            <a:ext cx="9343845" cy="1325563"/>
          </a:xfrm>
        </p:spPr>
        <p:txBody>
          <a:bodyPr>
            <a:normAutofit/>
          </a:bodyPr>
          <a:lstStyle>
            <a:lvl1pPr>
              <a:defRPr sz="36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lv-LV" dirty="0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B24969C-F457-EE60-3401-1D8F39867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9956" y="1825629"/>
            <a:ext cx="9343845" cy="4396660"/>
          </a:xfrm>
        </p:spPr>
        <p:txBody>
          <a:bodyPr>
            <a:normAutofit/>
          </a:bodyPr>
          <a:lstStyle>
            <a:lvl1pPr>
              <a:defRPr sz="26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 sz="22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 sz="2200"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 sz="2200"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lv-LV" dirty="0"/>
              <a:t>Noklikšķiniet, lai rediģētu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746C6905-B724-5DD3-0E14-97DA5D86B1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66969" y="6270958"/>
            <a:ext cx="2743200" cy="365125"/>
          </a:xfrm>
        </p:spPr>
        <p:txBody>
          <a:bodyPr/>
          <a:lstStyle/>
          <a:p>
            <a:fld id="{30B239CA-0D3A-4A84-9E0E-059CCFB1FD08}" type="datetime1">
              <a:rPr lang="lv-LV" smtClean="0"/>
              <a:t>18.09.2024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C3306037-38FE-158D-AF93-8723EE236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00669" y="6302375"/>
            <a:ext cx="4114800" cy="365125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4F6C2B6E-46F0-9269-F244-80549EE9A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282353"/>
            <a:ext cx="2743200" cy="365125"/>
          </a:xfrm>
        </p:spPr>
        <p:txBody>
          <a:bodyPr/>
          <a:lstStyle/>
          <a:p>
            <a:fld id="{566A198D-2638-4805-9BA0-E23461591C91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Attēls 7">
            <a:extLst>
              <a:ext uri="{FF2B5EF4-FFF2-40B4-BE49-F238E27FC236}">
                <a16:creationId xmlns:a16="http://schemas.microsoft.com/office/drawing/2014/main" id="{C1A67FFF-7719-5A31-96A1-5A5B24CAE94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6725" y="11871"/>
            <a:ext cx="1676635" cy="365125"/>
          </a:xfrm>
          <a:prstGeom prst="rect">
            <a:avLst/>
          </a:prstGeom>
        </p:spPr>
      </p:pic>
      <p:pic>
        <p:nvPicPr>
          <p:cNvPr id="10" name="Attēls 9" descr="Attēls, kurā ir zīmotne, emblēma, simbols&#10;&#10;Apraksts ģenerēts automātiski">
            <a:extLst>
              <a:ext uri="{FF2B5EF4-FFF2-40B4-BE49-F238E27FC236}">
                <a16:creationId xmlns:a16="http://schemas.microsoft.com/office/drawing/2014/main" id="{12B0B451-2F41-82D1-4177-8EC2B2846FC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725" y="365129"/>
            <a:ext cx="1676635" cy="1744191"/>
          </a:xfrm>
          <a:prstGeom prst="rect">
            <a:avLst/>
          </a:prstGeom>
        </p:spPr>
      </p:pic>
      <p:pic>
        <p:nvPicPr>
          <p:cNvPr id="11" name="Attēls 10">
            <a:extLst>
              <a:ext uri="{FF2B5EF4-FFF2-40B4-BE49-F238E27FC236}">
                <a16:creationId xmlns:a16="http://schemas.microsoft.com/office/drawing/2014/main" id="{A02793E8-EFE2-3164-3A5A-44CBAC66CD9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-1" y="6667500"/>
            <a:ext cx="12192001" cy="19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500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Attēls, kurā ir teksts, logotips, simbols, fonts&#10;&#10;Apraksts ģenerēts automātiski">
            <a:extLst>
              <a:ext uri="{FF2B5EF4-FFF2-40B4-BE49-F238E27FC236}">
                <a16:creationId xmlns:a16="http://schemas.microsoft.com/office/drawing/2014/main" id="{AC1E7410-DBF4-83DD-BB6E-C4CD9470926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0869" y="6053204"/>
            <a:ext cx="1810260" cy="654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Virsraksts 1">
            <a:extLst>
              <a:ext uri="{FF2B5EF4-FFF2-40B4-BE49-F238E27FC236}">
                <a16:creationId xmlns:a16="http://schemas.microsoft.com/office/drawing/2014/main" id="{D1B205A2-5539-2744-9242-1A3AB733A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>
            <a:normAutofit/>
          </a:bodyPr>
          <a:lstStyle>
            <a:lvl1pPr>
              <a:defRPr sz="44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lv-LV" dirty="0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DA6CCBD7-D225-626B-2F9E-257F1516C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lv-LV" dirty="0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AF5FD2E9-B06C-3F42-DB79-EB04CBB365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1851" y="6302379"/>
            <a:ext cx="2743200" cy="365125"/>
          </a:xfrm>
        </p:spPr>
        <p:txBody>
          <a:bodyPr/>
          <a:lstStyle/>
          <a:p>
            <a:fld id="{976C349E-ADEE-4AB9-A53A-1D4A8064F7CC}" type="datetime1">
              <a:rPr lang="lv-LV" smtClean="0"/>
              <a:t>18.09.2024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6AF3F116-59C6-8096-FE36-3B9C21E8B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83261"/>
            <a:ext cx="4114800" cy="365125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E063A519-3F75-39C9-6069-5910DA9BA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6949" y="6292820"/>
            <a:ext cx="2743200" cy="365125"/>
          </a:xfrm>
        </p:spPr>
        <p:txBody>
          <a:bodyPr/>
          <a:lstStyle/>
          <a:p>
            <a:fld id="{566A198D-2638-4805-9BA0-E23461591C91}" type="slidenum">
              <a:rPr lang="lv-LV" smtClean="0"/>
              <a:t>‹#›</a:t>
            </a:fld>
            <a:endParaRPr lang="lv-LV"/>
          </a:p>
        </p:txBody>
      </p:sp>
      <p:pic>
        <p:nvPicPr>
          <p:cNvPr id="9" name="Attēls 8">
            <a:extLst>
              <a:ext uri="{FF2B5EF4-FFF2-40B4-BE49-F238E27FC236}">
                <a16:creationId xmlns:a16="http://schemas.microsoft.com/office/drawing/2014/main" id="{7BA02D27-BC36-A106-A822-5DD899F6C3D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026820" y="471619"/>
            <a:ext cx="2138363" cy="2224523"/>
          </a:xfrm>
          <a:prstGeom prst="rect">
            <a:avLst/>
          </a:prstGeom>
        </p:spPr>
      </p:pic>
      <p:pic>
        <p:nvPicPr>
          <p:cNvPr id="11" name="Attēls 10">
            <a:extLst>
              <a:ext uri="{FF2B5EF4-FFF2-40B4-BE49-F238E27FC236}">
                <a16:creationId xmlns:a16="http://schemas.microsoft.com/office/drawing/2014/main" id="{AC34E4D1-91A4-73D2-179B-C84BBDFEF8A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026820" y="-25404"/>
            <a:ext cx="2138363" cy="470035"/>
          </a:xfrm>
          <a:prstGeom prst="rect">
            <a:avLst/>
          </a:prstGeom>
        </p:spPr>
      </p:pic>
      <p:pic>
        <p:nvPicPr>
          <p:cNvPr id="14" name="Attēls 13">
            <a:extLst>
              <a:ext uri="{FF2B5EF4-FFF2-40B4-BE49-F238E27FC236}">
                <a16:creationId xmlns:a16="http://schemas.microsoft.com/office/drawing/2014/main" id="{A8EDAA13-305D-34AA-2AA4-265D32CE799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-1" y="6667500"/>
            <a:ext cx="12192001" cy="19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098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5112636-6066-06D6-1F6F-5FDF69D0A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359" y="351822"/>
            <a:ext cx="9876595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EC85EC2C-743C-3E77-82FC-C6C7D4B83D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91358" y="1825625"/>
            <a:ext cx="4622802" cy="4351338"/>
          </a:xfrm>
        </p:spPr>
        <p:txBody>
          <a:bodyPr/>
          <a:lstStyle/>
          <a:p>
            <a:pPr lvl="0"/>
            <a:r>
              <a:rPr lang="lv-LV" dirty="0"/>
              <a:t>Noklikšķiniet, lai rediģētu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A0B92D51-F736-4C4E-BE27-369115CC8C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01129" y="1825625"/>
            <a:ext cx="4866826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C57BE125-D568-EDA1-1CE1-8AE88B232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83F5-6060-48CA-BA30-B5BDEB248B3A}" type="datetime1">
              <a:rPr lang="lv-LV" smtClean="0"/>
              <a:t>18.09.2024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C9C485C9-5331-0489-EF19-097A0C402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1419B8F5-5774-03C4-5E03-EE4B7A72B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Attēls 7">
            <a:extLst>
              <a:ext uri="{FF2B5EF4-FFF2-40B4-BE49-F238E27FC236}">
                <a16:creationId xmlns:a16="http://schemas.microsoft.com/office/drawing/2014/main" id="{71E80F15-F05A-91C3-CF53-61CFE3E58F7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6667500"/>
            <a:ext cx="12192001" cy="190500"/>
          </a:xfrm>
          <a:prstGeom prst="rect">
            <a:avLst/>
          </a:prstGeom>
        </p:spPr>
      </p:pic>
      <p:pic>
        <p:nvPicPr>
          <p:cNvPr id="9" name="Attēls 8" descr="Attēls, kurā ir zīmotne, emblēma, simbols&#10;&#10;Apraksts ģenerēts automātiski">
            <a:extLst>
              <a:ext uri="{FF2B5EF4-FFF2-40B4-BE49-F238E27FC236}">
                <a16:creationId xmlns:a16="http://schemas.microsoft.com/office/drawing/2014/main" id="{C43B4111-6CDC-0BEE-A8B8-1E5812CE3C7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725" y="365129"/>
            <a:ext cx="1676635" cy="1744191"/>
          </a:xfrm>
          <a:prstGeom prst="rect">
            <a:avLst/>
          </a:prstGeom>
        </p:spPr>
      </p:pic>
      <p:pic>
        <p:nvPicPr>
          <p:cNvPr id="10" name="Attēls 9">
            <a:extLst>
              <a:ext uri="{FF2B5EF4-FFF2-40B4-BE49-F238E27FC236}">
                <a16:creationId xmlns:a16="http://schemas.microsoft.com/office/drawing/2014/main" id="{300A35E0-A612-D0A8-149D-4891C8A6D69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76725" y="11871"/>
            <a:ext cx="1676635" cy="365125"/>
          </a:xfrm>
          <a:prstGeom prst="rect">
            <a:avLst/>
          </a:prstGeom>
        </p:spPr>
      </p:pic>
      <p:pic>
        <p:nvPicPr>
          <p:cNvPr id="11" name="Picture 2" descr="Attēls, kurā ir teksts, logotips, simbols, fonts&#10;&#10;Apraksts ģenerēts automātiski">
            <a:extLst>
              <a:ext uri="{FF2B5EF4-FFF2-40B4-BE49-F238E27FC236}">
                <a16:creationId xmlns:a16="http://schemas.microsoft.com/office/drawing/2014/main" id="{6508FA65-B583-1B9B-667E-CCFF381E698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0869" y="6053204"/>
            <a:ext cx="1810260" cy="654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109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A601B67-9922-6047-BE03-912606F01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4866690E-EEF5-FF2F-A2C9-803DFEF7E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091B8943-DCF8-4D3D-9D69-713F9FA314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6D2B064B-CDA2-14FF-A5A6-7127DA797A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AC268699-4B2D-B49B-B4F0-FCE0701F27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B4E674CF-EE50-BF1D-A392-BD4C7397C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5CF4D-D206-4012-A001-864079806C22}" type="datetime1">
              <a:rPr lang="lv-LV" smtClean="0"/>
              <a:t>18.09.2024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2728FF95-DFBA-9E9D-F19D-3AD870B47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899A9922-6593-596F-9A7F-E23216D9C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30917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6B67DF2-8C30-39D8-AA1F-4A232B418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840" y="365129"/>
            <a:ext cx="9331960" cy="1325563"/>
          </a:xfrm>
        </p:spPr>
        <p:txBody>
          <a:bodyPr/>
          <a:lstStyle/>
          <a:p>
            <a:r>
              <a:rPr lang="lv-LV" dirty="0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0C467CC8-DBB3-7985-F31B-1226F4458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D7C8F-3FA5-41FA-9726-D8AEF33CBC1A}" type="datetime1">
              <a:rPr lang="lv-LV" smtClean="0"/>
              <a:t>18.09.2024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F5A834AE-4637-91EE-ED02-73A4E063D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E1993814-6D4B-6D4C-7DA6-1EBDCFDF3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Attēls 6">
            <a:extLst>
              <a:ext uri="{FF2B5EF4-FFF2-40B4-BE49-F238E27FC236}">
                <a16:creationId xmlns:a16="http://schemas.microsoft.com/office/drawing/2014/main" id="{BF5C43FF-12D7-5DA1-F0B5-7200797C2B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6725" y="11871"/>
            <a:ext cx="1676635" cy="365125"/>
          </a:xfrm>
          <a:prstGeom prst="rect">
            <a:avLst/>
          </a:prstGeom>
        </p:spPr>
      </p:pic>
      <p:pic>
        <p:nvPicPr>
          <p:cNvPr id="8" name="Attēls 7" descr="Attēls, kurā ir zīmotne, emblēma, simbols&#10;&#10;Apraksts ģenerēts automātiski">
            <a:extLst>
              <a:ext uri="{FF2B5EF4-FFF2-40B4-BE49-F238E27FC236}">
                <a16:creationId xmlns:a16="http://schemas.microsoft.com/office/drawing/2014/main" id="{599498D9-414A-774F-E9D0-205D323B51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725" y="365129"/>
            <a:ext cx="1676635" cy="1744191"/>
          </a:xfrm>
          <a:prstGeom prst="rect">
            <a:avLst/>
          </a:prstGeom>
        </p:spPr>
      </p:pic>
      <p:pic>
        <p:nvPicPr>
          <p:cNvPr id="9" name="Picture 2" descr="Attēls, kurā ir teksts, logotips, simbols, fonts&#10;&#10;Apraksts ģenerēts automātiski">
            <a:extLst>
              <a:ext uri="{FF2B5EF4-FFF2-40B4-BE49-F238E27FC236}">
                <a16:creationId xmlns:a16="http://schemas.microsoft.com/office/drawing/2014/main" id="{86C4003A-CB58-4516-B846-BDD9D7CF32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0869" y="6053204"/>
            <a:ext cx="1810260" cy="654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Attēls 9">
            <a:extLst>
              <a:ext uri="{FF2B5EF4-FFF2-40B4-BE49-F238E27FC236}">
                <a16:creationId xmlns:a16="http://schemas.microsoft.com/office/drawing/2014/main" id="{29D3B67C-2C95-50EF-1917-2F31F4775CA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-1" y="6667500"/>
            <a:ext cx="12192001" cy="19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58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Attēls, kurā ir teksts, logotips, simbols, fonts&#10;&#10;Apraksts ģenerēts automātiski">
            <a:extLst>
              <a:ext uri="{FF2B5EF4-FFF2-40B4-BE49-F238E27FC236}">
                <a16:creationId xmlns:a16="http://schemas.microsoft.com/office/drawing/2014/main" id="{59F864B7-1786-88D0-A5AD-7C65759D1E2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0869" y="6053204"/>
            <a:ext cx="1810260" cy="654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2F8BD254-7F10-89B6-851C-EFB13DEBE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7FA5D-F157-4387-AEC9-133C4863849B}" type="datetime1">
              <a:rPr lang="lv-LV" smtClean="0"/>
              <a:t>18.09.2024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7D63F9A0-A858-B139-EB36-8F00C786E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1E7AF050-3192-CF44-3761-07E1190F5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‹#›</a:t>
            </a:fld>
            <a:endParaRPr lang="lv-LV"/>
          </a:p>
        </p:txBody>
      </p:sp>
      <p:pic>
        <p:nvPicPr>
          <p:cNvPr id="5" name="Attēls 4">
            <a:extLst>
              <a:ext uri="{FF2B5EF4-FFF2-40B4-BE49-F238E27FC236}">
                <a16:creationId xmlns:a16="http://schemas.microsoft.com/office/drawing/2014/main" id="{FC5865E4-AD04-19C3-1F99-AA29D13E07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6725" y="11871"/>
            <a:ext cx="1676635" cy="365125"/>
          </a:xfrm>
          <a:prstGeom prst="rect">
            <a:avLst/>
          </a:prstGeom>
        </p:spPr>
      </p:pic>
      <p:pic>
        <p:nvPicPr>
          <p:cNvPr id="6" name="Attēls 5" descr="Attēls, kurā ir zīmotne, emblēma, simbols&#10;&#10;Apraksts ģenerēts automātiski">
            <a:extLst>
              <a:ext uri="{FF2B5EF4-FFF2-40B4-BE49-F238E27FC236}">
                <a16:creationId xmlns:a16="http://schemas.microsoft.com/office/drawing/2014/main" id="{1DCED660-FEB5-70E9-0AB5-C1A744B6E54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725" y="365129"/>
            <a:ext cx="1676635" cy="1744191"/>
          </a:xfrm>
          <a:prstGeom prst="rect">
            <a:avLst/>
          </a:prstGeom>
        </p:spPr>
      </p:pic>
      <p:pic>
        <p:nvPicPr>
          <p:cNvPr id="7" name="Attēls 6">
            <a:extLst>
              <a:ext uri="{FF2B5EF4-FFF2-40B4-BE49-F238E27FC236}">
                <a16:creationId xmlns:a16="http://schemas.microsoft.com/office/drawing/2014/main" id="{04BAB955-0141-44DC-BC97-DDAD90FCCBE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-1" y="6667500"/>
            <a:ext cx="12192001" cy="19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621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9B50960-108E-A69A-5D12-4FC101026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F152724-1F73-D0B5-ED89-2FC1D4D27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F8ADEC3A-94FE-F5CE-DE11-9D8AA418F7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ECB4F77E-F1BB-5BB7-DDC1-0FEAD9797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27AA6-F514-4304-B377-321ACC632B2C}" type="datetime1">
              <a:rPr lang="lv-LV" smtClean="0"/>
              <a:t>18.09.2024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7EFC0E26-10AD-ABEA-0569-4C7C72BF3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78861711-A92D-5F04-5C3D-4CD32C351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06791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DD85AD6-88A1-E9DC-8881-FE99F6F88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28A15BF1-56F3-7AD1-B818-499D0F4AA3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lv-LV"/>
              <a:t>Noklikšķiniet uz ikonas, lai pievienotu attēlu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19C1B7D3-CB01-56FD-C928-AD75B472AF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63182B93-65C1-5C28-0A27-5E6959FA7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26044-1EBA-4484-8788-2053038FAE24}" type="datetime1">
              <a:rPr lang="lv-LV" smtClean="0"/>
              <a:t>18.09.2024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20C4E2AD-2DF4-2CF4-9D59-24BCDC282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DF94BAD1-BD72-8BB4-03AC-55BD1DA1C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76580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5FE9EB6C-D2A3-C7B0-A48A-91EE1FA81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8EBE3462-74FA-0517-3241-486A1F752E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B80967D6-C891-F2D4-9566-7FFD1CB9A3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406F51-E837-4C9F-9026-FC9F90EA21CB}" type="datetime1">
              <a:rPr lang="lv-LV" smtClean="0"/>
              <a:t>18.09.2024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FDEB056B-FEC6-3DD7-D792-FC7EA6CB95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D4138A32-55BF-B7A4-DB63-274F5B43A0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6A198D-2638-4805-9BA0-E23461591C9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84124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irsraksts 3">
            <a:extLst>
              <a:ext uri="{FF2B5EF4-FFF2-40B4-BE49-F238E27FC236}">
                <a16:creationId xmlns:a16="http://schemas.microsoft.com/office/drawing/2014/main" id="{C8F12833-842C-99C6-098D-29B384467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676559"/>
          </a:xfrm>
        </p:spPr>
        <p:txBody>
          <a:bodyPr/>
          <a:lstStyle/>
          <a:p>
            <a:pPr algn="ctr"/>
            <a:r>
              <a:rPr lang="lv-LV" dirty="0"/>
              <a:t>Individuāls atbalsts bērna dzīves ceļā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FE68FCE4-94C9-73BE-FB4E-2C910F01EC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>
              <a:lnSpc>
                <a:spcPct val="120000"/>
              </a:lnSpc>
              <a:spcBef>
                <a:spcPts val="0"/>
              </a:spcBef>
            </a:pPr>
            <a:r>
              <a:rPr lang="lv-LV" b="1" dirty="0"/>
              <a:t>Inga Gulbe</a:t>
            </a:r>
          </a:p>
          <a:p>
            <a:pPr algn="r">
              <a:lnSpc>
                <a:spcPct val="120000"/>
              </a:lnSpc>
              <a:spcBef>
                <a:spcPts val="0"/>
              </a:spcBef>
            </a:pPr>
            <a:r>
              <a:rPr lang="lv-LV" dirty="0"/>
              <a:t>Atbalsta pakalpojumu departamenta</a:t>
            </a:r>
          </a:p>
          <a:p>
            <a:pPr algn="r">
              <a:lnSpc>
                <a:spcPct val="120000"/>
              </a:lnSpc>
              <a:spcBef>
                <a:spcPts val="0"/>
              </a:spcBef>
            </a:pPr>
            <a:r>
              <a:rPr lang="lv-LV" dirty="0"/>
              <a:t>Projekta pakalpojumu ieviešanas nodaļas vadītāja</a:t>
            </a:r>
          </a:p>
        </p:txBody>
      </p:sp>
      <p:sp>
        <p:nvSpPr>
          <p:cNvPr id="2" name="Slaida numura vietturis 1">
            <a:extLst>
              <a:ext uri="{FF2B5EF4-FFF2-40B4-BE49-F238E27FC236}">
                <a16:creationId xmlns:a16="http://schemas.microsoft.com/office/drawing/2014/main" id="{906A1700-F6B2-2FC9-E288-D93A49877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09945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irsraksts 3">
            <a:extLst>
              <a:ext uri="{FF2B5EF4-FFF2-40B4-BE49-F238E27FC236}">
                <a16:creationId xmlns:a16="http://schemas.microsoft.com/office/drawing/2014/main" id="{E7EF4721-9EEF-A501-B56A-1054667F7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Bērna atbalsta speciālists (BAS)</a:t>
            </a:r>
          </a:p>
        </p:txBody>
      </p:sp>
      <p:sp>
        <p:nvSpPr>
          <p:cNvPr id="5" name="Satura vietturis 4">
            <a:extLst>
              <a:ext uri="{FF2B5EF4-FFF2-40B4-BE49-F238E27FC236}">
                <a16:creationId xmlns:a16="http://schemas.microsoft.com/office/drawing/2014/main" id="{6FCD5D95-BD0C-13EA-3703-EA3BCE325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0" y="1788192"/>
            <a:ext cx="6276975" cy="439666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lv-LV" sz="2300" dirty="0"/>
              <a:t>Ar šī gada oktobri atbalsta pakalpojumu sniegs 12 speciālisti:</a:t>
            </a:r>
          </a:p>
          <a:p>
            <a:pPr marL="457189" lvl="1" indent="0">
              <a:buNone/>
            </a:pPr>
            <a:r>
              <a:rPr lang="lv-LV" sz="2100" b="1" dirty="0"/>
              <a:t>Rīgā</a:t>
            </a:r>
            <a:r>
              <a:rPr lang="lv-LV" sz="2100" dirty="0"/>
              <a:t>: Ventspils ielā 53; </a:t>
            </a:r>
          </a:p>
          <a:p>
            <a:pPr marL="457189" lvl="1" indent="0">
              <a:buNone/>
            </a:pPr>
            <a:r>
              <a:rPr lang="lv-LV" sz="2100" b="1" dirty="0"/>
              <a:t>Preiļos</a:t>
            </a:r>
            <a:r>
              <a:rPr lang="lv-LV" sz="2100" dirty="0"/>
              <a:t>: </a:t>
            </a:r>
            <a:r>
              <a:rPr lang="en-GB" sz="2100" dirty="0" err="1"/>
              <a:t>Liepu</a:t>
            </a:r>
            <a:r>
              <a:rPr lang="en-GB" sz="2100" dirty="0"/>
              <a:t> </a:t>
            </a:r>
            <a:r>
              <a:rPr lang="en-GB" sz="2100" dirty="0" err="1"/>
              <a:t>ielā</a:t>
            </a:r>
            <a:r>
              <a:rPr lang="en-GB" sz="2100" dirty="0"/>
              <a:t> 2;</a:t>
            </a:r>
            <a:endParaRPr lang="lv-LV" sz="2100" dirty="0"/>
          </a:p>
          <a:p>
            <a:pPr marL="457189" lvl="1" indent="0">
              <a:buNone/>
            </a:pPr>
            <a:r>
              <a:rPr lang="lv-LV" sz="2100" b="1" dirty="0"/>
              <a:t>Gulbenē</a:t>
            </a:r>
            <a:r>
              <a:rPr lang="lv-LV" sz="2100" dirty="0"/>
              <a:t>: </a:t>
            </a:r>
            <a:r>
              <a:rPr lang="en-GB" sz="2100" dirty="0"/>
              <a:t>O. </a:t>
            </a:r>
            <a:r>
              <a:rPr lang="en-GB" sz="2100" dirty="0" err="1"/>
              <a:t>Kalpaka</a:t>
            </a:r>
            <a:r>
              <a:rPr lang="en-GB" sz="2100" dirty="0"/>
              <a:t> </a:t>
            </a:r>
            <a:r>
              <a:rPr lang="en-GB" sz="2100" dirty="0" err="1"/>
              <a:t>ielā</a:t>
            </a:r>
            <a:r>
              <a:rPr lang="en-GB" sz="2100" dirty="0"/>
              <a:t> 70A;</a:t>
            </a:r>
            <a:endParaRPr lang="lv-LV" sz="2100" dirty="0"/>
          </a:p>
          <a:p>
            <a:pPr marL="457189" lvl="1" indent="0">
              <a:buNone/>
            </a:pPr>
            <a:r>
              <a:rPr lang="lv-LV" sz="2100" b="1" dirty="0"/>
              <a:t>Liepājā</a:t>
            </a:r>
            <a:r>
              <a:rPr lang="lv-LV" sz="2100" dirty="0"/>
              <a:t>: </a:t>
            </a:r>
            <a:r>
              <a:rPr lang="en-GB" sz="2100" dirty="0" err="1"/>
              <a:t>Graudu</a:t>
            </a:r>
            <a:r>
              <a:rPr lang="en-GB" sz="2100" dirty="0"/>
              <a:t> </a:t>
            </a:r>
            <a:r>
              <a:rPr lang="en-GB" sz="2100" dirty="0" err="1"/>
              <a:t>ielā</a:t>
            </a:r>
            <a:r>
              <a:rPr lang="en-GB" sz="2100" dirty="0"/>
              <a:t> 50;</a:t>
            </a:r>
            <a:endParaRPr lang="lv-LV" sz="2100" dirty="0"/>
          </a:p>
          <a:p>
            <a:pPr marL="457189" lvl="1" indent="0">
              <a:buNone/>
            </a:pPr>
            <a:r>
              <a:rPr lang="lv-LV" sz="2100" b="1" dirty="0"/>
              <a:t>Jelgavā</a:t>
            </a:r>
            <a:r>
              <a:rPr lang="lv-LV" sz="2100" dirty="0"/>
              <a:t>: </a:t>
            </a:r>
            <a:r>
              <a:rPr lang="en-GB" sz="2100" dirty="0" err="1"/>
              <a:t>Lielā</a:t>
            </a:r>
            <a:r>
              <a:rPr lang="en-GB" sz="2100" dirty="0"/>
              <a:t> </a:t>
            </a:r>
            <a:r>
              <a:rPr lang="en-GB" sz="2100" dirty="0" err="1"/>
              <a:t>ielā</a:t>
            </a:r>
            <a:r>
              <a:rPr lang="en-GB" sz="2100" dirty="0"/>
              <a:t> 15.</a:t>
            </a:r>
            <a:endParaRPr lang="lv-LV" sz="2100" dirty="0"/>
          </a:p>
          <a:p>
            <a:pPr>
              <a:lnSpc>
                <a:spcPct val="120000"/>
              </a:lnSpc>
            </a:pPr>
            <a:r>
              <a:rPr lang="lv-LV" sz="2300" dirty="0"/>
              <a:t>Kopš 2024.gada marta 2 </a:t>
            </a:r>
            <a:r>
              <a:rPr lang="lv-LV" sz="2300" dirty="0" err="1"/>
              <a:t>BASi</a:t>
            </a:r>
            <a:r>
              <a:rPr lang="lv-LV" sz="2300" dirty="0"/>
              <a:t> sniedz </a:t>
            </a:r>
            <a:r>
              <a:rPr lang="lv-LV" sz="2300" dirty="0" err="1"/>
              <a:t>pilotpakalpojumu</a:t>
            </a:r>
            <a:r>
              <a:rPr lang="lv-LV" sz="2300" dirty="0"/>
              <a:t> 6 bērniem no ārpusģimenes aprūpes iestādes</a:t>
            </a:r>
          </a:p>
        </p:txBody>
      </p:sp>
      <p:sp>
        <p:nvSpPr>
          <p:cNvPr id="2" name="Slaida numura vietturis 1">
            <a:extLst>
              <a:ext uri="{FF2B5EF4-FFF2-40B4-BE49-F238E27FC236}">
                <a16:creationId xmlns:a16="http://schemas.microsoft.com/office/drawing/2014/main" id="{97A2EDC4-9352-2978-38ED-D7F4E9980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10</a:t>
            </a:fld>
            <a:endParaRPr lang="lv-LV"/>
          </a:p>
        </p:txBody>
      </p:sp>
      <p:pic>
        <p:nvPicPr>
          <p:cNvPr id="3" name="Picture 16">
            <a:extLst>
              <a:ext uri="{FF2B5EF4-FFF2-40B4-BE49-F238E27FC236}">
                <a16:creationId xmlns:a16="http://schemas.microsoft.com/office/drawing/2014/main" id="{E268B0B0-D346-EA4E-7334-C668E7A7A153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04775" y="2504719"/>
            <a:ext cx="5610225" cy="3293186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1176454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rsraksts 2">
            <a:extLst>
              <a:ext uri="{FF2B5EF4-FFF2-40B4-BE49-F238E27FC236}">
                <a16:creationId xmlns:a16="http://schemas.microsoft.com/office/drawing/2014/main" id="{FF84CEC3-F151-E144-671D-B4B0AB9C9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Paldies par uzmanību!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F13FD8E6-EF38-19DE-0A8F-A8FB9AAE7B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2" name="Slaida numura vietturis 1">
            <a:extLst>
              <a:ext uri="{FF2B5EF4-FFF2-40B4-BE49-F238E27FC236}">
                <a16:creationId xmlns:a16="http://schemas.microsoft.com/office/drawing/2014/main" id="{709BA533-C106-D726-BECA-15DC331B1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11247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numura vietturis 1">
            <a:extLst>
              <a:ext uri="{FF2B5EF4-FFF2-40B4-BE49-F238E27FC236}">
                <a16:creationId xmlns:a16="http://schemas.microsoft.com/office/drawing/2014/main" id="{97A2EDC4-9352-2978-38ED-D7F4E9980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2</a:t>
            </a:fld>
            <a:endParaRPr lang="lv-LV"/>
          </a:p>
        </p:txBody>
      </p:sp>
      <p:pic>
        <p:nvPicPr>
          <p:cNvPr id="6" name="Satura vietturis 5">
            <a:extLst>
              <a:ext uri="{FF2B5EF4-FFF2-40B4-BE49-F238E27FC236}">
                <a16:creationId xmlns:a16="http://schemas.microsoft.com/office/drawing/2014/main" id="{743B4248-432B-B155-9B60-F4B1ADE44CF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1555" y="1261979"/>
            <a:ext cx="6272176" cy="39766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8">
            <a:extLst>
              <a:ext uri="{FF2B5EF4-FFF2-40B4-BE49-F238E27FC236}">
                <a16:creationId xmlns:a16="http://schemas.microsoft.com/office/drawing/2014/main" id="{D67A6B1C-A50D-8A0F-20DF-4D6BF8F775EF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04775" y="3507701"/>
            <a:ext cx="3153494" cy="1826300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1" name="Picture 6">
            <a:extLst>
              <a:ext uri="{FF2B5EF4-FFF2-40B4-BE49-F238E27FC236}">
                <a16:creationId xmlns:a16="http://schemas.microsoft.com/office/drawing/2014/main" id="{2EDC9EB0-8C2D-9FB0-4CB9-5BD4514F89B0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8828956" y="2400300"/>
            <a:ext cx="3258269" cy="2057400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2752570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atura vietturis 5">
            <a:extLst>
              <a:ext uri="{FF2B5EF4-FFF2-40B4-BE49-F238E27FC236}">
                <a16:creationId xmlns:a16="http://schemas.microsoft.com/office/drawing/2014/main" id="{CD499350-FA88-C6A3-5482-DBC3E4C97A9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5092" y="-1"/>
            <a:ext cx="3566908" cy="22614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Virsraksts 3">
            <a:extLst>
              <a:ext uri="{FF2B5EF4-FFF2-40B4-BE49-F238E27FC236}">
                <a16:creationId xmlns:a16="http://schemas.microsoft.com/office/drawing/2014/main" id="{E7EF4721-9EEF-A501-B56A-1054667F7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Bērna dzīves ceļš</a:t>
            </a:r>
          </a:p>
        </p:txBody>
      </p:sp>
      <p:sp>
        <p:nvSpPr>
          <p:cNvPr id="5" name="Satura vietturis 4">
            <a:extLst>
              <a:ext uri="{FF2B5EF4-FFF2-40B4-BE49-F238E27FC236}">
                <a16:creationId xmlns:a16="http://schemas.microsoft.com/office/drawing/2014/main" id="{6FCD5D95-BD0C-13EA-3703-EA3BCE325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9956" y="1825629"/>
            <a:ext cx="9343845" cy="4456724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lv-LV" b="1" dirty="0"/>
              <a:t>18 gadus veca meitene</a:t>
            </a:r>
            <a:r>
              <a:rPr lang="lv-LV" dirty="0"/>
              <a:t>, dzimusi </a:t>
            </a:r>
            <a:br>
              <a:rPr lang="lv-LV" dirty="0"/>
            </a:br>
            <a:r>
              <a:rPr lang="lv-LV" dirty="0"/>
              <a:t>ieslodzījuma vietā, ir dvīņubrālis</a:t>
            </a:r>
          </a:p>
          <a:p>
            <a:pPr>
              <a:lnSpc>
                <a:spcPct val="120000"/>
              </a:lnSpc>
            </a:pPr>
            <a:r>
              <a:rPr lang="lv-LV" dirty="0"/>
              <a:t>6 mēnešu vecumā abi bērni ievietoti ārpusģimenes aprūpes iestādē</a:t>
            </a:r>
          </a:p>
          <a:p>
            <a:pPr>
              <a:lnSpc>
                <a:spcPct val="120000"/>
              </a:lnSpc>
            </a:pPr>
            <a:r>
              <a:rPr lang="lv-LV" dirty="0"/>
              <a:t>11 mēnešu vecumā abi bērni nodoti aizbildnībā pie tēva māsas</a:t>
            </a:r>
          </a:p>
          <a:p>
            <a:pPr>
              <a:lnSpc>
                <a:spcPct val="120000"/>
              </a:lnSpc>
            </a:pPr>
            <a:r>
              <a:rPr lang="lv-LV" dirty="0"/>
              <a:t>1,6 gadu vecumā abi bērni ievietoti ārpusģimenes aprūpes iestādē</a:t>
            </a:r>
          </a:p>
          <a:p>
            <a:pPr>
              <a:lnSpc>
                <a:spcPct val="120000"/>
              </a:lnSpc>
            </a:pPr>
            <a:r>
              <a:rPr lang="lv-LV" dirty="0"/>
              <a:t>Līdz 8 gadu vecumam draudzīga, izpalīdzīga un sabiedriska</a:t>
            </a:r>
          </a:p>
        </p:txBody>
      </p:sp>
      <p:sp>
        <p:nvSpPr>
          <p:cNvPr id="2" name="Slaida numura vietturis 1">
            <a:extLst>
              <a:ext uri="{FF2B5EF4-FFF2-40B4-BE49-F238E27FC236}">
                <a16:creationId xmlns:a16="http://schemas.microsoft.com/office/drawing/2014/main" id="{97A2EDC4-9352-2978-38ED-D7F4E9980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21051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irsraksts 3">
            <a:extLst>
              <a:ext uri="{FF2B5EF4-FFF2-40B4-BE49-F238E27FC236}">
                <a16:creationId xmlns:a16="http://schemas.microsoft.com/office/drawing/2014/main" id="{E7EF4721-9EEF-A501-B56A-1054667F7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Bērna dzīves ceļš</a:t>
            </a:r>
          </a:p>
        </p:txBody>
      </p:sp>
      <p:sp>
        <p:nvSpPr>
          <p:cNvPr id="5" name="Satura vietturis 4">
            <a:extLst>
              <a:ext uri="{FF2B5EF4-FFF2-40B4-BE49-F238E27FC236}">
                <a16:creationId xmlns:a16="http://schemas.microsoft.com/office/drawing/2014/main" id="{6FCD5D95-BD0C-13EA-3703-EA3BCE325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9956" y="1690693"/>
            <a:ext cx="9343845" cy="453159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lv-LV" sz="2400" dirty="0"/>
              <a:t>No 8 gadu vecuma sāk zagt, melo, </a:t>
            </a:r>
            <a:br>
              <a:rPr lang="lv-LV" sz="2400" dirty="0"/>
            </a:br>
            <a:r>
              <a:rPr lang="lv-LV" sz="2400" dirty="0"/>
              <a:t>kļūst spītīga un agresīva</a:t>
            </a:r>
          </a:p>
          <a:p>
            <a:pPr>
              <a:lnSpc>
                <a:spcPct val="100000"/>
              </a:lnSpc>
            </a:pPr>
            <a:r>
              <a:rPr lang="lv-LV" sz="2400" dirty="0"/>
              <a:t>No 12 gadu vecumā sāk klaiņot, neievēro iekšējās kārtības noteikumus, ir rupja</a:t>
            </a:r>
          </a:p>
          <a:p>
            <a:pPr>
              <a:lnSpc>
                <a:spcPct val="100000"/>
              </a:lnSpc>
            </a:pPr>
            <a:r>
              <a:rPr lang="lv-LV" sz="2400" dirty="0"/>
              <a:t>13 gadu vecumā dvīņubrālis adoptēts uz ASV, meitene atteicās no adopcijas</a:t>
            </a:r>
          </a:p>
          <a:p>
            <a:pPr>
              <a:lnSpc>
                <a:spcPct val="100000"/>
              </a:lnSpc>
            </a:pPr>
            <a:r>
              <a:rPr lang="lv-LV" sz="2400" dirty="0"/>
              <a:t>No 16 gadu vecuma regulāri lieto alkoholu, narkotikas, klaiņo</a:t>
            </a:r>
          </a:p>
          <a:p>
            <a:pPr>
              <a:lnSpc>
                <a:spcPct val="100000"/>
              </a:lnSpc>
            </a:pPr>
            <a:r>
              <a:rPr lang="lv-LV" sz="2400" dirty="0"/>
              <a:t>Ir uzsākusi patstāvīgu dzīvi, turpina mācības, turpina lietot alkoholu un narkotikas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 startAt="5"/>
            </a:pPr>
            <a:endParaRPr lang="lv-LV" sz="2400" dirty="0"/>
          </a:p>
        </p:txBody>
      </p:sp>
      <p:sp>
        <p:nvSpPr>
          <p:cNvPr id="2" name="Slaida numura vietturis 1">
            <a:extLst>
              <a:ext uri="{FF2B5EF4-FFF2-40B4-BE49-F238E27FC236}">
                <a16:creationId xmlns:a16="http://schemas.microsoft.com/office/drawing/2014/main" id="{97A2EDC4-9352-2978-38ED-D7F4E9980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4</a:t>
            </a:fld>
            <a:endParaRPr lang="lv-LV"/>
          </a:p>
        </p:txBody>
      </p:sp>
      <p:pic>
        <p:nvPicPr>
          <p:cNvPr id="6" name="Satura vietturis 5">
            <a:extLst>
              <a:ext uri="{FF2B5EF4-FFF2-40B4-BE49-F238E27FC236}">
                <a16:creationId xmlns:a16="http://schemas.microsoft.com/office/drawing/2014/main" id="{64BD8B42-FC23-90D5-B2AE-8F5BC3EBF9F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5092" y="-1"/>
            <a:ext cx="3566908" cy="22614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59979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irsraksts 3">
            <a:extLst>
              <a:ext uri="{FF2B5EF4-FFF2-40B4-BE49-F238E27FC236}">
                <a16:creationId xmlns:a16="http://schemas.microsoft.com/office/drawing/2014/main" id="{E7EF4721-9EEF-A501-B56A-1054667F7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Lūzuma posmi</a:t>
            </a:r>
          </a:p>
        </p:txBody>
      </p:sp>
      <p:sp>
        <p:nvSpPr>
          <p:cNvPr id="5" name="Satura vietturis 4">
            <a:extLst>
              <a:ext uri="{FF2B5EF4-FFF2-40B4-BE49-F238E27FC236}">
                <a16:creationId xmlns:a16="http://schemas.microsoft.com/office/drawing/2014/main" id="{6FCD5D95-BD0C-13EA-3703-EA3BCE325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9956" y="1690693"/>
            <a:ext cx="9343845" cy="4531596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lv-LV" sz="2400" dirty="0"/>
              <a:t>8 gadu vecumā grūtības iekļauties </a:t>
            </a:r>
            <a:br>
              <a:rPr lang="lv-LV" sz="2400" dirty="0"/>
            </a:br>
            <a:r>
              <a:rPr lang="lv-LV" sz="2400" dirty="0"/>
              <a:t>skolas vidē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lv-LV" sz="2400" dirty="0"/>
              <a:t>12 gadu vecumā māte atsāk kontaktu ar bērniem, solot bērnus paņemt pie sevis; solījumu nepilda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lv-LV" sz="2400" dirty="0"/>
              <a:t>16 gadu vecumā kļuva par «Origo bērnu», veica vairākus likumpārkāpumus, ir Valsts probācijas dienesta pārraudzībā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lv-LV" sz="2400" dirty="0"/>
              <a:t>18 gadu vecumā uzsāka patstāvīgu dzīvi, turpina mācības un cīņu ar atkarībām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endParaRPr lang="lv-LV" sz="2400" dirty="0"/>
          </a:p>
        </p:txBody>
      </p:sp>
      <p:sp>
        <p:nvSpPr>
          <p:cNvPr id="2" name="Slaida numura vietturis 1">
            <a:extLst>
              <a:ext uri="{FF2B5EF4-FFF2-40B4-BE49-F238E27FC236}">
                <a16:creationId xmlns:a16="http://schemas.microsoft.com/office/drawing/2014/main" id="{97A2EDC4-9352-2978-38ED-D7F4E9980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5</a:t>
            </a:fld>
            <a:endParaRPr lang="lv-LV"/>
          </a:p>
        </p:txBody>
      </p:sp>
      <p:pic>
        <p:nvPicPr>
          <p:cNvPr id="6" name="Satura vietturis 5">
            <a:extLst>
              <a:ext uri="{FF2B5EF4-FFF2-40B4-BE49-F238E27FC236}">
                <a16:creationId xmlns:a16="http://schemas.microsoft.com/office/drawing/2014/main" id="{64BD8B42-FC23-90D5-B2AE-8F5BC3EBF9F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5092" y="-1"/>
            <a:ext cx="3566908" cy="22614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57361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86DD8F9-606C-13A8-CEE0-FE8569C71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6</a:t>
            </a:fld>
            <a:endParaRPr lang="lv-LV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A38999-F5EC-E0C2-C2B3-E83E27DA0EA3}"/>
              </a:ext>
            </a:extLst>
          </p:cNvPr>
          <p:cNvSpPr txBox="1"/>
          <p:nvPr/>
        </p:nvSpPr>
        <p:spPr>
          <a:xfrm>
            <a:off x="352425" y="4226552"/>
            <a:ext cx="818197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4400" b="1" dirty="0">
                <a:latin typeface="Verdana" panose="020B0604030504040204" pitchFamily="34" charset="0"/>
                <a:ea typeface="Verdana" panose="020B0604030504040204" pitchFamily="34" charset="0"/>
              </a:rPr>
              <a:t>Kādu dzīves ceļa virzienu </a:t>
            </a:r>
            <a:br>
              <a:rPr lang="lv-LV" sz="4400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sz="4400" b="1" dirty="0">
                <a:latin typeface="Verdana" panose="020B0604030504040204" pitchFamily="34" charset="0"/>
                <a:ea typeface="Verdana" panose="020B0604030504040204" pitchFamily="34" charset="0"/>
              </a:rPr>
              <a:t>meitene izvēlēsies?</a:t>
            </a:r>
          </a:p>
        </p:txBody>
      </p:sp>
      <p:pic>
        <p:nvPicPr>
          <p:cNvPr id="10" name="Picture 7">
            <a:extLst>
              <a:ext uri="{FF2B5EF4-FFF2-40B4-BE49-F238E27FC236}">
                <a16:creationId xmlns:a16="http://schemas.microsoft.com/office/drawing/2014/main" id="{EC9E230A-CB29-240C-A62D-5E611AD2E6D7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6181724" y="162560"/>
            <a:ext cx="5779135" cy="3914140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2680317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irsraksts 3">
            <a:extLst>
              <a:ext uri="{FF2B5EF4-FFF2-40B4-BE49-F238E27FC236}">
                <a16:creationId xmlns:a16="http://schemas.microsoft.com/office/drawing/2014/main" id="{E7EF4721-9EEF-A501-B56A-1054667F7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Projekts</a:t>
            </a:r>
          </a:p>
        </p:txBody>
      </p:sp>
      <p:sp>
        <p:nvSpPr>
          <p:cNvPr id="5" name="Satura vietturis 4">
            <a:extLst>
              <a:ext uri="{FF2B5EF4-FFF2-40B4-BE49-F238E27FC236}">
                <a16:creationId xmlns:a16="http://schemas.microsoft.com/office/drawing/2014/main" id="{6FCD5D95-BD0C-13EA-3703-EA3BCE325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lv-LV" dirty="0"/>
              <a:t>Eiropas Savienības kohēzijas politikas programmas 2021.–2027. gadam Eiropas Sociālā fonda Plus līdzfinansētais projekts Nr.4.3.6.5/1/24/I/001 “</a:t>
            </a:r>
            <a:r>
              <a:rPr lang="lv-LV" b="1" dirty="0"/>
              <a:t>Atbalsta pasākumi bērniem ar uzvedības vai atkarību problēmām un to ģimenēm</a:t>
            </a:r>
            <a:r>
              <a:rPr lang="lv-LV" dirty="0"/>
              <a:t>”</a:t>
            </a:r>
            <a:endParaRPr lang="lv-LV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Slaida numura vietturis 1">
            <a:extLst>
              <a:ext uri="{FF2B5EF4-FFF2-40B4-BE49-F238E27FC236}">
                <a16:creationId xmlns:a16="http://schemas.microsoft.com/office/drawing/2014/main" id="{97A2EDC4-9352-2978-38ED-D7F4E9980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61983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2378B8B-1D6B-AAAF-5632-028C7A62E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Bērna atbalsta nepilnības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98D8478-D018-3084-09AA-BF774D893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lv-LV" dirty="0"/>
              <a:t>Trūkumi bērna labāko interešu nodrošināšanā, īpaši ārpusģimenes aprūpē esošajiem bērniem, piemēram, </a:t>
            </a:r>
          </a:p>
          <a:p>
            <a:pPr lvl="1">
              <a:lnSpc>
                <a:spcPct val="100000"/>
              </a:lnSpc>
            </a:pPr>
            <a:r>
              <a:rPr lang="lv-LV" dirty="0"/>
              <a:t>trūkstošas epizodes bērna dzīves stāstā;</a:t>
            </a:r>
          </a:p>
          <a:p>
            <a:pPr lvl="1">
              <a:lnSpc>
                <a:spcPct val="100000"/>
              </a:lnSpc>
            </a:pPr>
            <a:r>
              <a:rPr lang="lv-LV" dirty="0"/>
              <a:t>nepietiekami izzinātas bērna vajadzības;</a:t>
            </a:r>
          </a:p>
          <a:p>
            <a:pPr lvl="1">
              <a:lnSpc>
                <a:spcPct val="100000"/>
              </a:lnSpc>
            </a:pPr>
            <a:r>
              <a:rPr lang="lv-LV" dirty="0"/>
              <a:t>nepietiekami apmierinātas bērna vajadzības;</a:t>
            </a:r>
          </a:p>
          <a:p>
            <a:pPr lvl="1">
              <a:lnSpc>
                <a:spcPct val="100000"/>
              </a:lnSpc>
            </a:pPr>
            <a:r>
              <a:rPr lang="lv-LV" dirty="0"/>
              <a:t>trūkst pastāvīgas uzticības personas.</a:t>
            </a:r>
          </a:p>
          <a:p>
            <a:pPr>
              <a:lnSpc>
                <a:spcPct val="100000"/>
              </a:lnSpc>
            </a:pPr>
            <a:r>
              <a:rPr lang="lv-LV" dirty="0"/>
              <a:t>Atkārtota bērna aprūpes formu maiņa</a:t>
            </a:r>
          </a:p>
          <a:p>
            <a:pPr lvl="1">
              <a:lnSpc>
                <a:spcPct val="100000"/>
              </a:lnSpc>
            </a:pPr>
            <a:endParaRPr lang="lv-LV" dirty="0"/>
          </a:p>
          <a:p>
            <a:pPr lvl="1"/>
            <a:endParaRPr lang="lv-LV" dirty="0"/>
          </a:p>
          <a:p>
            <a:pPr lvl="1"/>
            <a:endParaRPr lang="lv-LV" dirty="0"/>
          </a:p>
          <a:p>
            <a:endParaRPr lang="lv-LV" dirty="0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8EA1FDF-F1CA-D181-76CB-DC8BB677D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93437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2378B8B-1D6B-AAAF-5632-028C7A62E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Iespēja - bērna atbalsta speciālists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98D8478-D018-3084-09AA-BF774D893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lv-LV" dirty="0"/>
              <a:t>Bērna balss</a:t>
            </a:r>
          </a:p>
          <a:p>
            <a:pPr>
              <a:lnSpc>
                <a:spcPct val="110000"/>
              </a:lnSpc>
            </a:pPr>
            <a:r>
              <a:rPr lang="lv-LV" dirty="0"/>
              <a:t>Bērna dzīves stāsta veidošanas līdzautors</a:t>
            </a:r>
          </a:p>
          <a:p>
            <a:pPr>
              <a:lnSpc>
                <a:spcPct val="110000"/>
              </a:lnSpc>
            </a:pPr>
            <a:r>
              <a:rPr lang="lv-LV" dirty="0"/>
              <a:t>Bērna interešu pārstāvis</a:t>
            </a:r>
          </a:p>
          <a:p>
            <a:pPr>
              <a:lnSpc>
                <a:spcPct val="110000"/>
              </a:lnSpc>
            </a:pPr>
            <a:r>
              <a:rPr lang="lv-LV" dirty="0"/>
              <a:t>Bērna situācijas un vajadzību izzinātājs, dzīves ceļa pārmaiņu vadītājs</a:t>
            </a:r>
          </a:p>
          <a:p>
            <a:pPr>
              <a:lnSpc>
                <a:spcPct val="110000"/>
              </a:lnSpc>
            </a:pPr>
            <a:r>
              <a:rPr lang="lv-LV" dirty="0"/>
              <a:t>Bērna tiesību aizstāvis</a:t>
            </a:r>
          </a:p>
          <a:p>
            <a:pPr>
              <a:lnSpc>
                <a:spcPct val="110000"/>
              </a:lnSpc>
            </a:pPr>
            <a:r>
              <a:rPr lang="lv-LV" dirty="0"/>
              <a:t>Sadarbības partneris</a:t>
            </a:r>
          </a:p>
          <a:p>
            <a:pPr>
              <a:lnSpc>
                <a:spcPct val="110000"/>
              </a:lnSpc>
            </a:pPr>
            <a:r>
              <a:rPr lang="lv-LV" dirty="0"/>
              <a:t>Atbalsta sniedzējs bērnam, bērna likumiskajam pārstāvim (aprūpētājam) un speciālistiem</a:t>
            </a:r>
          </a:p>
          <a:p>
            <a:endParaRPr lang="lv-LV" dirty="0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8EA1FDF-F1CA-D181-76CB-DC8BB677D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94281420"/>
      </p:ext>
    </p:extLst>
  </p:cSld>
  <p:clrMapOvr>
    <a:masterClrMapping/>
  </p:clrMapOvr>
</p:sld>
</file>

<file path=ppt/theme/theme1.xml><?xml version="1.0" encoding="utf-8"?>
<a:theme xmlns:a="http://schemas.openxmlformats.org/drawingml/2006/main" name="Dizains1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elāgots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Dizains1" id="{4E4D6601-9735-4A74-91A8-EE5C183451FD}" vid="{406466B6-6309-4847-A46E-9BEBCAABFBBC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Dizains1</Template>
  <TotalTime>336</TotalTime>
  <Words>400</Words>
  <Application>Microsoft Office PowerPoint</Application>
  <PresentationFormat>Platekrāna</PresentationFormat>
  <Paragraphs>61</Paragraphs>
  <Slides>11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11</vt:i4>
      </vt:variant>
    </vt:vector>
  </HeadingPairs>
  <TitlesOfParts>
    <vt:vector size="15" baseType="lpstr">
      <vt:lpstr>Aptos</vt:lpstr>
      <vt:lpstr>Arial</vt:lpstr>
      <vt:lpstr>Verdana</vt:lpstr>
      <vt:lpstr>Dizains1</vt:lpstr>
      <vt:lpstr>Individuāls atbalsts bērna dzīves ceļā</vt:lpstr>
      <vt:lpstr>PowerPoint prezentācija</vt:lpstr>
      <vt:lpstr>Bērna dzīves ceļš</vt:lpstr>
      <vt:lpstr>Bērna dzīves ceļš</vt:lpstr>
      <vt:lpstr>Lūzuma posmi</vt:lpstr>
      <vt:lpstr>PowerPoint prezentācija</vt:lpstr>
      <vt:lpstr>Projekts</vt:lpstr>
      <vt:lpstr>Bērna atbalsta nepilnības</vt:lpstr>
      <vt:lpstr>Iespēja - bērna atbalsta speciālists</vt:lpstr>
      <vt:lpstr>Bērna atbalsta speciālists (BAS)</vt:lpstr>
      <vt:lpstr>Paldies par uzmanību!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creator>Janis Pavulens</dc:creator>
  <cp:lastModifiedBy>Janis Pavulens</cp:lastModifiedBy>
  <cp:revision>6</cp:revision>
  <dcterms:created xsi:type="dcterms:W3CDTF">2024-04-10T12:17:29Z</dcterms:created>
  <dcterms:modified xsi:type="dcterms:W3CDTF">2024-09-18T08:22:38Z</dcterms:modified>
</cp:coreProperties>
</file>