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9" r:id="rId4"/>
  </p:sldMasterIdLst>
  <p:notesMasterIdLst>
    <p:notesMasterId r:id="rId24"/>
  </p:notesMasterIdLst>
  <p:handoutMasterIdLst>
    <p:handoutMasterId r:id="rId25"/>
  </p:handoutMasterIdLst>
  <p:sldIdLst>
    <p:sldId id="403" r:id="rId5"/>
    <p:sldId id="440" r:id="rId6"/>
    <p:sldId id="430" r:id="rId7"/>
    <p:sldId id="431" r:id="rId8"/>
    <p:sldId id="366" r:id="rId9"/>
    <p:sldId id="407" r:id="rId10"/>
    <p:sldId id="334" r:id="rId11"/>
    <p:sldId id="447" r:id="rId12"/>
    <p:sldId id="446" r:id="rId13"/>
    <p:sldId id="420" r:id="rId14"/>
    <p:sldId id="434" r:id="rId15"/>
    <p:sldId id="436" r:id="rId16"/>
    <p:sldId id="438" r:id="rId17"/>
    <p:sldId id="442" r:id="rId18"/>
    <p:sldId id="437" r:id="rId19"/>
    <p:sldId id="445" r:id="rId20"/>
    <p:sldId id="443" r:id="rId21"/>
    <p:sldId id="441" r:id="rId22"/>
    <p:sldId id="36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Zīverte" initials="LZ" lastIdx="1" clrIdx="0">
    <p:extLst>
      <p:ext uri="{19B8F6BF-5375-455C-9EA6-DF929625EA0E}">
        <p15:presenceInfo xmlns:p15="http://schemas.microsoft.com/office/powerpoint/2012/main" userId="S-1-5-21-1857890724-1609038101-4080831794-11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A6C"/>
    <a:srgbClr val="00A1DF"/>
    <a:srgbClr val="009EE0"/>
    <a:srgbClr val="182B51"/>
    <a:srgbClr val="00A3E6"/>
    <a:srgbClr val="F04E69"/>
    <a:srgbClr val="DEEBF7"/>
    <a:srgbClr val="BAE3F9"/>
    <a:srgbClr val="E4495C"/>
    <a:srgbClr val="E743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34E352-DBAA-DC89-A066-20E8230F1D90}" v="2693" dt="2024-09-24T09:40:50.324"/>
    <p1510:client id="{35E4E07A-E577-F2E2-E981-38DC1252EFC3}" v="229" dt="2024-09-24T09:05:43.549"/>
    <p1510:client id="{843CF23D-3EDD-2B4D-192C-F2DC637EED29}" v="14" dt="2024-09-23T14:28:46.740"/>
    <p1510:client id="{E12E7A1B-4BA9-4886-95B3-FBAE38587154}" v="6" dt="2024-09-24T10:48:15.766"/>
    <p1510:client id="{E594E77C-09F4-601E-754D-CF397D17591D}" v="5" dt="2024-09-24T07:33:46.515"/>
    <p1510:client id="{EA402808-16CD-8EFF-0F51-B90CEC7E016D}" v="94" dt="2024-09-24T10:07:40.1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A00CA3-3DEC-6846-BBD1-7556A8FEE6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D744D-0C24-AD4A-A410-D926CEB14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AEAA7-D86D-1142-9DE0-8C56AD59F165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67C62B-3794-5E42-BBF7-86C6B8FB66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1B815-4FCF-6345-A0A3-37A0C00C88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F309C-5F6F-674C-9F60-1CB8D8138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1005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0505E-AC63-664B-AE66-32A6104FBAE9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EB3B7-01EC-CD43-B8DE-52282F63D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0368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TM – SOS </a:t>
            </a:r>
            <a:r>
              <a:rPr lang="en-GB" err="1"/>
              <a:t>piedalās</a:t>
            </a:r>
            <a:r>
              <a:rPr lang="en-GB"/>
              <a:t> </a:t>
            </a:r>
            <a:r>
              <a:rPr lang="en-GB" b="1"/>
              <a:t>TM </a:t>
            </a:r>
            <a:r>
              <a:rPr lang="en-GB" b="1" err="1"/>
              <a:t>darba</a:t>
            </a:r>
            <a:r>
              <a:rPr lang="en-GB" b="1"/>
              <a:t> </a:t>
            </a:r>
            <a:r>
              <a:rPr lang="en-GB" b="1" err="1"/>
              <a:t>grupā</a:t>
            </a:r>
            <a:r>
              <a:rPr lang="en-GB" b="1"/>
              <a:t> par </a:t>
            </a:r>
            <a:r>
              <a:rPr lang="en-GB" b="1" err="1"/>
              <a:t>terapeitiskas</a:t>
            </a:r>
            <a:r>
              <a:rPr lang="en-GB" b="1"/>
              <a:t> </a:t>
            </a:r>
            <a:r>
              <a:rPr lang="en-GB" b="1" err="1"/>
              <a:t>iestādes</a:t>
            </a:r>
            <a:r>
              <a:rPr lang="en-GB" b="1"/>
              <a:t> </a:t>
            </a:r>
            <a:r>
              <a:rPr lang="en-GB" b="1" err="1"/>
              <a:t>izveidošanu</a:t>
            </a:r>
            <a:r>
              <a:rPr lang="en-GB" b="1"/>
              <a:t> </a:t>
            </a:r>
            <a:r>
              <a:rPr lang="en-GB"/>
              <a:t>(</a:t>
            </a:r>
            <a:r>
              <a:rPr lang="en-GB" err="1"/>
              <a:t>plānots</a:t>
            </a:r>
            <a:r>
              <a:rPr lang="en-GB"/>
              <a:t>, ka </a:t>
            </a:r>
            <a:r>
              <a:rPr lang="en-GB" err="1"/>
              <a:t>tā</a:t>
            </a:r>
            <a:r>
              <a:rPr lang="en-GB"/>
              <a:t> </a:t>
            </a:r>
            <a:r>
              <a:rPr lang="en-GB" err="1"/>
              <a:t>aizstātu</a:t>
            </a:r>
            <a:r>
              <a:rPr lang="en-GB"/>
              <a:t> </a:t>
            </a:r>
            <a:r>
              <a:rPr lang="en-GB" err="1"/>
              <a:t>līdzšinējo</a:t>
            </a:r>
            <a:r>
              <a:rPr lang="en-GB"/>
              <a:t> </a:t>
            </a:r>
            <a:r>
              <a:rPr lang="en-GB" err="1"/>
              <a:t>audzinoša</a:t>
            </a:r>
            <a:r>
              <a:rPr lang="en-GB"/>
              <a:t> </a:t>
            </a:r>
            <a:r>
              <a:rPr lang="en-GB" err="1"/>
              <a:t>rakstura</a:t>
            </a:r>
            <a:r>
              <a:rPr lang="en-GB"/>
              <a:t> </a:t>
            </a:r>
            <a:r>
              <a:rPr lang="en-GB" err="1"/>
              <a:t>piespiedu</a:t>
            </a:r>
            <a:r>
              <a:rPr lang="en-GB"/>
              <a:t> </a:t>
            </a:r>
            <a:r>
              <a:rPr lang="en-GB" err="1"/>
              <a:t>līdzek</a:t>
            </a:r>
            <a:r>
              <a:rPr lang="lv-LV"/>
              <a:t>ļ</a:t>
            </a:r>
            <a:r>
              <a:rPr lang="en-GB"/>
              <a:t>a – </a:t>
            </a:r>
            <a:r>
              <a:rPr lang="en-GB" err="1"/>
              <a:t>sociālās</a:t>
            </a:r>
            <a:r>
              <a:rPr lang="en-GB"/>
              <a:t> </a:t>
            </a:r>
            <a:r>
              <a:rPr lang="en-GB" err="1"/>
              <a:t>korekcijas</a:t>
            </a:r>
            <a:r>
              <a:rPr lang="en-GB"/>
              <a:t> </a:t>
            </a:r>
            <a:r>
              <a:rPr lang="en-GB" err="1"/>
              <a:t>iestādi</a:t>
            </a:r>
            <a:r>
              <a:rPr lang="en-GB"/>
              <a:t> “</a:t>
            </a:r>
            <a:r>
              <a:rPr lang="en-GB" err="1"/>
              <a:t>Naukšēni</a:t>
            </a:r>
            <a:r>
              <a:rPr lang="en-GB"/>
              <a:t>”) (</a:t>
            </a:r>
            <a:r>
              <a:rPr lang="lv-LV" sz="1200">
                <a:effectLst/>
                <a:latin typeface="+mn-lt"/>
                <a:ea typeface="Calibri" panose="020F0502020204030204" pitchFamily="34" charset="0"/>
              </a:rPr>
              <a:t>Ar Tieslietu ministra 2022. gada 29. septembra rīkojumu Nr. 1-1/267 ir izveidota darba grupa, kuras mērķis ir </a:t>
            </a:r>
            <a:r>
              <a:rPr lang="lv-LV" sz="1200" b="1">
                <a:effectLst/>
                <a:latin typeface="+mn-lt"/>
                <a:ea typeface="Calibri" panose="020F0502020204030204" pitchFamily="34" charset="0"/>
              </a:rPr>
              <a:t>līdz 2023. gada 31. martam piedāvāt risinājumu</a:t>
            </a:r>
            <a:r>
              <a:rPr lang="lv-LV" sz="1200">
                <a:effectLst/>
                <a:latin typeface="+mn-lt"/>
                <a:ea typeface="Calibri" panose="020F0502020204030204" pitchFamily="34" charset="0"/>
              </a:rPr>
              <a:t> audzinoša rakstura piespiedu līdzekļa – ievietošana sociālās korekcijas izglītības iestādē – turpmākai piemērošanai un izpildei</a:t>
            </a:r>
            <a:r>
              <a:rPr lang="en-GB" sz="1200">
                <a:effectLst/>
                <a:latin typeface="+mn-lt"/>
                <a:ea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effectLst/>
                <a:latin typeface="+mn-lt"/>
                <a:ea typeface="Calibri" panose="020F0502020204030204" pitchFamily="34" charset="0"/>
              </a:rPr>
              <a:t>LM - </a:t>
            </a:r>
            <a:r>
              <a:rPr lang="en-GB" sz="1200" b="1" err="1">
                <a:ea typeface="Aktiv Grotesk" panose="020B0504020202020204" pitchFamily="34" charset="0"/>
                <a:cs typeface="Aktiv Grotesk" panose="020B0504020202020204" pitchFamily="34" charset="0"/>
              </a:rPr>
              <a:t>diskusijas</a:t>
            </a:r>
            <a:r>
              <a:rPr lang="en-GB" sz="1200" b="1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>
                <a:ea typeface="Aktiv Grotesk" panose="020B0504020202020204" pitchFamily="34" charset="0"/>
                <a:cs typeface="Aktiv Grotesk" panose="020B0504020202020204" pitchFamily="34" charset="0"/>
              </a:rPr>
              <a:t>par </a:t>
            </a:r>
            <a:r>
              <a:rPr lang="en-GB" sz="1200" err="1">
                <a:ea typeface="Aktiv Grotesk" panose="020B0504020202020204" pitchFamily="34" charset="0"/>
                <a:cs typeface="Aktiv Grotesk" panose="020B0504020202020204" pitchFamily="34" charset="0"/>
              </a:rPr>
              <a:t>jaunu</a:t>
            </a:r>
            <a:r>
              <a:rPr lang="lv-LV" sz="1200"/>
              <a:t> atbalsta pasākumu</a:t>
            </a:r>
            <a:r>
              <a:rPr lang="en-GB" sz="1200"/>
              <a:t> </a:t>
            </a:r>
            <a:r>
              <a:rPr lang="lv-LV" sz="1200"/>
              <a:t>bērniem ar uzvedības un atkarību problēmām</a:t>
            </a:r>
            <a:r>
              <a:rPr lang="en-GB" sz="1200"/>
              <a:t> </a:t>
            </a:r>
            <a:r>
              <a:rPr lang="en-GB" sz="1200" err="1"/>
              <a:t>veidošanu</a:t>
            </a:r>
            <a:r>
              <a:rPr lang="en-GB" sz="1200"/>
              <a:t> (</a:t>
            </a:r>
            <a:r>
              <a:rPr lang="en-GB" sz="1200" err="1"/>
              <a:t>terapeitiskā</a:t>
            </a:r>
            <a:r>
              <a:rPr lang="en-GB" sz="1200"/>
              <a:t> </a:t>
            </a:r>
            <a:r>
              <a:rPr lang="lv-LV" sz="1200"/>
              <a:t>ģ</a:t>
            </a:r>
            <a:r>
              <a:rPr lang="en-GB" sz="1200" err="1"/>
              <a:t>imene</a:t>
            </a:r>
            <a:r>
              <a:rPr lang="en-GB" sz="1200"/>
              <a:t>; </a:t>
            </a:r>
            <a:r>
              <a:rPr lang="en-GB" sz="1200" err="1"/>
              <a:t>terapeitiskais</a:t>
            </a:r>
            <a:r>
              <a:rPr lang="en-GB" sz="1200"/>
              <a:t> </a:t>
            </a:r>
            <a:r>
              <a:rPr lang="en-GB" sz="1200" err="1"/>
              <a:t>dzīvoklis</a:t>
            </a:r>
            <a:r>
              <a:rPr lang="en-GB" sz="1200"/>
              <a:t>)</a:t>
            </a:r>
            <a:r>
              <a:rPr lang="lv-LV" sz="1200"/>
              <a:t> </a:t>
            </a:r>
            <a:r>
              <a:rPr lang="en-GB" sz="1200"/>
              <a:t>(</a:t>
            </a:r>
            <a:r>
              <a:rPr lang="lv-LV" sz="1200"/>
              <a:t> ESF+ projekta ietvarā</a:t>
            </a:r>
            <a:r>
              <a:rPr lang="en-GB" sz="1200"/>
              <a:t>, </a:t>
            </a:r>
            <a:r>
              <a:rPr lang="lv-LV" sz="1200"/>
              <a:t>4.3.6.5. pasākums “ Atbalsta pasākumi bērniem ar uzvedības un atkarību problēmām un to ģimenēm)</a:t>
            </a:r>
            <a:r>
              <a:rPr lang="en-GB" sz="120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/>
              <a:t>NVO </a:t>
            </a:r>
            <a:r>
              <a:rPr lang="en-GB" sz="1200" b="1" err="1"/>
              <a:t>sektora</a:t>
            </a:r>
            <a:r>
              <a:rPr lang="en-GB" sz="1200" b="1"/>
              <a:t> </a:t>
            </a:r>
            <a:r>
              <a:rPr lang="en-GB" sz="1200" b="1" err="1"/>
              <a:t>aktivitātes</a:t>
            </a:r>
            <a:r>
              <a:rPr lang="en-GB" sz="1200" b="1"/>
              <a:t> </a:t>
            </a:r>
            <a:r>
              <a:rPr lang="en-GB" sz="1200" b="1" err="1"/>
              <a:t>jaunu</a:t>
            </a:r>
            <a:r>
              <a:rPr lang="en-GB" sz="1200" b="1"/>
              <a:t> </a:t>
            </a:r>
            <a:r>
              <a:rPr lang="en-GB" sz="1200" b="1" err="1"/>
              <a:t>metožu</a:t>
            </a:r>
            <a:r>
              <a:rPr lang="en-GB" sz="1200" b="1"/>
              <a:t>, </a:t>
            </a:r>
            <a:r>
              <a:rPr lang="en-GB" sz="1200" b="1" err="1"/>
              <a:t>pieredžu</a:t>
            </a:r>
            <a:r>
              <a:rPr lang="en-GB" sz="1200" b="1"/>
              <a:t> </a:t>
            </a:r>
            <a:r>
              <a:rPr lang="en-GB" sz="1200" b="1" err="1"/>
              <a:t>izplatīšanā</a:t>
            </a:r>
            <a:r>
              <a:rPr lang="en-GB" sz="1200" b="1"/>
              <a:t> </a:t>
            </a:r>
            <a:r>
              <a:rPr lang="en-GB" sz="1200"/>
              <a:t>(</a:t>
            </a:r>
            <a:r>
              <a:rPr lang="en-GB" sz="1200" err="1"/>
              <a:t>Bērnu</a:t>
            </a:r>
            <a:r>
              <a:rPr lang="en-GB" sz="1200"/>
              <a:t> un </a:t>
            </a:r>
            <a:r>
              <a:rPr lang="en-GB" sz="1200" err="1"/>
              <a:t>pusaudžu</a:t>
            </a:r>
            <a:r>
              <a:rPr lang="en-GB" sz="1200"/>
              <a:t> </a:t>
            </a:r>
            <a:r>
              <a:rPr lang="en-GB" sz="1200" err="1"/>
              <a:t>resursu</a:t>
            </a:r>
            <a:r>
              <a:rPr lang="en-GB" sz="1200"/>
              <a:t> centrs </a:t>
            </a:r>
            <a:r>
              <a:rPr lang="en-GB" sz="1200" err="1"/>
              <a:t>piedāvā</a:t>
            </a:r>
            <a:r>
              <a:rPr lang="en-GB" sz="1200"/>
              <a:t> </a:t>
            </a:r>
            <a:r>
              <a:rPr lang="en-GB" sz="1200" err="1"/>
              <a:t>Dialektiski</a:t>
            </a:r>
            <a:r>
              <a:rPr lang="en-GB" sz="1200"/>
              <a:t> </a:t>
            </a:r>
            <a:r>
              <a:rPr lang="en-GB" sz="1200" err="1"/>
              <a:t>biheviorālo</a:t>
            </a:r>
            <a:r>
              <a:rPr lang="en-GB" sz="1200"/>
              <a:t>  </a:t>
            </a:r>
            <a:r>
              <a:rPr lang="en-GB" sz="1200" err="1"/>
              <a:t>terapiju</a:t>
            </a:r>
            <a:r>
              <a:rPr lang="en-GB" sz="1200"/>
              <a:t>; C Modulis </a:t>
            </a:r>
            <a:r>
              <a:rPr lang="en-GB" sz="1200" err="1"/>
              <a:t>organizē</a:t>
            </a:r>
            <a:r>
              <a:rPr lang="en-GB" sz="1200"/>
              <a:t> </a:t>
            </a:r>
            <a:r>
              <a:rPr lang="en-GB" sz="1200" err="1"/>
              <a:t>pieredzes</a:t>
            </a:r>
            <a:r>
              <a:rPr lang="en-GB" sz="1200"/>
              <a:t> </a:t>
            </a:r>
            <a:r>
              <a:rPr lang="en-GB" sz="1200" err="1"/>
              <a:t>apmai</a:t>
            </a:r>
            <a:r>
              <a:rPr lang="lv-LV" sz="1200"/>
              <a:t>ņ</a:t>
            </a:r>
            <a:r>
              <a:rPr lang="en-GB" sz="1200"/>
              <a:t>as </a:t>
            </a:r>
            <a:r>
              <a:rPr lang="en-GB" sz="1200" err="1"/>
              <a:t>vizīti</a:t>
            </a:r>
            <a:r>
              <a:rPr lang="en-GB" sz="1200"/>
              <a:t> uz UK , </a:t>
            </a:r>
            <a:r>
              <a:rPr lang="en-GB" sz="1200" err="1"/>
              <a:t>lai</a:t>
            </a:r>
            <a:r>
              <a:rPr lang="en-GB" sz="1200"/>
              <a:t> </a:t>
            </a:r>
            <a:r>
              <a:rPr lang="en-GB" sz="1200" err="1"/>
              <a:t>iepazītos</a:t>
            </a:r>
            <a:r>
              <a:rPr lang="en-GB" sz="1200"/>
              <a:t> </a:t>
            </a:r>
            <a:r>
              <a:rPr lang="en-GB" sz="1200" err="1"/>
              <a:t>ar</a:t>
            </a:r>
            <a:r>
              <a:rPr lang="en-GB" sz="1200"/>
              <a:t> </a:t>
            </a:r>
            <a:r>
              <a:rPr lang="en-GB" sz="1200" err="1"/>
              <a:t>pakalpojumiem</a:t>
            </a:r>
            <a:r>
              <a:rPr lang="en-GB" sz="1200"/>
              <a:t> “</a:t>
            </a:r>
            <a:r>
              <a:rPr lang="en-GB" sz="1200" err="1"/>
              <a:t>sarež</a:t>
            </a:r>
            <a:r>
              <a:rPr lang="lv-LV" sz="1200"/>
              <a:t>ģ</a:t>
            </a:r>
            <a:r>
              <a:rPr lang="en-GB" sz="1200" err="1"/>
              <a:t>ītiem</a:t>
            </a:r>
            <a:r>
              <a:rPr lang="en-GB" sz="1200"/>
              <a:t>” </a:t>
            </a:r>
            <a:r>
              <a:rPr lang="en-GB" sz="1200" err="1"/>
              <a:t>jauniešiem</a:t>
            </a:r>
            <a:r>
              <a:rPr lang="en-GB" sz="1200"/>
              <a:t>; SOS </a:t>
            </a:r>
            <a:r>
              <a:rPr lang="en-GB" sz="1200" err="1"/>
              <a:t>gatavo</a:t>
            </a:r>
            <a:r>
              <a:rPr lang="en-GB" sz="1200"/>
              <a:t> </a:t>
            </a:r>
            <a:r>
              <a:rPr lang="en-GB" sz="1200" err="1"/>
              <a:t>jaunu</a:t>
            </a:r>
            <a:r>
              <a:rPr lang="en-GB" sz="1200"/>
              <a:t> </a:t>
            </a:r>
            <a:r>
              <a:rPr lang="en-GB" sz="1200" err="1"/>
              <a:t>pakalpojumu</a:t>
            </a:r>
            <a:r>
              <a:rPr lang="en-GB" sz="1200"/>
              <a:t>, </a:t>
            </a:r>
            <a:r>
              <a:rPr lang="en-GB" sz="1200" err="1"/>
              <a:t>u.c.</a:t>
            </a:r>
            <a:r>
              <a:rPr lang="en-GB" sz="120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u="sng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r>
              <a:rPr lang="en-GB" sz="1200" u="sng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Asociācijas</a:t>
            </a:r>
            <a:r>
              <a:rPr lang="en-GB" sz="1200" u="sng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u="sng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pieredze</a:t>
            </a:r>
            <a:r>
              <a:rPr lang="en-GB" sz="1200" u="sng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pusaudžu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aprūpē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:</a:t>
            </a:r>
          </a:p>
          <a:p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–  </a:t>
            </a: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specializētu</a:t>
            </a:r>
            <a:r>
              <a:rPr lang="en-GB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pakalpojumu</a:t>
            </a:r>
            <a:r>
              <a:rPr lang="en-GB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trūkums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pusaudžiem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ar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uzvedības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traucējumiem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socializēšanās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grūtības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agresīva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uzvedība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sz="1200" i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gan</a:t>
            </a:r>
            <a:r>
              <a:rPr lang="en-GB" sz="1200" i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i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iekšējā</a:t>
            </a:r>
            <a:r>
              <a:rPr lang="en-GB" sz="1200" i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1200" i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gan</a:t>
            </a:r>
            <a:r>
              <a:rPr lang="en-GB" sz="1200" i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i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ārējā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),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u.c.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),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atkarības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un,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kuriem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sociālās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aprūpes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un rehabilitācijas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pakalpojums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SOS </a:t>
            </a:r>
            <a:r>
              <a:rPr lang="lv-LV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ģ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imenē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vai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jauniešu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mājā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nav </a:t>
            </a: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piemērots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GB" sz="12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nopietnas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bažas</a:t>
            </a:r>
            <a:r>
              <a:rPr lang="en-GB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par </a:t>
            </a: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atseviš</a:t>
            </a:r>
            <a:r>
              <a:rPr lang="lv-LV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ķ</a:t>
            </a:r>
            <a:r>
              <a:rPr lang="en-GB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 </a:t>
            </a: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bērnu</a:t>
            </a:r>
            <a:r>
              <a:rPr lang="en-GB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veselību</a:t>
            </a:r>
            <a:r>
              <a:rPr lang="en-GB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normālu</a:t>
            </a:r>
            <a:r>
              <a:rPr lang="en-GB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attīstību</a:t>
            </a:r>
            <a:r>
              <a:rPr lang="en-GB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un</a:t>
            </a:r>
            <a:r>
              <a:rPr lang="en-GB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pat </a:t>
            </a: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izdzīvošanu</a:t>
            </a:r>
            <a:endParaRPr lang="en-GB" sz="1200" b="1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bezspēcības</a:t>
            </a:r>
            <a:r>
              <a:rPr lang="en-GB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sajūta</a:t>
            </a:r>
            <a:r>
              <a:rPr lang="en-GB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profesionā</a:t>
            </a:r>
            <a:r>
              <a:rPr lang="lv-LV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ļ</a:t>
            </a:r>
            <a:r>
              <a:rPr lang="en-GB" sz="1200" b="1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os</a:t>
            </a:r>
            <a:r>
              <a:rPr lang="en-GB" sz="1200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endParaRPr lang="lv-LV" sz="1200" b="1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u="sng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Asociācijas</a:t>
            </a:r>
            <a:r>
              <a:rPr lang="en-GB" sz="1200" u="sng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u="sng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līdzšinējais</a:t>
            </a:r>
            <a:r>
              <a:rPr lang="en-GB" sz="1200" u="sng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u="sng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ieguldījums</a:t>
            </a:r>
            <a:r>
              <a:rPr lang="en-GB" sz="12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: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viedok</a:t>
            </a:r>
            <a:r>
              <a:rPr lang="lv-LV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ļ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vēstules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dalība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darba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grupās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diskusijās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(LM, TM, IZM),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iniciējām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highlight>
                  <a:srgbClr val="FFFF00"/>
                </a:highlight>
              </a:rPr>
              <a:t>diskusiju</a:t>
            </a:r>
            <a:r>
              <a:rPr lang="en-GB" sz="1200">
                <a:highlight>
                  <a:srgbClr val="FFFF00"/>
                </a:highlight>
              </a:rPr>
              <a:t> </a:t>
            </a:r>
            <a:r>
              <a:rPr lang="en-GB" sz="1200" err="1">
                <a:highlight>
                  <a:srgbClr val="FFFF00"/>
                </a:highlight>
              </a:rPr>
              <a:t>ar</a:t>
            </a:r>
            <a:r>
              <a:rPr lang="en-GB" sz="1200">
                <a:highlight>
                  <a:srgbClr val="FFFF00"/>
                </a:highlight>
              </a:rPr>
              <a:t> LM, </a:t>
            </a:r>
            <a:r>
              <a:rPr lang="en-GB" sz="1200" err="1">
                <a:highlight>
                  <a:srgbClr val="FFFF00"/>
                </a:highlight>
              </a:rPr>
              <a:t>Tiesībsargu</a:t>
            </a:r>
            <a:r>
              <a:rPr lang="en-GB" sz="1200">
                <a:highlight>
                  <a:srgbClr val="FFFF00"/>
                </a:highlight>
              </a:rPr>
              <a:t>, VBTAI un </a:t>
            </a:r>
            <a:r>
              <a:rPr lang="en-GB" sz="1200" err="1">
                <a:highlight>
                  <a:srgbClr val="FFFF00"/>
                </a:highlight>
              </a:rPr>
              <a:t>atseviš</a:t>
            </a:r>
            <a:r>
              <a:rPr lang="lv-LV" sz="1200">
                <a:highlight>
                  <a:srgbClr val="FFFF00"/>
                </a:highlight>
              </a:rPr>
              <a:t>ķ</a:t>
            </a:r>
            <a:r>
              <a:rPr lang="en-GB" sz="1200" err="1">
                <a:highlight>
                  <a:srgbClr val="FFFF00"/>
                </a:highlight>
              </a:rPr>
              <a:t>ām</a:t>
            </a:r>
            <a:r>
              <a:rPr lang="en-GB" sz="1200">
                <a:highlight>
                  <a:srgbClr val="FFFF00"/>
                </a:highlight>
              </a:rPr>
              <a:t> </a:t>
            </a:r>
            <a:r>
              <a:rPr lang="en-GB" sz="1200" err="1">
                <a:highlight>
                  <a:srgbClr val="FFFF00"/>
                </a:highlight>
              </a:rPr>
              <a:t>bāri</a:t>
            </a:r>
            <a:r>
              <a:rPr lang="lv-LV" sz="1200">
                <a:highlight>
                  <a:srgbClr val="FFFF00"/>
                </a:highlight>
              </a:rPr>
              <a:t>ņ</a:t>
            </a:r>
            <a:r>
              <a:rPr lang="en-GB" sz="1200" err="1">
                <a:highlight>
                  <a:srgbClr val="FFFF00"/>
                </a:highlight>
              </a:rPr>
              <a:t>tiesām</a:t>
            </a:r>
            <a:r>
              <a:rPr lang="en-GB" sz="1200">
                <a:highlight>
                  <a:srgbClr val="FFFF00"/>
                </a:highlight>
              </a:rPr>
              <a:t>, </a:t>
            </a:r>
            <a:r>
              <a:rPr lang="en-GB" sz="1200" err="1">
                <a:highlight>
                  <a:srgbClr val="FFFF00"/>
                </a:highlight>
              </a:rPr>
              <a:t>lai</a:t>
            </a:r>
            <a:r>
              <a:rPr lang="en-GB" sz="1200">
                <a:highlight>
                  <a:srgbClr val="FFFF00"/>
                </a:highlight>
              </a:rPr>
              <a:t> </a:t>
            </a:r>
            <a:r>
              <a:rPr lang="en-GB" sz="1200" err="1">
                <a:highlight>
                  <a:srgbClr val="FFFF00"/>
                </a:highlight>
              </a:rPr>
              <a:t>izskatītu</a:t>
            </a:r>
            <a:r>
              <a:rPr lang="en-GB" sz="1200">
                <a:highlight>
                  <a:srgbClr val="FFFF00"/>
                </a:highlight>
              </a:rPr>
              <a:t> </a:t>
            </a:r>
            <a:r>
              <a:rPr lang="en-GB" sz="1200" err="1">
                <a:highlight>
                  <a:srgbClr val="FFFF00"/>
                </a:highlight>
              </a:rPr>
              <a:t>konkrētu</a:t>
            </a:r>
            <a:r>
              <a:rPr lang="en-GB" sz="1200">
                <a:highlight>
                  <a:srgbClr val="FFFF00"/>
                </a:highlight>
              </a:rPr>
              <a:t> </a:t>
            </a:r>
            <a:r>
              <a:rPr lang="en-GB" sz="1200" err="1">
                <a:highlight>
                  <a:srgbClr val="FFFF00"/>
                </a:highlight>
              </a:rPr>
              <a:t>bērnu</a:t>
            </a:r>
            <a:r>
              <a:rPr lang="en-GB" sz="1200">
                <a:highlight>
                  <a:srgbClr val="FFFF00"/>
                </a:highlight>
              </a:rPr>
              <a:t> </a:t>
            </a:r>
            <a:r>
              <a:rPr lang="en-GB" sz="1200" err="1">
                <a:highlight>
                  <a:srgbClr val="FFFF00"/>
                </a:highlight>
              </a:rPr>
              <a:t>gadījumus</a:t>
            </a:r>
            <a:r>
              <a:rPr lang="en-GB" sz="1200">
                <a:highlight>
                  <a:srgbClr val="FFFF00"/>
                </a:highlight>
              </a:rPr>
              <a:t> 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(14.05.2023),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sarunu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festivāls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LAMPA (09.06.2023),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sadarbībā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ar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Rīgas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pašvaldību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esam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uzsākuši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jauna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–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individuāls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rehabilitācijas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pakalpojums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bērniem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ar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 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uzvedības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traucējumiem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1200" err="1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īstenošanu</a:t>
            </a:r>
            <a:r>
              <a:rPr lang="en-GB" sz="1200">
                <a:highlight>
                  <a:srgbClr val="FFFF00"/>
                </a:highlight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>
              <a:effectLst/>
              <a:latin typeface="+mn-lt"/>
              <a:ea typeface="Calibri" panose="020F0502020204030204" pitchFamily="34" charset="0"/>
            </a:endParaRPr>
          </a:p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EB3B7-01EC-CD43-B8DE-52282F63D2A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093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EB3B7-01EC-CD43-B8DE-52282F63D2A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995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EB3B7-01EC-CD43-B8DE-52282F63D2A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811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EB3B7-01EC-CD43-B8DE-52282F63D2A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700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EB3B7-01EC-CD43-B8DE-52282F63D2A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302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Norvēģijas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pieredze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jaunu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pakalpojumu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ieviešanā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pieredzes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apmaiņas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vizīte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  – 4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gadus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pilotē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tikai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tad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ir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normatīvais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regulējums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</a:p>
          <a:p>
            <a:pPr algn="l"/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Ieteikums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LV –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piemēram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sertificēt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atviegloti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nosacījumi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nevis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kā jau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esošama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pakalpojumam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),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tajā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pašā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laikā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saglabāt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uzraudzību</a:t>
            </a:r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EB3B7-01EC-CD43-B8DE-52282F63D2A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935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Norvēģijas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pieredze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jaunu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pakalpojumu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ieviešanā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pieredzes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apmaiņas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vizīte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  – 4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gadus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pilotē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tikai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tad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ir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normatīvais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regulējums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</a:p>
          <a:p>
            <a:pPr algn="l"/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Ieteikums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LV –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piemēram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sertificēt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atviegloti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nosacījumi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nevis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kā jau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esošama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pakalpojumam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),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tajā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pašā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laikā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saglabāt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uzraudzību</a:t>
            </a:r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EB3B7-01EC-CD43-B8DE-52282F63D2A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46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D697A6-CAC5-492C-8803-3C7102092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103644" cy="6858000"/>
          </a:xfrm>
          <a:prstGeom prst="rect">
            <a:avLst/>
          </a:prstGeom>
          <a:pattFill prst="pct90">
            <a:fgClr>
              <a:srgbClr val="00A3E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7038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-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4CDFC-6A53-B146-B138-62CBFEED79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4"/>
            <a:ext cx="12181973" cy="68543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F6E5B6-939B-B24B-81FE-A93BCCA48878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72A963B-D27A-704C-A223-1D78AE1D5B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5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- Blue Line 2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36723B-2835-5C4D-98E1-6941C694F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5"/>
            <a:ext cx="12181973" cy="68543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C69559-4E44-F342-BD21-88E9F9D481FF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460B418-B117-254E-9157-409D8CF1A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3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5CFC42-5260-D947-9AF7-02CF449F6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5"/>
            <a:ext cx="12181973" cy="68543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2095F8-2C78-0447-AEE8-F8F9893DF995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9670DC3-4F46-C747-AF6E-EDAA075E5F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65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20%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EF2A1A-C5DD-B043-8DF5-290AB37F9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4"/>
            <a:ext cx="12181973" cy="68543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60AEFB-A833-FC4A-ACDD-48A63A8E203B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59BC691-B8FD-1A4F-B186-0E42B1DEE1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7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- R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B206D2-A0F4-924E-91C3-E7D16B897B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4"/>
            <a:ext cx="12181991" cy="6854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9662E3-06CA-494E-BD2C-F00F86D57FE5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782C03-4442-2240-9522-5D86D75FE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73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2 - Red Line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143A62-60BA-5244-833C-69347AA5C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4" y="1805"/>
            <a:ext cx="12181971" cy="68543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FFDB34-9354-0942-8AF3-0FBE617AE85A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AEB0F63-6207-0E4F-B572-A26B98BBB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26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Red Lin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CF58ECC-C0E9-4101-AF43-504BD4C2B7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0100" y="1"/>
            <a:ext cx="5043301" cy="6405887"/>
          </a:xfrm>
          <a:custGeom>
            <a:avLst/>
            <a:gdLst>
              <a:gd name="connsiteX0" fmla="*/ 0 w 5043301"/>
              <a:gd name="connsiteY0" fmla="*/ 0 h 6405887"/>
              <a:gd name="connsiteX1" fmla="*/ 5043301 w 5043301"/>
              <a:gd name="connsiteY1" fmla="*/ 0 h 6405887"/>
              <a:gd name="connsiteX2" fmla="*/ 5043301 w 5043301"/>
              <a:gd name="connsiteY2" fmla="*/ 6405887 h 6405887"/>
              <a:gd name="connsiteX3" fmla="*/ 2009503 w 5043301"/>
              <a:gd name="connsiteY3" fmla="*/ 6405887 h 6405887"/>
              <a:gd name="connsiteX4" fmla="*/ 0 w 5043301"/>
              <a:gd name="connsiteY4" fmla="*/ 4388618 h 64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301" h="6405887">
                <a:moveTo>
                  <a:pt x="0" y="0"/>
                </a:moveTo>
                <a:lnTo>
                  <a:pt x="5043301" y="0"/>
                </a:lnTo>
                <a:lnTo>
                  <a:pt x="5043301" y="6405887"/>
                </a:lnTo>
                <a:lnTo>
                  <a:pt x="2009503" y="6405887"/>
                </a:lnTo>
                <a:cubicBezTo>
                  <a:pt x="504317" y="6405887"/>
                  <a:pt x="0" y="5901570"/>
                  <a:pt x="0" y="4388618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C538E-1713-2B48-9F09-9DD1EF426740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646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Red Li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CF1234-0876-4FEB-AD46-B163D5EF8125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5D3107E-5E40-BC42-A4D2-0C16BDA63C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1"/>
            <a:ext cx="5043301" cy="6405887"/>
          </a:xfrm>
          <a:custGeom>
            <a:avLst/>
            <a:gdLst>
              <a:gd name="connsiteX0" fmla="*/ 0 w 5043301"/>
              <a:gd name="connsiteY0" fmla="*/ 0 h 6405887"/>
              <a:gd name="connsiteX1" fmla="*/ 5043301 w 5043301"/>
              <a:gd name="connsiteY1" fmla="*/ 0 h 6405887"/>
              <a:gd name="connsiteX2" fmla="*/ 5043301 w 5043301"/>
              <a:gd name="connsiteY2" fmla="*/ 6405887 h 6405887"/>
              <a:gd name="connsiteX3" fmla="*/ 2009503 w 5043301"/>
              <a:gd name="connsiteY3" fmla="*/ 6405887 h 6405887"/>
              <a:gd name="connsiteX4" fmla="*/ 0 w 5043301"/>
              <a:gd name="connsiteY4" fmla="*/ 4388618 h 64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301" h="6405887">
                <a:moveTo>
                  <a:pt x="0" y="0"/>
                </a:moveTo>
                <a:lnTo>
                  <a:pt x="5043301" y="0"/>
                </a:lnTo>
                <a:lnTo>
                  <a:pt x="5043301" y="6405887"/>
                </a:lnTo>
                <a:lnTo>
                  <a:pt x="2009503" y="6405887"/>
                </a:lnTo>
                <a:cubicBezTo>
                  <a:pt x="504317" y="6405887"/>
                  <a:pt x="0" y="5901570"/>
                  <a:pt x="0" y="4388618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95847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 Picture - Red Li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CF1234-0876-4FEB-AD46-B163D5EF8125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B9C6993-412F-443D-8766-D0ED78E55E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76376"/>
            <a:ext cx="5294048" cy="5375787"/>
          </a:xfrm>
          <a:custGeom>
            <a:avLst/>
            <a:gdLst>
              <a:gd name="connsiteX0" fmla="*/ 0 w 5294048"/>
              <a:gd name="connsiteY0" fmla="*/ 0 h 5375787"/>
              <a:gd name="connsiteX1" fmla="*/ 3290788 w 5294048"/>
              <a:gd name="connsiteY1" fmla="*/ 0 h 5375787"/>
              <a:gd name="connsiteX2" fmla="*/ 5294048 w 5294048"/>
              <a:gd name="connsiteY2" fmla="*/ 2011002 h 5375787"/>
              <a:gd name="connsiteX3" fmla="*/ 5294048 w 5294048"/>
              <a:gd name="connsiteY3" fmla="*/ 5375787 h 5375787"/>
              <a:gd name="connsiteX4" fmla="*/ 0 w 5294048"/>
              <a:gd name="connsiteY4" fmla="*/ 5375787 h 537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4048" h="5375787">
                <a:moveTo>
                  <a:pt x="0" y="0"/>
                </a:moveTo>
                <a:lnTo>
                  <a:pt x="3290788" y="0"/>
                </a:lnTo>
                <a:cubicBezTo>
                  <a:pt x="4791297" y="0"/>
                  <a:pt x="5294048" y="502750"/>
                  <a:pt x="5294048" y="2011002"/>
                </a:cubicBezTo>
                <a:lnTo>
                  <a:pt x="5294048" y="5375787"/>
                </a:lnTo>
                <a:lnTo>
                  <a:pt x="0" y="5375787"/>
                </a:ln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7118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 Picture - Red Lin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9952138-E336-4C8E-8B93-5096A9053A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0370" y="1467756"/>
            <a:ext cx="5770994" cy="5384396"/>
          </a:xfrm>
          <a:custGeom>
            <a:avLst/>
            <a:gdLst>
              <a:gd name="connsiteX0" fmla="*/ 2006467 w 5770994"/>
              <a:gd name="connsiteY0" fmla="*/ 0 h 5384396"/>
              <a:gd name="connsiteX1" fmla="*/ 5770994 w 5770994"/>
              <a:gd name="connsiteY1" fmla="*/ 0 h 5384396"/>
              <a:gd name="connsiteX2" fmla="*/ 5770994 w 5770994"/>
              <a:gd name="connsiteY2" fmla="*/ 5384396 h 5384396"/>
              <a:gd name="connsiteX3" fmla="*/ 0 w 5770994"/>
              <a:gd name="connsiteY3" fmla="*/ 5384396 h 5384396"/>
              <a:gd name="connsiteX4" fmla="*/ 0 w 5770994"/>
              <a:gd name="connsiteY4" fmla="*/ 2014222 h 5384396"/>
              <a:gd name="connsiteX5" fmla="*/ 2006467 w 5770994"/>
              <a:gd name="connsiteY5" fmla="*/ 0 h 538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994" h="5384396">
                <a:moveTo>
                  <a:pt x="2006467" y="0"/>
                </a:moveTo>
                <a:lnTo>
                  <a:pt x="5770994" y="0"/>
                </a:lnTo>
                <a:lnTo>
                  <a:pt x="5770994" y="5384396"/>
                </a:lnTo>
                <a:lnTo>
                  <a:pt x="0" y="5384396"/>
                </a:lnTo>
                <a:lnTo>
                  <a:pt x="0" y="2014222"/>
                </a:lnTo>
                <a:cubicBezTo>
                  <a:pt x="0" y="503556"/>
                  <a:pt x="503556" y="0"/>
                  <a:pt x="2006467" y="0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864571-002F-6A43-AA86-9BA11DA6E659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35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 - Blue Line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96EA17-98EF-4266-A5D9-D08803AF3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5"/>
            <a:ext cx="12181973" cy="68543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87A654-9EBF-D54F-8AA9-B2E69CA06B84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48C8534-C10F-0543-A5A1-8DF1A1C0B7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6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- Blue 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12073D-DBFF-7442-9F1C-7B7DBB93F881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581A6D7-D28D-0543-B78D-272157BAD0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2" y="58621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91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- Red 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128866-665D-544E-8CFC-E8E282C6F3F5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00B0FD5-4746-C94D-ADFB-4C01A2597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2" y="58621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80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b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896D52-F0D5-4152-88B2-A2350D5ECEEE}"/>
              </a:ext>
            </a:extLst>
          </p:cNvPr>
          <p:cNvSpPr/>
          <p:nvPr userDrawn="1"/>
        </p:nvSpPr>
        <p:spPr>
          <a:xfrm>
            <a:off x="5511800" y="0"/>
            <a:ext cx="6680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9A988D-670F-42AA-8297-60A55404C77A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54ED5AB-CC5D-F743-B987-260CAAE59F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6886" y="5799308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3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 Horizontal B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A920F6-374D-4CAB-940C-B425990FD3CF}"/>
              </a:ext>
            </a:extLst>
          </p:cNvPr>
          <p:cNvSpPr/>
          <p:nvPr userDrawn="1"/>
        </p:nvSpPr>
        <p:spPr>
          <a:xfrm>
            <a:off x="0" y="1310600"/>
            <a:ext cx="12192000" cy="487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4FE2F2-82CA-0C4B-80A4-77EAC5F6B57D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0F70F89-F4E5-3442-8609-EE8A5A257B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6886" y="5799308"/>
            <a:ext cx="988048" cy="747370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1F101E64-DFD5-7044-A502-BBB107592054}"/>
              </a:ext>
            </a:extLst>
          </p:cNvPr>
          <p:cNvSpPr txBox="1">
            <a:spLocks/>
          </p:cNvSpPr>
          <p:nvPr userDrawn="1"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D6761B-E3C6-3B4B-8360-B18F2215394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12EB7CB-3981-5348-A1D2-B4D63A9300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23650" y="6527800"/>
            <a:ext cx="768350" cy="365125"/>
          </a:xfrm>
          <a:prstGeom prst="rect">
            <a:avLst/>
          </a:prstGeom>
        </p:spPr>
        <p:txBody>
          <a:bodyPr/>
          <a:lstStyle/>
          <a:p>
            <a:fld id="{B5D6761B-E3C6-3B4B-8360-B18F2215394E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68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Photo and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1BD4B0C-F7D6-4321-8917-658CB7D74A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72550" y="0"/>
            <a:ext cx="3219450" cy="6858000"/>
          </a:xfrm>
          <a:prstGeom prst="rect">
            <a:avLst/>
          </a:prstGeom>
          <a:pattFill prst="pct90">
            <a:fgClr>
              <a:srgbClr val="00A3E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B7B5-CCEA-4249-B93A-BD7100F0CF57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26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Photo and Bubb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8C22ECB-B013-4F11-BBE8-E26190D470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73450" cy="6858000"/>
          </a:xfrm>
          <a:prstGeom prst="rect">
            <a:avLst/>
          </a:prstGeom>
          <a:pattFill prst="pct90">
            <a:fgClr>
              <a:srgbClr val="00A3E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B0EDD5-F4DF-4C4E-B30B-BE31CFF3D2A8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C2CFA37-74D6-E047-A5A6-60AC9B3D4B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6886" y="5799308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21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lide - Blue Li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CF1234-0876-4FEB-AD46-B163D5EF8125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5D3107E-5E40-BC42-A4D2-0C16BDA63C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1"/>
            <a:ext cx="5043301" cy="6405887"/>
          </a:xfrm>
          <a:custGeom>
            <a:avLst/>
            <a:gdLst>
              <a:gd name="connsiteX0" fmla="*/ 0 w 5043301"/>
              <a:gd name="connsiteY0" fmla="*/ 0 h 6405887"/>
              <a:gd name="connsiteX1" fmla="*/ 5043301 w 5043301"/>
              <a:gd name="connsiteY1" fmla="*/ 0 h 6405887"/>
              <a:gd name="connsiteX2" fmla="*/ 5043301 w 5043301"/>
              <a:gd name="connsiteY2" fmla="*/ 6405887 h 6405887"/>
              <a:gd name="connsiteX3" fmla="*/ 2009503 w 5043301"/>
              <a:gd name="connsiteY3" fmla="*/ 6405887 h 6405887"/>
              <a:gd name="connsiteX4" fmla="*/ 0 w 5043301"/>
              <a:gd name="connsiteY4" fmla="*/ 4388618 h 64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301" h="6405887">
                <a:moveTo>
                  <a:pt x="0" y="0"/>
                </a:moveTo>
                <a:lnTo>
                  <a:pt x="5043301" y="0"/>
                </a:lnTo>
                <a:lnTo>
                  <a:pt x="5043301" y="6405887"/>
                </a:lnTo>
                <a:lnTo>
                  <a:pt x="2009503" y="6405887"/>
                </a:lnTo>
                <a:cubicBezTo>
                  <a:pt x="504317" y="6405887"/>
                  <a:pt x="0" y="5901570"/>
                  <a:pt x="0" y="4388618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6058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lide - Blue Lin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CF58ECC-C0E9-4101-AF43-504BD4C2B7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0100" y="1"/>
            <a:ext cx="5043301" cy="6405887"/>
          </a:xfrm>
          <a:custGeom>
            <a:avLst/>
            <a:gdLst>
              <a:gd name="connsiteX0" fmla="*/ 0 w 5043301"/>
              <a:gd name="connsiteY0" fmla="*/ 0 h 6405887"/>
              <a:gd name="connsiteX1" fmla="*/ 5043301 w 5043301"/>
              <a:gd name="connsiteY1" fmla="*/ 0 h 6405887"/>
              <a:gd name="connsiteX2" fmla="*/ 5043301 w 5043301"/>
              <a:gd name="connsiteY2" fmla="*/ 6405887 h 6405887"/>
              <a:gd name="connsiteX3" fmla="*/ 2009503 w 5043301"/>
              <a:gd name="connsiteY3" fmla="*/ 6405887 h 6405887"/>
              <a:gd name="connsiteX4" fmla="*/ 0 w 5043301"/>
              <a:gd name="connsiteY4" fmla="*/ 4388618 h 64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301" h="6405887">
                <a:moveTo>
                  <a:pt x="0" y="0"/>
                </a:moveTo>
                <a:lnTo>
                  <a:pt x="5043301" y="0"/>
                </a:lnTo>
                <a:lnTo>
                  <a:pt x="5043301" y="6405887"/>
                </a:lnTo>
                <a:lnTo>
                  <a:pt x="2009503" y="6405887"/>
                </a:lnTo>
                <a:cubicBezTo>
                  <a:pt x="504317" y="6405887"/>
                  <a:pt x="0" y="5901570"/>
                  <a:pt x="0" y="4388618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6B2219-5F85-4345-92EA-D02EFFBD6875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54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FFD5E24F-94CF-49F9-93C3-42170E041A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90">
            <a:fgClr>
              <a:srgbClr val="00A3E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7363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lide - R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0DE144-2005-0249-B78F-33824937EABB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09331D2-B2AD-314B-A4CB-DC1C3C5433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2" y="58621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4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76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4" r:id="rId2"/>
    <p:sldLayoutId id="2147483834" r:id="rId3"/>
    <p:sldLayoutId id="2147483816" r:id="rId4"/>
    <p:sldLayoutId id="2147483819" r:id="rId5"/>
    <p:sldLayoutId id="2147483822" r:id="rId6"/>
    <p:sldLayoutId id="2147483823" r:id="rId7"/>
    <p:sldLayoutId id="2147483832" r:id="rId8"/>
    <p:sldLayoutId id="2147483673" r:id="rId9"/>
    <p:sldLayoutId id="2147483669" r:id="rId10"/>
    <p:sldLayoutId id="2147483676" r:id="rId11"/>
    <p:sldLayoutId id="2147483690" r:id="rId12"/>
    <p:sldLayoutId id="2147483691" r:id="rId13"/>
    <p:sldLayoutId id="2147483687" r:id="rId14"/>
    <p:sldLayoutId id="2147483688" r:id="rId15"/>
    <p:sldLayoutId id="2147483682" r:id="rId16"/>
    <p:sldLayoutId id="2147483683" r:id="rId17"/>
    <p:sldLayoutId id="2147483684" r:id="rId18"/>
    <p:sldLayoutId id="2147483685" r:id="rId19"/>
    <p:sldLayoutId id="2147483665" r:id="rId20"/>
    <p:sldLayoutId id="2147483686" r:id="rId21"/>
    <p:sldLayoutId id="2147483671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" r="822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E75172-9DC1-4171-9139-BD736DC025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0518" y="483324"/>
            <a:ext cx="3891482" cy="53754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99AEFE-1517-4553-9DE3-E1AF6FDB08CB}"/>
              </a:ext>
            </a:extLst>
          </p:cNvPr>
          <p:cNvSpPr/>
          <p:nvPr/>
        </p:nvSpPr>
        <p:spPr>
          <a:xfrm>
            <a:off x="8588039" y="654798"/>
            <a:ext cx="30312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lv-LV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Pusaudži</a:t>
            </a:r>
            <a:r>
              <a:rPr lang="en-GB" altLang="lv-LV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altLang="lv-LV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ar</a:t>
            </a:r>
            <a:r>
              <a:rPr lang="en-GB" altLang="lv-LV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altLang="lv-LV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izaicinošu</a:t>
            </a:r>
            <a:r>
              <a:rPr lang="en-GB" altLang="lv-LV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altLang="lv-LV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uzvedību</a:t>
            </a:r>
            <a:r>
              <a:rPr lang="en-GB" altLang="lv-LV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– </a:t>
            </a:r>
            <a:r>
              <a:rPr lang="en-GB" altLang="lv-LV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inovatīvas</a:t>
            </a:r>
            <a:r>
              <a:rPr lang="en-GB" altLang="lv-LV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altLang="lv-LV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individuālās</a:t>
            </a:r>
            <a:r>
              <a:rPr lang="en-GB" altLang="lv-LV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altLang="lv-LV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rehabilitācijas</a:t>
            </a:r>
            <a:r>
              <a:rPr lang="en-GB" altLang="lv-LV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altLang="lv-LV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programmas</a:t>
            </a:r>
            <a:r>
              <a:rPr lang="en-GB" altLang="lv-LV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altLang="lv-LV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pirmā</a:t>
            </a:r>
            <a:r>
              <a:rPr lang="en-GB" altLang="lv-LV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gada </a:t>
            </a:r>
            <a:r>
              <a:rPr lang="en-GB" altLang="lv-LV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pieredze</a:t>
            </a:r>
            <a:r>
              <a:rPr lang="en-GB" altLang="lv-LV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lv-LV" altLang="lv-LV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660AF2-1D14-43EE-B544-93994A0B4E74}"/>
              </a:ext>
            </a:extLst>
          </p:cNvPr>
          <p:cNvSpPr/>
          <p:nvPr/>
        </p:nvSpPr>
        <p:spPr>
          <a:xfrm>
            <a:off x="8634620" y="4315828"/>
            <a:ext cx="3031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>
                <a:solidFill>
                  <a:schemeClr val="bg1"/>
                </a:solidFill>
                <a:latin typeface="Aktiv Grotesk Medium" panose="020B0504020202020204" pitchFamily="34" charset="0"/>
              </a:rPr>
              <a:t>Agnese Igaune</a:t>
            </a:r>
            <a:endParaRPr lang="en-GB">
              <a:solidFill>
                <a:schemeClr val="bg1"/>
              </a:solidFill>
              <a:latin typeface="Aktiv Grotesk Medium" panose="020B05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DB1CDF-051A-4500-B93A-0874D09FB599}"/>
              </a:ext>
            </a:extLst>
          </p:cNvPr>
          <p:cNvSpPr/>
          <p:nvPr/>
        </p:nvSpPr>
        <p:spPr>
          <a:xfrm>
            <a:off x="8585768" y="4831716"/>
            <a:ext cx="2864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Ģime</a:t>
            </a:r>
            <a:r>
              <a:rPr lang="lv-LV" sz="1400" dirty="0">
                <a:solidFill>
                  <a:schemeClr val="bg1"/>
                </a:solidFill>
              </a:rPr>
              <a:t>ņ</a:t>
            </a:r>
            <a:r>
              <a:rPr lang="en-GB" sz="1400" dirty="0">
                <a:solidFill>
                  <a:schemeClr val="bg1"/>
                </a:solidFill>
              </a:rPr>
              <a:t>u </a:t>
            </a:r>
            <a:r>
              <a:rPr lang="en-GB" sz="1400" dirty="0" err="1">
                <a:solidFill>
                  <a:schemeClr val="bg1"/>
                </a:solidFill>
              </a:rPr>
              <a:t>stiprināšanas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jomas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vadītāja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AD291E-F28B-4455-AD8C-1EA73B233D9F}"/>
              </a:ext>
            </a:extLst>
          </p:cNvPr>
          <p:cNvSpPr/>
          <p:nvPr/>
        </p:nvSpPr>
        <p:spPr>
          <a:xfrm>
            <a:off x="8547287" y="5372768"/>
            <a:ext cx="2011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Aktiv Grotesk" panose="020B0504020202020204" pitchFamily="34" charset="0"/>
              </a:rPr>
              <a:t>26.09</a:t>
            </a:r>
            <a:r>
              <a:rPr lang="lv-LV" sz="1200">
                <a:solidFill>
                  <a:schemeClr val="bg1"/>
                </a:solidFill>
                <a:latin typeface="Aktiv Grotesk" panose="020B0504020202020204" pitchFamily="34" charset="0"/>
              </a:rPr>
              <a:t>.2023</a:t>
            </a:r>
            <a:endParaRPr lang="en-GB" sz="1200">
              <a:solidFill>
                <a:schemeClr val="bg1"/>
              </a:solidFill>
              <a:latin typeface="Aktiv Grotesk" panose="020B05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B64EF2-E5E5-453A-B8F8-03564E6C9B38}"/>
              </a:ext>
            </a:extLst>
          </p:cNvPr>
          <p:cNvCxnSpPr>
            <a:cxnSpLocks/>
          </p:cNvCxnSpPr>
          <p:nvPr/>
        </p:nvCxnSpPr>
        <p:spPr>
          <a:xfrm>
            <a:off x="11139666" y="1523207"/>
            <a:ext cx="1052334" cy="0"/>
          </a:xfrm>
          <a:prstGeom prst="line">
            <a:avLst/>
          </a:prstGeom>
          <a:ln w="40640">
            <a:solidFill>
              <a:srgbClr val="F04E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3" y="5258179"/>
            <a:ext cx="2873852" cy="119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99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3" r="33113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0561DA-81A9-3149-8550-48AE350912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23650" y="6527800"/>
            <a:ext cx="768350" cy="365125"/>
          </a:xfrm>
          <a:prstGeom prst="rect">
            <a:avLst/>
          </a:prstGeom>
        </p:spPr>
        <p:txBody>
          <a:bodyPr/>
          <a:lstStyle/>
          <a:p>
            <a:fld id="{B5D6761B-E3C6-3B4B-8360-B18F2215394E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CF27C-4CCE-4DCC-9A49-5762B4D76B69}"/>
              </a:ext>
            </a:extLst>
          </p:cNvPr>
          <p:cNvSpPr/>
          <p:nvPr/>
        </p:nvSpPr>
        <p:spPr>
          <a:xfrm>
            <a:off x="3940629" y="3059016"/>
            <a:ext cx="807546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>
                <a:cs typeface="Times New Roman" panose="02020603050405020304" pitchFamily="18" charset="0"/>
              </a:rPr>
              <a:t>I </a:t>
            </a:r>
            <a:r>
              <a:rPr lang="en-GB" sz="2200" b="1" dirty="0" err="1">
                <a:cs typeface="Times New Roman" panose="02020603050405020304" pitchFamily="18" charset="0"/>
              </a:rPr>
              <a:t>posms</a:t>
            </a:r>
            <a:r>
              <a:rPr lang="en-GB" sz="2200" b="1" dirty="0">
                <a:cs typeface="Times New Roman" panose="02020603050405020304" pitchFamily="18" charset="0"/>
              </a:rPr>
              <a:t> – </a:t>
            </a:r>
            <a:r>
              <a:rPr lang="en-GB" sz="2200" b="1" dirty="0" err="1">
                <a:cs typeface="Times New Roman" panose="02020603050405020304" pitchFamily="18" charset="0"/>
              </a:rPr>
              <a:t>izvērtēšana</a:t>
            </a:r>
            <a:r>
              <a:rPr lang="en-GB" sz="2200" b="1" dirty="0">
                <a:cs typeface="Times New Roman" panose="02020603050405020304" pitchFamily="18" charset="0"/>
              </a:rPr>
              <a:t> (</a:t>
            </a:r>
            <a:r>
              <a:rPr lang="en-GB" sz="2200" b="1" dirty="0" err="1">
                <a:cs typeface="Times New Roman" panose="02020603050405020304" pitchFamily="18" charset="0"/>
              </a:rPr>
              <a:t>informācija</a:t>
            </a:r>
            <a:r>
              <a:rPr lang="en-GB" sz="2200" b="1" dirty="0">
                <a:cs typeface="Times New Roman" panose="02020603050405020304" pitchFamily="18" charset="0"/>
              </a:rPr>
              <a:t> par </a:t>
            </a:r>
            <a:r>
              <a:rPr lang="en-GB" sz="2200" b="1" dirty="0" err="1">
                <a:cs typeface="Times New Roman" panose="02020603050405020304" pitchFamily="18" charset="0"/>
              </a:rPr>
              <a:t>bērnu</a:t>
            </a:r>
            <a:r>
              <a:rPr lang="en-GB" sz="2200" b="1" dirty="0">
                <a:cs typeface="Times New Roman" panose="02020603050405020304" pitchFamily="18" charset="0"/>
              </a:rPr>
              <a:t>, </a:t>
            </a:r>
            <a:r>
              <a:rPr lang="en-GB" sz="2200" b="1" dirty="0" err="1">
                <a:cs typeface="Times New Roman" panose="02020603050405020304" pitchFamily="18" charset="0"/>
              </a:rPr>
              <a:t>psihiatra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cs typeface="Times New Roman" panose="02020603050405020304" pitchFamily="18" charset="0"/>
              </a:rPr>
              <a:t>konsultācija</a:t>
            </a:r>
            <a:r>
              <a:rPr lang="en-GB" sz="2200" b="1" dirty="0">
                <a:cs typeface="Times New Roman" panose="02020603050405020304" pitchFamily="18" charset="0"/>
              </a:rPr>
              <a:t>), </a:t>
            </a:r>
            <a:r>
              <a:rPr lang="en-GB" sz="2200" b="1" dirty="0" err="1">
                <a:cs typeface="Times New Roman" panose="02020603050405020304" pitchFamily="18" charset="0"/>
              </a:rPr>
              <a:t>bērna</a:t>
            </a:r>
            <a:r>
              <a:rPr lang="en-GB" sz="2200" b="1" dirty="0">
                <a:cs typeface="Times New Roman" panose="02020603050405020304" pitchFamily="18" charset="0"/>
              </a:rPr>
              <a:t> “</a:t>
            </a:r>
            <a:r>
              <a:rPr lang="en-GB" sz="2200" b="1" dirty="0" err="1">
                <a:cs typeface="Times New Roman" panose="02020603050405020304" pitchFamily="18" charset="0"/>
              </a:rPr>
              <a:t>saderības</a:t>
            </a:r>
            <a:r>
              <a:rPr lang="en-GB" sz="2200" b="1" dirty="0">
                <a:cs typeface="Times New Roman" panose="02020603050405020304" pitchFamily="18" charset="0"/>
              </a:rPr>
              <a:t>” </a:t>
            </a:r>
            <a:r>
              <a:rPr lang="en-GB" sz="2200" b="1" dirty="0" err="1">
                <a:cs typeface="Times New Roman" panose="02020603050405020304" pitchFamily="18" charset="0"/>
              </a:rPr>
              <a:t>noteikšana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cs typeface="Times New Roman" panose="02020603050405020304" pitchFamily="18" charset="0"/>
              </a:rPr>
              <a:t>ar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cs typeface="Times New Roman" panose="02020603050405020304" pitchFamily="18" charset="0"/>
              </a:rPr>
              <a:t>audzinātāju</a:t>
            </a:r>
            <a:r>
              <a:rPr lang="en-GB" sz="2200" b="1" dirty="0"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cs typeface="Times New Roman" panose="02020603050405020304" pitchFamily="18" charset="0"/>
              </a:rPr>
              <a:t>saruna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ar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bērnu</a:t>
            </a:r>
            <a:r>
              <a:rPr lang="en-GB" sz="2200" dirty="0"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cs typeface="Times New Roman" panose="02020603050405020304" pitchFamily="18" charset="0"/>
              </a:rPr>
              <a:t>informēšanas</a:t>
            </a:r>
            <a:r>
              <a:rPr lang="en-GB" sz="2200" dirty="0">
                <a:cs typeface="Times New Roman" panose="02020603050405020304" pitchFamily="18" charset="0"/>
              </a:rPr>
              <a:t> par </a:t>
            </a:r>
            <a:r>
              <a:rPr lang="en-GB" sz="2200" dirty="0" err="1">
                <a:cs typeface="Times New Roman" panose="02020603050405020304" pitchFamily="18" charset="0"/>
              </a:rPr>
              <a:t>pakalpojumus</a:t>
            </a:r>
            <a:r>
              <a:rPr lang="en-GB" sz="2200" dirty="0">
                <a:cs typeface="Times New Roman" panose="02020603050405020304" pitchFamily="18" charset="0"/>
              </a:rPr>
              <a:t>, </a:t>
            </a:r>
            <a:r>
              <a:rPr lang="en-GB" sz="2200" b="1" dirty="0" err="1">
                <a:cs typeface="Times New Roman" panose="02020603050405020304" pitchFamily="18" charset="0"/>
              </a:rPr>
              <a:t>bērna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cs typeface="Times New Roman" panose="02020603050405020304" pitchFamily="18" charset="0"/>
              </a:rPr>
              <a:t>labprātīga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cs typeface="Times New Roman" panose="02020603050405020304" pitchFamily="18" charset="0"/>
              </a:rPr>
              <a:t>piekrišana</a:t>
            </a:r>
            <a:r>
              <a:rPr lang="en-GB" sz="2200" b="1" dirty="0">
                <a:cs typeface="Times New Roman" panose="02020603050405020304" pitchFamily="18" charset="0"/>
              </a:rPr>
              <a:t>, </a:t>
            </a:r>
            <a:r>
              <a:rPr lang="en-GB" sz="2200" b="1" dirty="0" err="1">
                <a:cs typeface="Times New Roman" panose="02020603050405020304" pitchFamily="18" charset="0"/>
              </a:rPr>
              <a:t>sagatavošanās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cs typeface="Times New Roman" panose="02020603050405020304" pitchFamily="18" charset="0"/>
              </a:rPr>
              <a:t>bērna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cs typeface="Times New Roman" panose="02020603050405020304" pitchFamily="18" charset="0"/>
              </a:rPr>
              <a:t>uzņemšanai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i="1" dirty="0">
                <a:cs typeface="Times New Roman" panose="02020603050405020304" pitchFamily="18" charset="0"/>
              </a:rPr>
              <a:t>(</a:t>
            </a:r>
            <a:r>
              <a:rPr lang="lv-LV" sz="2200" i="1" dirty="0">
                <a:ea typeface="Calibri" panose="020F0502020204030204" pitchFamily="34" charset="0"/>
                <a:cs typeface="Times New Roman" panose="02020603050405020304" pitchFamily="18" charset="0"/>
              </a:rPr>
              <a:t>~1 </a:t>
            </a:r>
            <a:r>
              <a:rPr lang="lv-LV" sz="2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mē</a:t>
            </a:r>
            <a:r>
              <a:rPr lang="en-GB" sz="2200" i="1" dirty="0">
                <a:ea typeface="Calibri" panose="020F0502020204030204" pitchFamily="34" charset="0"/>
                <a:cs typeface="Times New Roman" panose="02020603050405020304" pitchFamily="18" charset="0"/>
              </a:rPr>
              <a:t>n.)</a:t>
            </a:r>
            <a:endParaRPr lang="lv-LV" sz="22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22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200" b="1" dirty="0">
                <a:cs typeface="Times New Roman" panose="02020603050405020304" pitchFamily="18" charset="0"/>
              </a:rPr>
              <a:t>II </a:t>
            </a:r>
            <a:r>
              <a:rPr lang="en-GB" sz="2200" b="1" dirty="0" err="1">
                <a:cs typeface="Times New Roman" panose="02020603050405020304" pitchFamily="18" charset="0"/>
              </a:rPr>
              <a:t>posms</a:t>
            </a:r>
            <a:r>
              <a:rPr lang="en-GB" sz="2200" b="1" dirty="0">
                <a:cs typeface="Times New Roman" panose="02020603050405020304" pitchFamily="18" charset="0"/>
              </a:rPr>
              <a:t> -  (1) </a:t>
            </a:r>
            <a:r>
              <a:rPr lang="en-GB" sz="2200" b="1" dirty="0" err="1">
                <a:cs typeface="Times New Roman" panose="02020603050405020304" pitchFamily="18" charset="0"/>
              </a:rPr>
              <a:t>Adaptācijas</a:t>
            </a:r>
            <a:r>
              <a:rPr lang="en-GB" sz="2200" b="1" dirty="0">
                <a:cs typeface="Times New Roman" panose="02020603050405020304" pitchFamily="18" charset="0"/>
              </a:rPr>
              <a:t> process </a:t>
            </a:r>
            <a:r>
              <a:rPr lang="en-GB" sz="2200" i="1" dirty="0">
                <a:cs typeface="Times New Roman" panose="02020603050405020304" pitchFamily="18" charset="0"/>
              </a:rPr>
              <a:t>(</a:t>
            </a:r>
            <a:r>
              <a:rPr lang="lv-LV" sz="2200" i="1" dirty="0">
                <a:ea typeface="Calibri" panose="020F0502020204030204" pitchFamily="34" charset="0"/>
                <a:cs typeface="Times New Roman" panose="02020603050405020304" pitchFamily="18" charset="0"/>
              </a:rPr>
              <a:t>~3 mēneši</a:t>
            </a:r>
            <a:r>
              <a:rPr lang="en-GB" sz="2200" i="1" dirty="0"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en-GB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GB" sz="2200" b="1" dirty="0" err="1">
                <a:cs typeface="Times New Roman" panose="02020603050405020304" pitchFamily="18" charset="0"/>
              </a:rPr>
              <a:t>Individuālais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cs typeface="Times New Roman" panose="02020603050405020304" pitchFamily="18" charset="0"/>
              </a:rPr>
              <a:t>rehabilitācijas</a:t>
            </a:r>
            <a:r>
              <a:rPr lang="en-GB" sz="2200" b="1" dirty="0">
                <a:cs typeface="Times New Roman" panose="02020603050405020304" pitchFamily="18" charset="0"/>
              </a:rPr>
              <a:t> process; (3) </a:t>
            </a:r>
            <a:r>
              <a:rPr lang="en-GB" sz="2200" b="1" dirty="0" err="1">
                <a:cs typeface="Times New Roman" panose="02020603050405020304" pitchFamily="18" charset="0"/>
              </a:rPr>
              <a:t>Sagatavošanās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cs typeface="Times New Roman" panose="02020603050405020304" pitchFamily="18" charset="0"/>
              </a:rPr>
              <a:t>noslēgumam</a:t>
            </a:r>
            <a:r>
              <a:rPr lang="en-GB" sz="2200" b="1" dirty="0">
                <a:cs typeface="Times New Roman" panose="02020603050405020304" pitchFamily="18" charset="0"/>
              </a:rPr>
              <a:t>; (4) </a:t>
            </a:r>
            <a:r>
              <a:rPr lang="en-GB" sz="2200" b="1" dirty="0" err="1">
                <a:cs typeface="Times New Roman" panose="02020603050405020304" pitchFamily="18" charset="0"/>
              </a:rPr>
              <a:t>Pakalpojuma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cs typeface="Times New Roman" panose="02020603050405020304" pitchFamily="18" charset="0"/>
              </a:rPr>
              <a:t>izbeigšana</a:t>
            </a:r>
            <a:endParaRPr lang="en-GB" sz="2200" b="1" dirty="0"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2200" b="1" dirty="0"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2000" dirty="0"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0C4AB-C3E2-4EBF-8C80-B0DDDC3CBD64}"/>
              </a:ext>
            </a:extLst>
          </p:cNvPr>
          <p:cNvSpPr/>
          <p:nvPr/>
        </p:nvSpPr>
        <p:spPr>
          <a:xfrm>
            <a:off x="4661121" y="330939"/>
            <a:ext cx="698783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altLang="lv-LV" sz="3400" b="1" dirty="0" err="1">
                <a:solidFill>
                  <a:srgbClr val="182B51"/>
                </a:solidFill>
                <a:cs typeface="Times New Roman" panose="02020603050405020304" pitchFamily="18" charset="0"/>
              </a:rPr>
              <a:t>Individuāls</a:t>
            </a:r>
            <a:r>
              <a:rPr lang="en-GB" altLang="lv-LV" sz="3400" b="1" dirty="0">
                <a:solidFill>
                  <a:srgbClr val="182B51"/>
                </a:solidFill>
                <a:cs typeface="Times New Roman" panose="02020603050405020304" pitchFamily="18" charset="0"/>
              </a:rPr>
              <a:t> </a:t>
            </a:r>
            <a:r>
              <a:rPr lang="en-GB" altLang="lv-LV" sz="3400" b="1" dirty="0" err="1">
                <a:solidFill>
                  <a:srgbClr val="182B51"/>
                </a:solidFill>
                <a:cs typeface="Times New Roman" panose="02020603050405020304" pitchFamily="18" charset="0"/>
              </a:rPr>
              <a:t>rehabilitācijas</a:t>
            </a:r>
            <a:r>
              <a:rPr lang="en-GB" altLang="lv-LV" sz="3400" b="1" dirty="0">
                <a:solidFill>
                  <a:srgbClr val="182B51"/>
                </a:solidFill>
                <a:cs typeface="Times New Roman" panose="02020603050405020304" pitchFamily="18" charset="0"/>
              </a:rPr>
              <a:t> </a:t>
            </a:r>
            <a:r>
              <a:rPr lang="en-GB" altLang="lv-LV" sz="3400" b="1" dirty="0" err="1">
                <a:solidFill>
                  <a:srgbClr val="182B51"/>
                </a:solidFill>
                <a:cs typeface="Times New Roman" panose="02020603050405020304" pitchFamily="18" charset="0"/>
              </a:rPr>
              <a:t>pakalpojums</a:t>
            </a:r>
            <a:r>
              <a:rPr lang="en-GB" altLang="lv-LV" sz="3400" b="1" dirty="0">
                <a:solidFill>
                  <a:srgbClr val="182B51"/>
                </a:solidFill>
                <a:cs typeface="Times New Roman" panose="02020603050405020304" pitchFamily="18" charset="0"/>
              </a:rPr>
              <a:t> </a:t>
            </a:r>
            <a:r>
              <a:rPr lang="en-GB" altLang="lv-LV" sz="3400" b="1" dirty="0" err="1">
                <a:solidFill>
                  <a:srgbClr val="182B51"/>
                </a:solidFill>
                <a:cs typeface="Times New Roman" panose="02020603050405020304" pitchFamily="18" charset="0"/>
              </a:rPr>
              <a:t>bērniem</a:t>
            </a:r>
            <a:r>
              <a:rPr lang="en-GB" altLang="lv-LV" sz="3400" b="1" dirty="0">
                <a:solidFill>
                  <a:srgbClr val="182B51"/>
                </a:solidFill>
                <a:cs typeface="Times New Roman" panose="02020603050405020304" pitchFamily="18" charset="0"/>
              </a:rPr>
              <a:t> </a:t>
            </a:r>
            <a:r>
              <a:rPr lang="en-GB" altLang="lv-LV" sz="3400" b="1" dirty="0" err="1">
                <a:solidFill>
                  <a:srgbClr val="182B51"/>
                </a:solidFill>
                <a:cs typeface="Times New Roman" panose="02020603050405020304" pitchFamily="18" charset="0"/>
              </a:rPr>
              <a:t>ar</a:t>
            </a:r>
            <a:r>
              <a:rPr lang="en-GB" altLang="lv-LV" sz="3400" b="1" dirty="0">
                <a:solidFill>
                  <a:srgbClr val="182B51"/>
                </a:solidFill>
                <a:cs typeface="Times New Roman" panose="02020603050405020304" pitchFamily="18" charset="0"/>
              </a:rPr>
              <a:t> </a:t>
            </a:r>
            <a:r>
              <a:rPr lang="en-GB" altLang="lv-LV" sz="3400" b="1" dirty="0" err="1">
                <a:solidFill>
                  <a:srgbClr val="182B51"/>
                </a:solidFill>
                <a:cs typeface="Times New Roman" panose="02020603050405020304" pitchFamily="18" charset="0"/>
              </a:rPr>
              <a:t>uzvedības</a:t>
            </a:r>
            <a:r>
              <a:rPr lang="en-GB" altLang="lv-LV" sz="3400" b="1" dirty="0">
                <a:solidFill>
                  <a:srgbClr val="182B51"/>
                </a:solidFill>
                <a:cs typeface="Times New Roman" panose="02020603050405020304" pitchFamily="18" charset="0"/>
              </a:rPr>
              <a:t> </a:t>
            </a:r>
            <a:r>
              <a:rPr lang="en-GB" altLang="lv-LV" sz="3400" b="1" dirty="0" err="1">
                <a:solidFill>
                  <a:srgbClr val="182B51"/>
                </a:solidFill>
                <a:cs typeface="Times New Roman" panose="02020603050405020304" pitchFamily="18" charset="0"/>
              </a:rPr>
              <a:t>traucējumiem</a:t>
            </a:r>
            <a:endParaRPr lang="lv-LV" altLang="lv-LV" sz="3400" b="1" dirty="0">
              <a:solidFill>
                <a:srgbClr val="182B51"/>
              </a:solidFill>
              <a:cs typeface="Times New Roman" panose="02020603050405020304" pitchFamily="18" charset="0"/>
            </a:endParaRPr>
          </a:p>
          <a:p>
            <a:pPr algn="r"/>
            <a:r>
              <a:rPr lang="en-GB" altLang="lv-LV" sz="2600" dirty="0" err="1">
                <a:cs typeface="Times New Roman" panose="02020603050405020304" pitchFamily="18" charset="0"/>
              </a:rPr>
              <a:t>Pakalpojuma</a:t>
            </a:r>
            <a:r>
              <a:rPr lang="en-GB" altLang="lv-LV" sz="2600" dirty="0">
                <a:cs typeface="Times New Roman" panose="02020603050405020304" pitchFamily="18" charset="0"/>
              </a:rPr>
              <a:t> </a:t>
            </a:r>
            <a:r>
              <a:rPr lang="lv-LV" altLang="lv-LV" sz="2600" dirty="0">
                <a:cs typeface="Times New Roman" panose="02020603050405020304" pitchFamily="18" charset="0"/>
              </a:rPr>
              <a:t>process</a:t>
            </a:r>
            <a:endParaRPr lang="en-GB" sz="2600" dirty="0"/>
          </a:p>
          <a:p>
            <a:pPr algn="r"/>
            <a:endParaRPr lang="en-GB" altLang="lv-LV" sz="2400" b="1" dirty="0">
              <a:solidFill>
                <a:srgbClr val="182B51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BEF07CF6-CE60-584C-BE1D-FAE9D790C79C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D6761B-E3C6-3B4B-8360-B18F2215394E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5B9C2-007A-8207-240E-47D8ECA2990E}"/>
              </a:ext>
            </a:extLst>
          </p:cNvPr>
          <p:cNvSpPr txBox="1"/>
          <p:nvPr/>
        </p:nvSpPr>
        <p:spPr>
          <a:xfrm>
            <a:off x="3940629" y="2209166"/>
            <a:ext cx="7471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Audzinātāju</a:t>
            </a:r>
            <a:r>
              <a:rPr lang="en-GB" sz="22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atlase</a:t>
            </a:r>
            <a:r>
              <a:rPr lang="en-GB" sz="22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–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intervijas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psiholoģiskā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izpēte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klātienes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vizītes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audzinātāja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dzīvesvietā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.</a:t>
            </a:r>
            <a:endParaRPr lang="lv-LV" sz="2200" dirty="0"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905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9B095B62-D8FC-45C1-95B6-4F7B2E428F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2373"/>
          <a:stretch>
            <a:fillRect/>
          </a:stretch>
        </p:blipFill>
        <p:spPr>
          <a:xfrm rot="5400000">
            <a:off x="6463133" y="1127546"/>
            <a:ext cx="6857999" cy="460290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6B1A3A-E630-47FA-BA78-8C13831B2718}"/>
              </a:ext>
            </a:extLst>
          </p:cNvPr>
          <p:cNvSpPr txBox="1"/>
          <p:nvPr/>
        </p:nvSpPr>
        <p:spPr>
          <a:xfrm>
            <a:off x="2127107" y="2788627"/>
            <a:ext cx="107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BĒRNS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endParaRPr lang="lv-LV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0D4D9-35FB-4EA6-AC71-4054E4C83D3B}"/>
              </a:ext>
            </a:extLst>
          </p:cNvPr>
          <p:cNvSpPr txBox="1"/>
          <p:nvPr/>
        </p:nvSpPr>
        <p:spPr>
          <a:xfrm>
            <a:off x="3298005" y="2804441"/>
            <a:ext cx="162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AUDZINĀTĀJS</a:t>
            </a:r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endParaRPr lang="lv-LV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70A7A-E89E-44E4-95ED-A1831C411CDB}"/>
              </a:ext>
            </a:extLst>
          </p:cNvPr>
          <p:cNvSpPr txBox="1"/>
          <p:nvPr/>
        </p:nvSpPr>
        <p:spPr>
          <a:xfrm>
            <a:off x="517881" y="1472610"/>
            <a:ext cx="177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SOCIĀLAIS DARBINIEKS -1</a:t>
            </a:r>
            <a:endParaRPr lang="lv-LV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D6D869-D74C-4AFB-9AC9-0A4491F214F7}"/>
              </a:ext>
            </a:extLst>
          </p:cNvPr>
          <p:cNvSpPr txBox="1"/>
          <p:nvPr/>
        </p:nvSpPr>
        <p:spPr>
          <a:xfrm>
            <a:off x="2652639" y="1624493"/>
            <a:ext cx="169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SOCIĀLAIS DARBINIEKS – 2 </a:t>
            </a:r>
            <a:endParaRPr lang="lv-LV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CA1373-DABB-440F-94F6-87017E07F53E}"/>
              </a:ext>
            </a:extLst>
          </p:cNvPr>
          <p:cNvSpPr txBox="1"/>
          <p:nvPr/>
        </p:nvSpPr>
        <p:spPr>
          <a:xfrm>
            <a:off x="5403850" y="2921169"/>
            <a:ext cx="177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PSIHIATRS </a:t>
            </a:r>
            <a:endParaRPr lang="lv-LV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EC8D1-75C5-4A98-930B-8A92D5470699}"/>
              </a:ext>
            </a:extLst>
          </p:cNvPr>
          <p:cNvSpPr txBox="1"/>
          <p:nvPr/>
        </p:nvSpPr>
        <p:spPr>
          <a:xfrm>
            <a:off x="750013" y="3996647"/>
            <a:ext cx="2917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ATBALSTA PERSONA BĒRNAM IZGLĪTĪBAS APGUVEI </a:t>
            </a:r>
            <a:endParaRPr lang="lv-LV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3C12F-D11D-4255-A2BB-0C0BF07B9DF3}"/>
              </a:ext>
            </a:extLst>
          </p:cNvPr>
          <p:cNvSpPr txBox="1"/>
          <p:nvPr/>
        </p:nvSpPr>
        <p:spPr>
          <a:xfrm>
            <a:off x="4887789" y="3567499"/>
            <a:ext cx="162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NARKOLOGS </a:t>
            </a:r>
            <a:endParaRPr lang="lv-LV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DADD0C-F8DD-47AF-8762-436F14CBF958}"/>
              </a:ext>
            </a:extLst>
          </p:cNvPr>
          <p:cNvSpPr txBox="1"/>
          <p:nvPr/>
        </p:nvSpPr>
        <p:spPr>
          <a:xfrm>
            <a:off x="3795338" y="4322910"/>
            <a:ext cx="2917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CITI SPECIĀLISTI PĒC NEPIECIEŠAMĪBAS </a:t>
            </a:r>
            <a:endParaRPr lang="lv-LV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A09D6-6EBE-4281-B7F2-C2E78D3F3132}"/>
              </a:ext>
            </a:extLst>
          </p:cNvPr>
          <p:cNvSpPr txBox="1"/>
          <p:nvPr/>
        </p:nvSpPr>
        <p:spPr>
          <a:xfrm>
            <a:off x="91147" y="2923469"/>
            <a:ext cx="187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APRŪPES IESTĀDE </a:t>
            </a:r>
            <a:endParaRPr lang="lv-LV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76B93-2DCE-4E87-988C-02C8BF20672B}"/>
              </a:ext>
            </a:extLst>
          </p:cNvPr>
          <p:cNvSpPr txBox="1"/>
          <p:nvPr/>
        </p:nvSpPr>
        <p:spPr>
          <a:xfrm>
            <a:off x="955497" y="359596"/>
            <a:ext cx="5337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sz="40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40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komanda</a:t>
            </a:r>
            <a:r>
              <a:rPr lang="en-GB" sz="40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endParaRPr lang="lv-LV" sz="400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95E38B-1037-1576-4563-F069E4EFD505}"/>
              </a:ext>
            </a:extLst>
          </p:cNvPr>
          <p:cNvSpPr txBox="1"/>
          <p:nvPr/>
        </p:nvSpPr>
        <p:spPr>
          <a:xfrm>
            <a:off x="4897592" y="1649586"/>
            <a:ext cx="2216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Komandas</a:t>
            </a:r>
            <a:r>
              <a:rPr lang="en-GB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Atbalsta</a:t>
            </a:r>
            <a:r>
              <a:rPr lang="en-GB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persona </a:t>
            </a:r>
            <a:endParaRPr lang="lv-LV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BF44C6-9D36-107B-6654-488827B6759F}"/>
              </a:ext>
            </a:extLst>
          </p:cNvPr>
          <p:cNvSpPr txBox="1"/>
          <p:nvPr/>
        </p:nvSpPr>
        <p:spPr>
          <a:xfrm>
            <a:off x="4757274" y="2426736"/>
            <a:ext cx="270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vadītājs</a:t>
            </a:r>
            <a:endParaRPr lang="lv-LV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22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59FB2B9-775C-49B7-8C38-A3AD82B6EA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1" b="31"/>
          <a:stretch>
            <a:fillRect/>
          </a:stretch>
        </p:blipFill>
        <p:spPr>
          <a:xfrm flipH="1">
            <a:off x="-1" y="0"/>
            <a:ext cx="5399314" cy="68580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4C3E62-64D8-4675-9C5B-7F50CEAC33DB}"/>
              </a:ext>
            </a:extLst>
          </p:cNvPr>
          <p:cNvSpPr/>
          <p:nvPr/>
        </p:nvSpPr>
        <p:spPr>
          <a:xfrm>
            <a:off x="5480206" y="1510342"/>
            <a:ext cx="60240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>
              <a:cs typeface="Times New Roman" panose="02020603050405020304" pitchFamily="18" charset="0"/>
            </a:endParaRPr>
          </a:p>
          <a:p>
            <a:pPr algn="ctr"/>
            <a:r>
              <a:rPr lang="en-GB" sz="5000" b="1" dirty="0" err="1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Pašreizējā</a:t>
            </a:r>
            <a:r>
              <a:rPr lang="en-GB" sz="5000" b="1" dirty="0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5000" b="1" dirty="0" err="1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situācija</a:t>
            </a:r>
            <a:r>
              <a:rPr lang="en-GB" sz="5000" b="1" dirty="0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: </a:t>
            </a:r>
            <a:r>
              <a:rPr lang="en-GB" sz="5000" b="1" dirty="0" err="1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kur</a:t>
            </a:r>
            <a:r>
              <a:rPr lang="en-GB" sz="5000" b="1" dirty="0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5000" b="1" dirty="0" err="1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esam</a:t>
            </a:r>
            <a:r>
              <a:rPr lang="en-GB" sz="5000" b="1" dirty="0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5000" b="1" dirty="0" err="1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šobrīd</a:t>
            </a:r>
            <a:r>
              <a:rPr lang="en-GB" sz="5000" b="1" dirty="0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?</a:t>
            </a:r>
            <a:endParaRPr lang="lv-LV" sz="5000" b="1" dirty="0">
              <a:latin typeface="Times New Roman" panose="02020603050405020304" pitchFamily="18" charset="0"/>
              <a:ea typeface="Aktiv Grotesk" panose="020B05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426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571CCB-9BBC-4013-ABFC-313C5BEAF101}"/>
              </a:ext>
            </a:extLst>
          </p:cNvPr>
          <p:cNvSpPr txBox="1"/>
          <p:nvPr/>
        </p:nvSpPr>
        <p:spPr>
          <a:xfrm>
            <a:off x="298998" y="6664"/>
            <a:ext cx="1174774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err="1">
                <a:latin typeface="Times New Roman"/>
                <a:ea typeface="Aktiv Grotesk" panose="020B0504020202020204" pitchFamily="34" charset="0"/>
                <a:cs typeface="Times New Roman"/>
              </a:rPr>
              <a:t>Pašreizējā</a:t>
            </a:r>
            <a:r>
              <a:rPr lang="en-GB" sz="3200" b="1">
                <a:latin typeface="Times New Roman"/>
                <a:ea typeface="Aktiv Grotesk" panose="020B0504020202020204" pitchFamily="34" charset="0"/>
                <a:cs typeface="Times New Roman"/>
              </a:rPr>
              <a:t> </a:t>
            </a:r>
            <a:r>
              <a:rPr lang="en-GB" sz="3200" b="1" err="1">
                <a:latin typeface="Times New Roman"/>
                <a:ea typeface="Aktiv Grotesk" panose="020B0504020202020204" pitchFamily="34" charset="0"/>
                <a:cs typeface="Times New Roman"/>
              </a:rPr>
              <a:t>situācija</a:t>
            </a:r>
            <a:r>
              <a:rPr lang="en-GB" sz="3200" b="1">
                <a:latin typeface="Times New Roman"/>
                <a:ea typeface="Aktiv Grotesk" panose="020B0504020202020204" pitchFamily="34" charset="0"/>
                <a:cs typeface="Times New Roman"/>
              </a:rPr>
              <a:t>: </a:t>
            </a:r>
            <a:r>
              <a:rPr lang="en-GB" sz="3200" b="1" err="1">
                <a:latin typeface="Times New Roman"/>
                <a:ea typeface="Aktiv Grotesk" panose="020B0504020202020204" pitchFamily="34" charset="0"/>
                <a:cs typeface="Times New Roman"/>
              </a:rPr>
              <a:t>kur</a:t>
            </a:r>
            <a:r>
              <a:rPr lang="en-GB" sz="3200" b="1">
                <a:latin typeface="Times New Roman"/>
                <a:ea typeface="Aktiv Grotesk" panose="020B0504020202020204" pitchFamily="34" charset="0"/>
                <a:cs typeface="Times New Roman"/>
              </a:rPr>
              <a:t> </a:t>
            </a:r>
            <a:r>
              <a:rPr lang="en-GB" sz="3200" b="1" err="1">
                <a:latin typeface="Times New Roman"/>
                <a:ea typeface="Aktiv Grotesk" panose="020B0504020202020204" pitchFamily="34" charset="0"/>
                <a:cs typeface="Times New Roman"/>
              </a:rPr>
              <a:t>esam</a:t>
            </a:r>
            <a:r>
              <a:rPr lang="en-GB" sz="3200" b="1">
                <a:latin typeface="Times New Roman"/>
                <a:ea typeface="Aktiv Grotesk" panose="020B0504020202020204" pitchFamily="34" charset="0"/>
                <a:cs typeface="Times New Roman"/>
              </a:rPr>
              <a:t> </a:t>
            </a:r>
            <a:r>
              <a:rPr lang="en-GB" sz="3200" b="1" err="1">
                <a:latin typeface="Times New Roman"/>
                <a:ea typeface="Aktiv Grotesk" panose="020B0504020202020204" pitchFamily="34" charset="0"/>
                <a:cs typeface="Times New Roman"/>
              </a:rPr>
              <a:t>šobrīd</a:t>
            </a:r>
            <a:r>
              <a:rPr lang="en-GB" sz="3200" b="1">
                <a:latin typeface="Times New Roman"/>
                <a:ea typeface="Aktiv Grotesk" panose="020B0504020202020204" pitchFamily="34" charset="0"/>
                <a:cs typeface="Times New Roman"/>
              </a:rPr>
              <a:t>? </a:t>
            </a:r>
            <a:r>
              <a:rPr lang="en-GB" sz="3200" b="1" err="1">
                <a:latin typeface="Times New Roman"/>
                <a:ea typeface="Aktiv Grotesk" panose="020B0504020202020204" pitchFamily="34" charset="0"/>
                <a:cs typeface="Times New Roman"/>
              </a:rPr>
              <a:t>Bērnu</a:t>
            </a:r>
            <a:r>
              <a:rPr lang="en-GB" sz="3200" b="1">
                <a:latin typeface="Times New Roman"/>
                <a:ea typeface="Aktiv Grotesk" panose="020B0504020202020204" pitchFamily="34" charset="0"/>
                <a:cs typeface="Times New Roman"/>
              </a:rPr>
              <a:t> </a:t>
            </a:r>
            <a:r>
              <a:rPr lang="en-GB" sz="3200" b="1" err="1">
                <a:latin typeface="Times New Roman"/>
                <a:ea typeface="Aktiv Grotesk" panose="020B0504020202020204" pitchFamily="34" charset="0"/>
                <a:cs typeface="Times New Roman"/>
              </a:rPr>
              <a:t>profils</a:t>
            </a:r>
            <a:r>
              <a:rPr lang="en-GB" sz="3200" b="1">
                <a:latin typeface="Times New Roman"/>
                <a:ea typeface="Aktiv Grotesk" panose="020B0504020202020204" pitchFamily="34" charset="0"/>
                <a:cs typeface="Times New Roman"/>
              </a:rPr>
              <a:t>.</a:t>
            </a:r>
            <a:endParaRPr lang="lv-LV" sz="3200" b="1" err="1">
              <a:latin typeface="Times New Roman" panose="02020603050405020304" pitchFamily="18" charset="0"/>
              <a:ea typeface="Aktiv Grotesk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6BAB8-B621-45E8-882E-C6ABBEC19778}"/>
              </a:ext>
            </a:extLst>
          </p:cNvPr>
          <p:cNvSpPr txBox="1"/>
          <p:nvPr/>
        </p:nvSpPr>
        <p:spPr>
          <a:xfrm>
            <a:off x="180720" y="663325"/>
            <a:ext cx="6543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endParaRPr lang="en-GB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en-GB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algn="l"/>
            <a:endParaRPr lang="lv-LV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0C78F2C-383C-E64D-3F20-07D0E0DA1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909700"/>
              </p:ext>
            </p:extLst>
          </p:nvPr>
        </p:nvGraphicFramePr>
        <p:xfrm>
          <a:off x="0" y="6664"/>
          <a:ext cx="12192000" cy="7102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4347">
                  <a:extLst>
                    <a:ext uri="{9D8B030D-6E8A-4147-A177-3AD203B41FA5}">
                      <a16:colId xmlns:a16="http://schemas.microsoft.com/office/drawing/2014/main" val="3771996455"/>
                    </a:ext>
                  </a:extLst>
                </a:gridCol>
                <a:gridCol w="1672390">
                  <a:extLst>
                    <a:ext uri="{9D8B030D-6E8A-4147-A177-3AD203B41FA5}">
                      <a16:colId xmlns:a16="http://schemas.microsoft.com/office/drawing/2014/main" val="16458443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728096884"/>
                    </a:ext>
                  </a:extLst>
                </a:gridCol>
                <a:gridCol w="1443789">
                  <a:extLst>
                    <a:ext uri="{9D8B030D-6E8A-4147-A177-3AD203B41FA5}">
                      <a16:colId xmlns:a16="http://schemas.microsoft.com/office/drawing/2014/main" val="1676665713"/>
                    </a:ext>
                  </a:extLst>
                </a:gridCol>
                <a:gridCol w="2314074">
                  <a:extLst>
                    <a:ext uri="{9D8B030D-6E8A-4147-A177-3AD203B41FA5}">
                      <a16:colId xmlns:a16="http://schemas.microsoft.com/office/drawing/2014/main" val="112897252"/>
                    </a:ext>
                  </a:extLst>
                </a:gridCol>
              </a:tblGrid>
              <a:tr h="382105">
                <a:tc>
                  <a:txBody>
                    <a:bodyPr/>
                    <a:lstStyle/>
                    <a:p>
                      <a:r>
                        <a:rPr lang="lv-LV" dirty="0"/>
                        <a:t>BĒRNI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362193"/>
                  </a:ext>
                </a:extLst>
              </a:tr>
              <a:tr h="382105">
                <a:tc>
                  <a:txBody>
                    <a:bodyPr/>
                    <a:lstStyle/>
                    <a:p>
                      <a:r>
                        <a:rPr lang="en-GB" dirty="0"/>
                        <a:t>No </a:t>
                      </a:r>
                      <a:r>
                        <a:rPr lang="en-GB" dirty="0" err="1"/>
                        <a:t>kura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laika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Programmā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8.10.23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31.10.23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02.04.24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15.04.24</a:t>
                      </a:r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57802"/>
                  </a:ext>
                </a:extLst>
              </a:tr>
              <a:tr h="382105">
                <a:tc>
                  <a:txBody>
                    <a:bodyPr/>
                    <a:lstStyle/>
                    <a:p>
                      <a:r>
                        <a:rPr lang="lv-LV" dirty="0"/>
                        <a:t>Dzimšanas gads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2009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500042"/>
                  </a:ext>
                </a:extLst>
              </a:tr>
              <a:tr h="382105">
                <a:tc>
                  <a:txBody>
                    <a:bodyPr/>
                    <a:lstStyle/>
                    <a:p>
                      <a:r>
                        <a:rPr lang="en-GB" dirty="0" err="1"/>
                        <a:t>Administratīvie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pārkāpumi</a:t>
                      </a:r>
                      <a:r>
                        <a:rPr lang="en-GB" dirty="0"/>
                        <a:t> 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032048"/>
                  </a:ext>
                </a:extLst>
              </a:tr>
              <a:tr h="382105">
                <a:tc>
                  <a:txBody>
                    <a:bodyPr/>
                    <a:lstStyle/>
                    <a:p>
                      <a:r>
                        <a:rPr lang="en-GB" dirty="0" err="1"/>
                        <a:t>Krimināllietas</a:t>
                      </a:r>
                      <a:r>
                        <a:rPr lang="en-GB" dirty="0"/>
                        <a:t> (</a:t>
                      </a:r>
                      <a:r>
                        <a:rPr lang="en-GB" dirty="0" err="1"/>
                        <a:t>cietušais&amp;iesaistītais</a:t>
                      </a:r>
                      <a:r>
                        <a:rPr lang="en-GB" dirty="0"/>
                        <a:t>)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v-LV" dirty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v-LV" dirty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704534"/>
                  </a:ext>
                </a:extLst>
              </a:tr>
              <a:tr h="382105">
                <a:tc>
                  <a:txBody>
                    <a:bodyPr/>
                    <a:lstStyle/>
                    <a:p>
                      <a:r>
                        <a:rPr lang="en-GB" dirty="0" err="1"/>
                        <a:t>Atkarības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vielu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lietošana</a:t>
                      </a:r>
                      <a:r>
                        <a:rPr lang="en-GB" dirty="0"/>
                        <a:t> 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090163"/>
                  </a:ext>
                </a:extLst>
              </a:tr>
              <a:tr h="382105">
                <a:tc>
                  <a:txBody>
                    <a:bodyPr/>
                    <a:lstStyle/>
                    <a:p>
                      <a:r>
                        <a:rPr lang="en-GB" dirty="0" err="1"/>
                        <a:t>Skolas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neapmeklēšana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337474"/>
                  </a:ext>
                </a:extLst>
              </a:tr>
              <a:tr h="382105">
                <a:tc>
                  <a:txBody>
                    <a:bodyPr/>
                    <a:lstStyle/>
                    <a:p>
                      <a:r>
                        <a:rPr lang="en-GB" dirty="0"/>
                        <a:t>Klase, </a:t>
                      </a:r>
                      <a:r>
                        <a:rPr lang="en-GB" dirty="0" err="1"/>
                        <a:t>kurā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skaitās</a:t>
                      </a:r>
                      <a:r>
                        <a:rPr lang="en-GB" dirty="0"/>
                        <a:t> (</a:t>
                      </a:r>
                      <a:r>
                        <a:rPr lang="en-GB" dirty="0" err="1"/>
                        <a:t>pēc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gadiem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atbilstoša</a:t>
                      </a:r>
                      <a:r>
                        <a:rPr lang="en-GB" dirty="0"/>
                        <a:t>)</a:t>
                      </a:r>
                      <a:r>
                        <a:rPr lang="lv-LV" dirty="0"/>
                        <a:t>, bet ne pēc zināšanu līmeņa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7/8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7/9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6/7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6/7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979355"/>
                  </a:ext>
                </a:extLst>
              </a:tr>
              <a:tr h="12293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Ārpusģimenes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aprūpes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pieredze</a:t>
                      </a:r>
                      <a:r>
                        <a:rPr lang="en-GB" dirty="0"/>
                        <a:t> </a:t>
                      </a:r>
                    </a:p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no 2017-līdz šim brīdim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no 2023-līdz šim brīdim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no 2013-līdz šim brīdim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no 2015 ar pārtraukumiem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212190"/>
                  </a:ext>
                </a:extLst>
              </a:tr>
              <a:tr h="382105">
                <a:tc>
                  <a:txBody>
                    <a:bodyPr/>
                    <a:lstStyle/>
                    <a:p>
                      <a:r>
                        <a:rPr lang="en-GB" dirty="0" err="1"/>
                        <a:t>Attiecības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ar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bioloģisko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ģimeni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ir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nav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202493"/>
                  </a:ext>
                </a:extLst>
              </a:tr>
              <a:tr h="12293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 err="1"/>
                        <a:t>Māte</a:t>
                      </a:r>
                      <a:r>
                        <a:rPr lang="en-GB" dirty="0"/>
                        <a:t> - </a:t>
                      </a:r>
                      <a:r>
                        <a:rPr lang="en-GB" dirty="0" err="1"/>
                        <a:t>bērna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aizgādības</a:t>
                      </a:r>
                      <a:r>
                        <a:rPr lang="en-GB" dirty="0"/>
                        <a:t> </a:t>
                      </a:r>
                      <a:r>
                        <a:rPr lang="en-GB" dirty="0" err="1"/>
                        <a:t>tiesības</a:t>
                      </a:r>
                      <a:r>
                        <a:rPr lang="en-GB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v-LV" dirty="0"/>
                        <a:t>ir atņemtas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v-LV" dirty="0"/>
                        <a:t>ir pārtrauktas (no 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v-LV" dirty="0"/>
                        <a:t>ir atņemtas (2016)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v-LV" dirty="0"/>
                        <a:t>ir pārtrauktas (no 2023)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483367"/>
                  </a:ext>
                </a:extLst>
              </a:tr>
              <a:tr h="9469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 err="1"/>
                        <a:t>Tēvs</a:t>
                      </a:r>
                      <a:r>
                        <a:rPr lang="en-GB" dirty="0"/>
                        <a:t> - </a:t>
                      </a:r>
                      <a:r>
                        <a:rPr lang="en-GB" dirty="0" err="1"/>
                        <a:t>bērna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aizgādības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tiesības</a:t>
                      </a:r>
                      <a:r>
                        <a:rPr lang="en-GB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v-LV" dirty="0"/>
                        <a:t>tēvs nav zināms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v-LV" dirty="0"/>
                        <a:t>ir atņemtas (2022)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v-LV" dirty="0"/>
                        <a:t>tēvs nav zināms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v-LV" dirty="0"/>
                        <a:t>ir atņemtas (2017)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3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2983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571CCB-9BBC-4013-ABFC-313C5BEAF101}"/>
              </a:ext>
            </a:extLst>
          </p:cNvPr>
          <p:cNvSpPr txBox="1"/>
          <p:nvPr/>
        </p:nvSpPr>
        <p:spPr>
          <a:xfrm>
            <a:off x="2354960" y="78550"/>
            <a:ext cx="8009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 err="1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Pašreizējā</a:t>
            </a:r>
            <a:r>
              <a:rPr lang="en-GB" sz="3200" b="1" dirty="0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situācija</a:t>
            </a:r>
            <a:r>
              <a:rPr lang="en-GB" sz="3200" b="1" dirty="0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: </a:t>
            </a:r>
            <a:r>
              <a:rPr lang="en-GB" sz="3200" b="1" dirty="0" err="1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kur</a:t>
            </a:r>
            <a:r>
              <a:rPr lang="en-GB" sz="3200" b="1" dirty="0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esam</a:t>
            </a:r>
            <a:r>
              <a:rPr lang="en-GB" sz="3200" b="1" dirty="0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šobrīd</a:t>
            </a:r>
            <a:r>
              <a:rPr lang="en-GB" sz="3200" b="1" dirty="0"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?</a:t>
            </a:r>
            <a:endParaRPr lang="lv-LV" sz="3200" b="1" dirty="0">
              <a:latin typeface="Times New Roman" panose="02020603050405020304" pitchFamily="18" charset="0"/>
              <a:ea typeface="Aktiv Grotesk" panose="020B05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0C78F2C-383C-E64D-3F20-07D0E0DA1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66820"/>
              </p:ext>
            </p:extLst>
          </p:nvPr>
        </p:nvGraphicFramePr>
        <p:xfrm>
          <a:off x="743190" y="1820247"/>
          <a:ext cx="10740467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3889">
                  <a:extLst>
                    <a:ext uri="{9D8B030D-6E8A-4147-A177-3AD203B41FA5}">
                      <a16:colId xmlns:a16="http://schemas.microsoft.com/office/drawing/2014/main" val="3771996455"/>
                    </a:ext>
                  </a:extLst>
                </a:gridCol>
                <a:gridCol w="1102256">
                  <a:extLst>
                    <a:ext uri="{9D8B030D-6E8A-4147-A177-3AD203B41FA5}">
                      <a16:colId xmlns:a16="http://schemas.microsoft.com/office/drawing/2014/main" val="1645844301"/>
                    </a:ext>
                  </a:extLst>
                </a:gridCol>
                <a:gridCol w="1011172">
                  <a:extLst>
                    <a:ext uri="{9D8B030D-6E8A-4147-A177-3AD203B41FA5}">
                      <a16:colId xmlns:a16="http://schemas.microsoft.com/office/drawing/2014/main" val="3459656803"/>
                    </a:ext>
                  </a:extLst>
                </a:gridCol>
                <a:gridCol w="910966">
                  <a:extLst>
                    <a:ext uri="{9D8B030D-6E8A-4147-A177-3AD203B41FA5}">
                      <a16:colId xmlns:a16="http://schemas.microsoft.com/office/drawing/2014/main" val="2470464265"/>
                    </a:ext>
                  </a:extLst>
                </a:gridCol>
                <a:gridCol w="1002062">
                  <a:extLst>
                    <a:ext uri="{9D8B030D-6E8A-4147-A177-3AD203B41FA5}">
                      <a16:colId xmlns:a16="http://schemas.microsoft.com/office/drawing/2014/main" val="417330503"/>
                    </a:ext>
                  </a:extLst>
                </a:gridCol>
                <a:gridCol w="891903">
                  <a:extLst>
                    <a:ext uri="{9D8B030D-6E8A-4147-A177-3AD203B41FA5}">
                      <a16:colId xmlns:a16="http://schemas.microsoft.com/office/drawing/2014/main" val="1273404923"/>
                    </a:ext>
                  </a:extLst>
                </a:gridCol>
                <a:gridCol w="848219">
                  <a:extLst>
                    <a:ext uri="{9D8B030D-6E8A-4147-A177-3AD203B41FA5}">
                      <a16:colId xmlns:a16="http://schemas.microsoft.com/office/drawing/2014/main" val="4030550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3 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4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5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6</a:t>
                      </a:r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362193"/>
                  </a:ext>
                </a:extLst>
              </a:tr>
              <a:tr h="343009">
                <a:tc>
                  <a:txBody>
                    <a:bodyPr/>
                    <a:lstStyle/>
                    <a:p>
                      <a:r>
                        <a:rPr lang="en-GB"/>
                        <a:t>No </a:t>
                      </a:r>
                      <a:r>
                        <a:rPr lang="en-GB" err="1"/>
                        <a:t>kura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laika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Programmā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8.10.23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31.10.23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02.04.24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15.04.24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578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GB"/>
                        <a:t>Dzimums 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V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5000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GB" err="1"/>
                        <a:t>Vecums</a:t>
                      </a:r>
                      <a:r>
                        <a:rPr lang="en-GB"/>
                        <a:t> 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/>
                        <a:t>1982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/>
                        <a:t>1974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/>
                        <a:t>1969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/>
                        <a:t>1966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/>
                        <a:t>1991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/>
                        <a:t>1985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393104"/>
                  </a:ext>
                </a:extLst>
              </a:tr>
              <a:tr h="206863">
                <a:tc>
                  <a:txBody>
                    <a:bodyPr/>
                    <a:lstStyle/>
                    <a:p>
                      <a:r>
                        <a:rPr lang="en-GB" err="1"/>
                        <a:t>Ģimenes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stāvoklis</a:t>
                      </a:r>
                      <a:r>
                        <a:rPr lang="en-GB"/>
                        <a:t>  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err="1"/>
                        <a:t>viens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err="1"/>
                        <a:t>pāris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err="1"/>
                        <a:t>pāris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err="1"/>
                        <a:t>pāris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err="1"/>
                        <a:t>viens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err="1"/>
                        <a:t>pāris</a:t>
                      </a:r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845678"/>
                  </a:ext>
                </a:extLst>
              </a:tr>
              <a:tr h="169240">
                <a:tc>
                  <a:txBody>
                    <a:bodyPr/>
                    <a:lstStyle/>
                    <a:p>
                      <a:r>
                        <a:rPr lang="en-GB" err="1"/>
                        <a:t>Nepilngadīgi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bērni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ģimenē</a:t>
                      </a:r>
                      <a:r>
                        <a:rPr lang="en-GB"/>
                        <a:t>  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nav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nav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nav 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nav 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err="1"/>
                        <a:t>ir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err="1"/>
                        <a:t>ir</a:t>
                      </a:r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0320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GB" err="1"/>
                        <a:t>Izglītība</a:t>
                      </a:r>
                      <a:r>
                        <a:rPr lang="en-GB"/>
                        <a:t> 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err="1"/>
                        <a:t>augst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err="1"/>
                        <a:t>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err="1"/>
                        <a:t>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err="1"/>
                        <a:t>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err="1"/>
                        <a:t>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err="1"/>
                        <a:t>augst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0305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GB" err="1"/>
                        <a:t>Darba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pieredze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jomā</a:t>
                      </a:r>
                      <a:r>
                        <a:rPr lang="en-GB"/>
                        <a:t> (</a:t>
                      </a:r>
                      <a:r>
                        <a:rPr lang="en-GB" err="1"/>
                        <a:t>pedagogs</a:t>
                      </a:r>
                      <a:r>
                        <a:rPr lang="en-GB"/>
                        <a:t>, </a:t>
                      </a:r>
                      <a:r>
                        <a:rPr lang="en-GB" err="1"/>
                        <a:t>sociālais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darbs</a:t>
                      </a:r>
                      <a:r>
                        <a:rPr lang="en-GB"/>
                        <a:t>, </a:t>
                      </a:r>
                      <a:r>
                        <a:rPr lang="en-GB" err="1"/>
                        <a:t>psihologs</a:t>
                      </a:r>
                      <a:r>
                        <a:rPr lang="en-GB"/>
                        <a:t>)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err="1"/>
                        <a:t>ir</a:t>
                      </a:r>
                      <a:r>
                        <a:rPr lang="en-GB"/>
                        <a:t> 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nav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Nav 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nav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nav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err="1"/>
                        <a:t>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314308"/>
                  </a:ext>
                </a:extLst>
              </a:tr>
              <a:tr h="343009">
                <a:tc>
                  <a:txBody>
                    <a:bodyPr/>
                    <a:lstStyle/>
                    <a:p>
                      <a:r>
                        <a:rPr lang="en-GB" err="1"/>
                        <a:t>Dzīves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vieta</a:t>
                      </a:r>
                      <a:r>
                        <a:rPr lang="en-GB"/>
                        <a:t> </a:t>
                      </a:r>
                      <a:endParaRPr lang="lv-LV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err="1"/>
                        <a:t>Īpašumā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esoša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lauku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māja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ar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saimniecību</a:t>
                      </a:r>
                      <a:r>
                        <a:rPr lang="en-GB"/>
                        <a:t> </a:t>
                      </a:r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704534"/>
                  </a:ext>
                </a:extLst>
              </a:tr>
              <a:tr h="343009">
                <a:tc>
                  <a:txBody>
                    <a:bodyPr/>
                    <a:lstStyle/>
                    <a:p>
                      <a:r>
                        <a:rPr lang="en-GB" err="1"/>
                        <a:t>Dzīves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vietas</a:t>
                      </a:r>
                      <a:r>
                        <a:rPr lang="en-GB"/>
                        <a:t> </a:t>
                      </a:r>
                      <a:r>
                        <a:rPr lang="en-GB" err="1"/>
                        <a:t>lokācija</a:t>
                      </a:r>
                      <a:r>
                        <a:rPr lang="en-GB"/>
                        <a:t> </a:t>
                      </a:r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Cēsis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Cēsis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Talsi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Saldus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err="1"/>
                        <a:t>Aizkr</a:t>
                      </a:r>
                      <a:r>
                        <a:rPr lang="lv-LV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Roja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09016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A2C991A-3FDC-FCC2-C8EB-7C05F5D4559A}"/>
              </a:ext>
            </a:extLst>
          </p:cNvPr>
          <p:cNvSpPr txBox="1"/>
          <p:nvPr/>
        </p:nvSpPr>
        <p:spPr>
          <a:xfrm>
            <a:off x="355600" y="663325"/>
            <a:ext cx="96012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b="1" err="1">
                <a:latin typeface="Times New Roman"/>
                <a:ea typeface="Aktiv Grotesk" panose="020B0504020202020204" pitchFamily="34" charset="0"/>
                <a:cs typeface="Times New Roman"/>
              </a:rPr>
              <a:t>Audzinātāji</a:t>
            </a:r>
            <a:r>
              <a:rPr lang="en-GB" b="1">
                <a:latin typeface="Times New Roman"/>
                <a:ea typeface="Aktiv Grotesk" panose="020B0504020202020204" pitchFamily="34" charset="0"/>
                <a:cs typeface="Times New Roman"/>
              </a:rPr>
              <a:t> </a:t>
            </a:r>
            <a:r>
              <a:rPr lang="en-GB">
                <a:latin typeface="Times New Roman"/>
                <a:ea typeface="Aktiv Grotesk" panose="020B0504020202020204" pitchFamily="34" charset="0"/>
                <a:cs typeface="Times New Roman"/>
              </a:rPr>
              <a:t>(</a:t>
            </a:r>
            <a:r>
              <a:rPr lang="en-GB" err="1">
                <a:latin typeface="Times New Roman"/>
                <a:ea typeface="Aktiv Grotesk" panose="020B0504020202020204" pitchFamily="34" charset="0"/>
                <a:cs typeface="Times New Roman"/>
              </a:rPr>
              <a:t>izvērtēti</a:t>
            </a:r>
            <a:r>
              <a:rPr lang="en-GB">
                <a:latin typeface="Times New Roman"/>
                <a:ea typeface="Aktiv Grotesk" panose="020B0504020202020204" pitchFamily="34" charset="0"/>
                <a:cs typeface="Times New Roman"/>
              </a:rPr>
              <a:t>, </a:t>
            </a:r>
            <a:r>
              <a:rPr lang="en-GB" err="1">
                <a:latin typeface="Times New Roman"/>
                <a:ea typeface="Aktiv Grotesk" panose="020B0504020202020204" pitchFamily="34" charset="0"/>
                <a:cs typeface="Times New Roman"/>
              </a:rPr>
              <a:t>saņēmuši</a:t>
            </a:r>
            <a:r>
              <a:rPr lang="en-GB">
                <a:latin typeface="Times New Roman"/>
                <a:ea typeface="Aktiv Grotesk" panose="020B0504020202020204" pitchFamily="34" charset="0"/>
                <a:cs typeface="Times New Roman"/>
              </a:rPr>
              <a:t> </a:t>
            </a:r>
            <a:r>
              <a:rPr lang="en-GB" err="1">
                <a:latin typeface="Times New Roman"/>
                <a:ea typeface="Aktiv Grotesk" panose="020B0504020202020204" pitchFamily="34" charset="0"/>
                <a:cs typeface="Times New Roman"/>
              </a:rPr>
              <a:t>pozitīvu</a:t>
            </a:r>
            <a:r>
              <a:rPr lang="en-GB">
                <a:latin typeface="Times New Roman"/>
                <a:ea typeface="Aktiv Grotesk" panose="020B0504020202020204" pitchFamily="34" charset="0"/>
                <a:cs typeface="Times New Roman"/>
              </a:rPr>
              <a:t> </a:t>
            </a:r>
            <a:r>
              <a:rPr lang="en-GB" err="1">
                <a:latin typeface="Times New Roman"/>
                <a:ea typeface="Aktiv Grotesk" panose="020B0504020202020204" pitchFamily="34" charset="0"/>
                <a:cs typeface="Times New Roman"/>
              </a:rPr>
              <a:t>atzinumu</a:t>
            </a:r>
            <a:r>
              <a:rPr lang="en-GB">
                <a:latin typeface="Times New Roman"/>
                <a:ea typeface="Aktiv Grotesk" panose="020B0504020202020204" pitchFamily="34" charset="0"/>
                <a:cs typeface="Times New Roman"/>
              </a:rPr>
              <a:t> </a:t>
            </a:r>
            <a:r>
              <a:rPr lang="en-GB" err="1">
                <a:latin typeface="Times New Roman"/>
                <a:ea typeface="Aktiv Grotesk" panose="020B0504020202020204" pitchFamily="34" charset="0"/>
                <a:cs typeface="Times New Roman"/>
              </a:rPr>
              <a:t>veikt</a:t>
            </a:r>
            <a:r>
              <a:rPr lang="en-GB">
                <a:latin typeface="Times New Roman"/>
                <a:ea typeface="Aktiv Grotesk" panose="020B0504020202020204" pitchFamily="34" charset="0"/>
                <a:cs typeface="Times New Roman"/>
              </a:rPr>
              <a:t> </a:t>
            </a:r>
            <a:r>
              <a:rPr lang="en-GB" err="1">
                <a:latin typeface="Times New Roman"/>
                <a:ea typeface="Aktiv Grotesk" panose="020B0504020202020204" pitchFamily="34" charset="0"/>
                <a:cs typeface="Times New Roman"/>
              </a:rPr>
              <a:t>audzinātāja</a:t>
            </a:r>
            <a:r>
              <a:rPr lang="en-GB">
                <a:latin typeface="Times New Roman"/>
                <a:ea typeface="Aktiv Grotesk" panose="020B0504020202020204" pitchFamily="34" charset="0"/>
                <a:cs typeface="Times New Roman"/>
              </a:rPr>
              <a:t> </a:t>
            </a:r>
            <a:r>
              <a:rPr lang="en-GB" err="1">
                <a:latin typeface="Times New Roman"/>
                <a:ea typeface="Aktiv Grotesk" panose="020B0504020202020204" pitchFamily="34" charset="0"/>
                <a:cs typeface="Times New Roman"/>
              </a:rPr>
              <a:t>pienākumus</a:t>
            </a:r>
            <a:r>
              <a:rPr lang="en-GB">
                <a:latin typeface="Times New Roman"/>
                <a:ea typeface="Aktiv Grotesk" panose="020B0504020202020204" pitchFamily="34" charset="0"/>
                <a:cs typeface="Times New Roman"/>
              </a:rPr>
              <a:t> </a:t>
            </a:r>
            <a:r>
              <a:rPr lang="en-GB" err="1">
                <a:latin typeface="Times New Roman"/>
                <a:ea typeface="Aktiv Grotesk" panose="020B0504020202020204" pitchFamily="34" charset="0"/>
                <a:cs typeface="Times New Roman"/>
              </a:rPr>
              <a:t>Programmā</a:t>
            </a:r>
            <a:r>
              <a:rPr lang="en-GB">
                <a:latin typeface="Times New Roman"/>
                <a:ea typeface="Aktiv Grotesk" panose="020B0504020202020204" pitchFamily="34" charset="0"/>
                <a:cs typeface="Times New Roman"/>
              </a:rPr>
              <a:t>) </a:t>
            </a:r>
            <a:endParaRPr lang="lv-LV">
              <a:latin typeface="Times New Roman"/>
              <a:ea typeface="Aktiv Grotesk" panose="020B0504020202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8405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5E7EDE-F6B7-4504-B674-F003AC8BFFF7}"/>
              </a:ext>
            </a:extLst>
          </p:cNvPr>
          <p:cNvSpPr txBox="1"/>
          <p:nvPr/>
        </p:nvSpPr>
        <p:spPr>
          <a:xfrm>
            <a:off x="111760" y="723441"/>
            <a:ext cx="11399520" cy="63709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sz="2400" b="1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Par </a:t>
            </a:r>
            <a:r>
              <a:rPr lang="en-GB" sz="2400" b="1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bērniem</a:t>
            </a:r>
            <a:r>
              <a:rPr lang="en-GB" sz="2400" b="1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</a:p>
          <a:p>
            <a:pPr marL="342900" indent="-342900" algn="just">
              <a:buFontTx/>
              <a:buAutoNum type="arabicPeriod"/>
            </a:pP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Svarīga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ir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paša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bērna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piekrišana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būs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pakalpojumā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.</a:t>
            </a:r>
          </a:p>
          <a:p>
            <a:pPr marL="342900" indent="-342900" algn="just">
              <a:buFontTx/>
              <a:buAutoNum type="arabicPeriod"/>
            </a:pP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Neviens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no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bērniem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nav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pārtraucis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Programmu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bijis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viens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bēgšanas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mēģinājums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), nav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bijusi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lv-LV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atkarību izraisošu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vielu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lietošana</a:t>
            </a:r>
            <a:r>
              <a:rPr lang="lv-LV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(izņemot vienu bērnu, kurš turpina smēķēt)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administratīvie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vai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kriminālpārkāpumi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endParaRPr lang="en-GB" sz="2400" dirty="0"/>
          </a:p>
          <a:p>
            <a:pPr marL="342900" indent="-342900" algn="just">
              <a:buFontTx/>
              <a:buAutoNum type="arabicPeriod"/>
            </a:pPr>
            <a:r>
              <a:rPr lang="lv-LV" sz="2400" dirty="0"/>
              <a:t>Sarežģīti iegūt skaidru priekšstatu par bērna dzīves gājumu, pakalpojumiem, ko bērns/ģimene ir saņēmusi, pieejamā informācija ir fragmentāra un to pārvalda ļoti dažādas institūcijas</a:t>
            </a:r>
            <a:r>
              <a:rPr lang="en-GB" sz="2400" dirty="0"/>
              <a:t>.</a:t>
            </a:r>
            <a:endParaRPr lang="en-GB" sz="2400" dirty="0"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Situācija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bērnu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izglītības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jomā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sarežģītāka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nekā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sākumā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domāts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Nepieciešama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individuālā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pieeja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lv-LV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lielāki nekā plānots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laika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cilvēkresursu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ieguldījumi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(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piem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.,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privātskolotājs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).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Sasniegtais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progress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izglītības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jomā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-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parādījusies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motivācija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noturība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spēja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regulāri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pildīt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mājas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darbus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iesaistīties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mācību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procesā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Būtisks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atbalsts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izglītības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jomā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–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tālmācību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forma,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izpratne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no Rīgas</a:t>
            </a:r>
            <a:r>
              <a:rPr lang="lv-LV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Reinholda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Šmelinga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skolas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puses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</a:p>
          <a:p>
            <a:pPr marL="342900" indent="-342900" algn="just">
              <a:buFontTx/>
              <a:buAutoNum type="arabicPeriod"/>
            </a:pP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Darbs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ar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bērna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bioloģisko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ģimeni</a:t>
            </a:r>
            <a:r>
              <a:rPr lang="en-GB" sz="24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ir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laikietilpīgāks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nekā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sākumā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domāts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. Tas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prasa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aktīvu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lv-LV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sociālo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darbinieku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iesaisti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</a:p>
          <a:p>
            <a:pPr marL="342900" indent="-342900">
              <a:buFontTx/>
              <a:buAutoNum type="arabicPeriod"/>
            </a:pPr>
            <a:endParaRPr lang="en-GB" sz="2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342900" indent="-342900">
              <a:buFontTx/>
              <a:buAutoNum type="arabicPeriod"/>
            </a:pPr>
            <a:endParaRPr lang="en-GB" sz="2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A4138-D0B9-4AB2-9F5F-79C1E352F07E}"/>
              </a:ext>
            </a:extLst>
          </p:cNvPr>
          <p:cNvSpPr txBox="1"/>
          <p:nvPr/>
        </p:nvSpPr>
        <p:spPr>
          <a:xfrm>
            <a:off x="772160" y="138666"/>
            <a:ext cx="1050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P</a:t>
            </a:r>
            <a:r>
              <a:rPr lang="lv-LV" sz="4000" b="1" dirty="0" err="1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akalpojuma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īstenošanas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 u="sng" dirty="0" err="1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pirmā</a:t>
            </a:r>
            <a:r>
              <a:rPr lang="en-GB" sz="4000" b="1" u="sng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 gada </a:t>
            </a:r>
            <a:r>
              <a:rPr lang="en-GB" sz="4000" b="1" dirty="0" err="1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atziņas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 (</a:t>
            </a:r>
            <a:r>
              <a:rPr lang="lv-LV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698926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5E7EDE-F6B7-4504-B674-F003AC8BFFF7}"/>
              </a:ext>
            </a:extLst>
          </p:cNvPr>
          <p:cNvSpPr txBox="1"/>
          <p:nvPr/>
        </p:nvSpPr>
        <p:spPr>
          <a:xfrm>
            <a:off x="111760" y="723441"/>
            <a:ext cx="11399520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Tx/>
              <a:buAutoNum type="arabicPeriod"/>
            </a:pPr>
            <a:endParaRPr lang="en-GB" sz="2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endParaRPr lang="en-GB" sz="24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r>
              <a:rPr lang="en-GB" sz="2400" b="1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Audzinātāji</a:t>
            </a:r>
            <a:r>
              <a:rPr lang="en-GB" sz="2400" b="1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endParaRPr lang="lv-LV" sz="2400" b="1" dirty="0"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endParaRPr lang="en-GB" sz="2400" b="1" dirty="0"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457200" indent="-457200">
              <a:buAutoNum type="arabicPeriod"/>
            </a:pP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Grūtības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atrast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piemērotus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audzinātājus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;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svarīga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ir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audzinātāju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psiholoģiskā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izpēte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sniedz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informāciju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par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potenciālajām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grūtībām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resursiem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, kas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nozīmīgi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savietošanas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procesā</a:t>
            </a:r>
            <a:r>
              <a:rPr lang="lv-LV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un turpmākā sadarbībā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). </a:t>
            </a:r>
            <a:endParaRPr lang="lv-LV" sz="2200" dirty="0"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457200" indent="-457200">
              <a:buAutoNum type="arabicPeriod"/>
            </a:pPr>
            <a:endParaRPr lang="lv-LV" sz="2200" dirty="0"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457200" indent="-457200">
              <a:buAutoNum type="arabicPeriod"/>
            </a:pP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Viena no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svarīgākajām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vienlaikus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arī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grūtākajām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kompetencēm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-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sadarbība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GB" sz="22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Jālauž</a:t>
            </a:r>
            <a:r>
              <a:rPr lang="en-GB" sz="22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kultūras</a:t>
            </a:r>
            <a:r>
              <a:rPr lang="en-GB" sz="22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sz="22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individuālās</a:t>
            </a:r>
            <a:r>
              <a:rPr lang="en-GB" sz="22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pārliecības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- "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nevaru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kļūdīties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, jo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tikšu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sodīts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", "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lūgt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palīdzību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ir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kauns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",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utml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Svarīgi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ir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 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kopā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sadarboties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meklēt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risinājumu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endParaRPr lang="lv-LV" sz="2200" dirty="0"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457200" indent="-457200">
              <a:buAutoNum type="arabicPeriod"/>
            </a:pPr>
            <a:endParaRPr lang="lv-LV" sz="2200" dirty="0"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457200" indent="-457200">
              <a:buAutoNum type="arabicPeriod"/>
            </a:pP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Psiholoģiskā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izpēte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lv-LV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prakse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parāda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, ka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izglītība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b="1" dirty="0">
                <a:ea typeface="Aktiv Grotesk" panose="020B0504020202020204" pitchFamily="34" charset="0"/>
                <a:cs typeface="Aktiv Grotesk" panose="020B0504020202020204" pitchFamily="34" charset="0"/>
              </a:rPr>
              <a:t>ne </a:t>
            </a:r>
            <a:r>
              <a:rPr lang="en-GB" sz="22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vienmēr</a:t>
            </a:r>
            <a:r>
              <a:rPr lang="en-GB" sz="22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ir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noteicošais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faktors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 tam, ka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audzinātājam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ir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nepieciešsmās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kompetences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endParaRPr lang="lv-LV" sz="2200" dirty="0"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457200" indent="-457200">
              <a:buAutoNum type="arabicPeriod"/>
            </a:pPr>
            <a:endParaRPr lang="lv-LV" sz="2200" dirty="0"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457200" indent="-457200">
              <a:buAutoNum type="arabicPeriod"/>
            </a:pP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Dažādi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sadzīves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apstākļi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- </a:t>
            </a:r>
            <a:r>
              <a:rPr lang="en-GB" sz="2200" b="1" dirty="0">
                <a:ea typeface="Aktiv Grotesk" panose="020B0504020202020204" pitchFamily="34" charset="0"/>
                <a:cs typeface="Aktiv Grotesk" panose="020B0504020202020204" pitchFamily="34" charset="0"/>
              </a:rPr>
              <a:t>ne </a:t>
            </a:r>
            <a:r>
              <a:rPr lang="en-GB" sz="22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visos</a:t>
            </a:r>
            <a:r>
              <a:rPr lang="en-GB" sz="22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gadījumos</a:t>
            </a:r>
            <a:r>
              <a:rPr lang="en-GB" sz="22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tie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atbilst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Programmas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2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prasībām</a:t>
            </a:r>
            <a:r>
              <a:rPr lang="en-GB" sz="2200" dirty="0"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</a:p>
          <a:p>
            <a:pPr marL="342900" indent="-342900" algn="l">
              <a:buAutoNum type="arabicPeriod"/>
            </a:pPr>
            <a:endParaRPr lang="lv-LV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A4138-D0B9-4AB2-9F5F-79C1E352F07E}"/>
              </a:ext>
            </a:extLst>
          </p:cNvPr>
          <p:cNvSpPr txBox="1"/>
          <p:nvPr/>
        </p:nvSpPr>
        <p:spPr>
          <a:xfrm>
            <a:off x="772160" y="138666"/>
            <a:ext cx="1050544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4000" b="1" dirty="0">
                <a:latin typeface="+mj-lt"/>
                <a:ea typeface="Aktiv Grotesk" panose="020B0504020202020204" pitchFamily="34" charset="0"/>
                <a:cs typeface="Times New Roman"/>
              </a:rPr>
              <a:t>Pakalpojuma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/>
              </a:rPr>
              <a:t> </a:t>
            </a:r>
            <a:r>
              <a:rPr lang="en-GB" sz="4000" b="1" dirty="0" err="1">
                <a:latin typeface="+mj-lt"/>
                <a:ea typeface="Aktiv Grotesk" panose="020B0504020202020204" pitchFamily="34" charset="0"/>
                <a:cs typeface="Times New Roman"/>
              </a:rPr>
              <a:t>īstenošanas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/>
              </a:rPr>
              <a:t> </a:t>
            </a:r>
            <a:r>
              <a:rPr lang="en-GB" sz="4000" b="1" u="sng" dirty="0" err="1">
                <a:latin typeface="+mj-lt"/>
                <a:ea typeface="Aktiv Grotesk" panose="020B0504020202020204" pitchFamily="34" charset="0"/>
                <a:cs typeface="Times New Roman"/>
              </a:rPr>
              <a:t>pirmā</a:t>
            </a:r>
            <a:r>
              <a:rPr lang="en-GB" sz="4000" b="1" u="sng" dirty="0">
                <a:latin typeface="+mj-lt"/>
                <a:ea typeface="Aktiv Grotesk" panose="020B0504020202020204" pitchFamily="34" charset="0"/>
                <a:cs typeface="Times New Roman"/>
              </a:rPr>
              <a:t> gada </a:t>
            </a:r>
            <a:r>
              <a:rPr lang="en-GB" sz="4000" b="1" dirty="0" err="1">
                <a:latin typeface="+mj-lt"/>
                <a:ea typeface="Aktiv Grotesk" panose="020B0504020202020204" pitchFamily="34" charset="0"/>
                <a:cs typeface="Times New Roman"/>
              </a:rPr>
              <a:t>atziņas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/>
              </a:rPr>
              <a:t> (</a:t>
            </a:r>
            <a:r>
              <a:rPr lang="lv-LV" sz="4000" b="1" dirty="0">
                <a:latin typeface="+mj-lt"/>
                <a:ea typeface="Aktiv Grotesk" panose="020B0504020202020204" pitchFamily="34" charset="0"/>
                <a:cs typeface="Times New Roman"/>
              </a:rPr>
              <a:t>II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534818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5E7EDE-F6B7-4504-B674-F003AC8BFFF7}"/>
              </a:ext>
            </a:extLst>
          </p:cNvPr>
          <p:cNvSpPr txBox="1"/>
          <p:nvPr/>
        </p:nvSpPr>
        <p:spPr>
          <a:xfrm>
            <a:off x="142240" y="1105605"/>
            <a:ext cx="11399520" cy="55399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Komanda</a:t>
            </a:r>
            <a:r>
              <a:rPr lang="en-GB" sz="2400" b="1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 </a:t>
            </a:r>
          </a:p>
          <a:p>
            <a:pPr marL="457200" indent="-457200" algn="just">
              <a:buAutoNum type="arabicPeriod"/>
            </a:pP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Pastāvīga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Programmas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sociālo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darbinieku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zināšanu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pilnveide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zinoši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sociālie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darbinieki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aizvieto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citu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speciālistu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piesaistes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nepieciešamību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).</a:t>
            </a:r>
            <a:endParaRPr lang="lv-LV" sz="2400" dirty="0"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457200" indent="-457200" algn="just">
              <a:buAutoNum type="arabicPeriod"/>
            </a:pPr>
            <a:endParaRPr lang="lv-LV" sz="2400" dirty="0"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Intensīvs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komandas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darbs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individuālo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gadījumu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risināšanā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regulāras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gadījumu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izskatīšanas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supervīzijas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audzinātājam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supervīzijas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sociālajiem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darbiniekiem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komandas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tikšanās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starpinstitucionālā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sadarbība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).  </a:t>
            </a:r>
            <a:r>
              <a:rPr lang="lv-LV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Pakalpojumā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ir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pozitīva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starpinstitucionālās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sadarbības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pieredze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.</a:t>
            </a:r>
            <a:endParaRPr lang="lv-LV" sz="2400" dirty="0"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457200" indent="-457200" algn="just">
              <a:buAutoNum type="arabicPeriod"/>
            </a:pPr>
            <a:endParaRPr lang="lv-LV" sz="2400" dirty="0"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Speciālisti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psihiatrs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narkologs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)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kā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komandas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daļa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lv-LV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Speciālisti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kur</a:t>
            </a:r>
            <a:r>
              <a:rPr lang="lv-LV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 ir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ieinteresēt</a:t>
            </a:r>
            <a:r>
              <a:rPr lang="lv-LV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sociālās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rehabilitācijas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pakalpojumu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īstenošanā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lv-LV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piem.realizējot</a:t>
            </a:r>
            <a:r>
              <a:rPr lang="lv-LV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vienotu atbalsta plānu bērnam tiek pakāpeniski mazināti iepriekšējo psihiatru izrakstītie medikamenti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),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iesaistās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komandas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sapulcēs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konsultē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 </a:t>
            </a:r>
            <a:r>
              <a:rPr lang="lv-LV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Pakalpjuma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dzīves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vietā</a:t>
            </a:r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.</a:t>
            </a:r>
          </a:p>
          <a:p>
            <a:pPr algn="just"/>
            <a:r>
              <a:rPr lang="en-GB" sz="2400" dirty="0"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</a:p>
          <a:p>
            <a:pPr marL="342900" indent="-342900" algn="l">
              <a:buAutoNum type="arabicPeriod"/>
            </a:pPr>
            <a:endParaRPr lang="lv-LV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A4138-D0B9-4AB2-9F5F-79C1E352F07E}"/>
              </a:ext>
            </a:extLst>
          </p:cNvPr>
          <p:cNvSpPr txBox="1"/>
          <p:nvPr/>
        </p:nvSpPr>
        <p:spPr>
          <a:xfrm>
            <a:off x="772160" y="382506"/>
            <a:ext cx="1050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Pakalpojuma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īstenošanas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 u="sng" dirty="0" err="1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pirmā</a:t>
            </a:r>
            <a:r>
              <a:rPr lang="en-GB" sz="4000" b="1" u="sng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 gada </a:t>
            </a:r>
            <a:r>
              <a:rPr lang="en-GB" sz="4000" b="1" dirty="0" err="1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atziņas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 (</a:t>
            </a:r>
            <a:r>
              <a:rPr lang="lv-LV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III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0009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5E7EDE-F6B7-4504-B674-F003AC8BFFF7}"/>
              </a:ext>
            </a:extLst>
          </p:cNvPr>
          <p:cNvSpPr txBox="1"/>
          <p:nvPr/>
        </p:nvSpPr>
        <p:spPr>
          <a:xfrm>
            <a:off x="548640" y="1166565"/>
            <a:ext cx="10505440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algn="just">
              <a:buAutoNum type="arabicPeriod"/>
            </a:pP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Jāveido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ārējā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motivācijas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sistēma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, kas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ietekmē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arī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bērnu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motivāciju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piekrist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lv-LV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Pakalpojumam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vai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citiem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līdzīgiem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pakalpojumiem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kuros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nepieciešama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bērna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iesaiste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pretējā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gadījumā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Programma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ir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 “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gulēšanas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” </a:t>
            </a:r>
            <a:r>
              <a:rPr lang="en-GB" sz="24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pakalpojums</a:t>
            </a:r>
            <a:r>
              <a:rPr lang="en-GB" sz="2400" dirty="0">
                <a:ea typeface="Aktiv Grotesk" panose="020B0504020202020204" pitchFamily="34" charset="0"/>
                <a:cs typeface="Aktiv Grotesk" panose="020B0504020202020204" pitchFamily="34" charset="0"/>
              </a:rPr>
              <a:t>).</a:t>
            </a:r>
          </a:p>
          <a:p>
            <a:pPr marL="457200" indent="-457200" algn="just">
              <a:buAutoNum type="arabicPeriod"/>
            </a:pPr>
            <a:r>
              <a:rPr lang="en-GB" sz="2400" dirty="0" err="1">
                <a:ea typeface="Aktiv Grotesk" panose="020B0504020202020204" pitchFamily="34" charset="0"/>
                <a:cs typeface="Arial"/>
              </a:rPr>
              <a:t>Šobrīd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Pakalpojuma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sniedzējs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pielāgojas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dažādu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Pasūtītāju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izvirzītām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prasībām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(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katra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“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pasūtījuma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”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ietvaros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jāveido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jauns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Pakalpojums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),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nevis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Pasūtītājs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pērk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gatavu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Pakalpojumu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. </a:t>
            </a:r>
          </a:p>
          <a:p>
            <a:pPr marL="457200" indent="-457200" algn="just">
              <a:buAutoNum type="arabicPeriod"/>
            </a:pPr>
            <a:r>
              <a:rPr lang="en-GB" sz="2400" dirty="0" err="1">
                <a:ea typeface="Aktiv Grotesk" panose="020B0504020202020204" pitchFamily="34" charset="0"/>
                <a:cs typeface="Arial"/>
              </a:rPr>
              <a:t>Vispārējās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izglītības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sistēmas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ietavaros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ir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jārada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iespēja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individualizētu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lv-LV" sz="2400" dirty="0">
                <a:ea typeface="Aktiv Grotesk" panose="020B0504020202020204" pitchFamily="34" charset="0"/>
                <a:cs typeface="Arial"/>
              </a:rPr>
              <a:t>izglītības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programmu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īstenošanai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bērniem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,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kuri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ir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“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izkrituši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” no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izglītības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 </a:t>
            </a:r>
            <a:r>
              <a:rPr lang="en-GB" sz="2400" dirty="0" err="1">
                <a:ea typeface="Aktiv Grotesk" panose="020B0504020202020204" pitchFamily="34" charset="0"/>
                <a:cs typeface="Arial"/>
              </a:rPr>
              <a:t>procesa</a:t>
            </a:r>
            <a:r>
              <a:rPr lang="en-GB" sz="2400" dirty="0">
                <a:ea typeface="Aktiv Grotesk" panose="020B0504020202020204" pitchFamily="34" charset="0"/>
                <a:cs typeface="Arial"/>
              </a:rPr>
              <a:t>. </a:t>
            </a:r>
          </a:p>
          <a:p>
            <a:pPr marL="457200" indent="-457200" algn="just">
              <a:buAutoNum type="arabicPeriod"/>
            </a:pPr>
            <a:r>
              <a:rPr lang="en-GB" sz="2400" b="1" dirty="0" err="1">
                <a:cs typeface="Arial"/>
              </a:rPr>
              <a:t>Aktualitāte</a:t>
            </a:r>
            <a:r>
              <a:rPr lang="en-GB" sz="2400" b="1" dirty="0">
                <a:cs typeface="Arial"/>
              </a:rPr>
              <a:t> </a:t>
            </a:r>
            <a:r>
              <a:rPr lang="en-GB" sz="2400" dirty="0">
                <a:cs typeface="Arial"/>
              </a:rPr>
              <a:t>- </a:t>
            </a:r>
            <a:r>
              <a:rPr lang="en-GB" sz="2400" dirty="0" err="1">
                <a:cs typeface="Arial"/>
              </a:rPr>
              <a:t>P</a:t>
            </a:r>
            <a:r>
              <a:rPr lang="en-GB" altLang="lv-LV" sz="2400" dirty="0" err="1">
                <a:cs typeface="Arial"/>
              </a:rPr>
              <a:t>akalpojuma</a:t>
            </a:r>
            <a:r>
              <a:rPr lang="en-GB" altLang="lv-LV" sz="2400" dirty="0">
                <a:cs typeface="Arial"/>
              </a:rPr>
              <a:t> </a:t>
            </a:r>
            <a:r>
              <a:rPr lang="en-GB" altLang="lv-LV" sz="2400" dirty="0" err="1">
                <a:cs typeface="Arial"/>
              </a:rPr>
              <a:t>pēctecība</a:t>
            </a:r>
            <a:r>
              <a:rPr lang="lv-LV" altLang="lv-LV" sz="2400" dirty="0">
                <a:cs typeface="Arial"/>
              </a:rPr>
              <a:t>, t.sk., pakalpojumi ar mērķi noturēt un stabilizēt radušās izmaiņas bērna uzvedībā.</a:t>
            </a:r>
            <a:r>
              <a:rPr lang="en-GB" altLang="lv-LV" sz="2400" dirty="0">
                <a:cs typeface="Arial"/>
              </a:rPr>
              <a:t> </a:t>
            </a:r>
            <a:endParaRPr lang="lv-LV" altLang="lv-LV" sz="2400" dirty="0">
              <a:cs typeface="Arial"/>
            </a:endParaRPr>
          </a:p>
          <a:p>
            <a:pPr marL="457200" indent="-457200" algn="just">
              <a:buAutoNum type="arabicPeriod"/>
            </a:pPr>
            <a:r>
              <a:rPr lang="lv-LV" altLang="lv-LV" sz="2400" dirty="0">
                <a:cs typeface="Arial"/>
              </a:rPr>
              <a:t>Nepieciešami attīstīt ne tikai individualizētus pakalpojumus, bet arī pakalpojumus mazās grupā.</a:t>
            </a:r>
          </a:p>
          <a:p>
            <a:pPr marL="457200" indent="-457200" algn="just">
              <a:buAutoNum type="arabicPeriod"/>
            </a:pPr>
            <a:r>
              <a:rPr lang="lv-LV" altLang="lv-LV" sz="2400" b="1" dirty="0">
                <a:cs typeface="Arial"/>
              </a:rPr>
              <a:t>Pakalpojums nav «zāles» visu bērnu ar uzvedības problēmām vajadzībām.</a:t>
            </a:r>
            <a:endParaRPr lang="lv-LV" altLang="lv-LV" sz="2400" b="1" dirty="0">
              <a:cs typeface="Times New Roman"/>
            </a:endParaRPr>
          </a:p>
          <a:p>
            <a:pPr algn="l"/>
            <a:endParaRPr lang="lv-LV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A4138-D0B9-4AB2-9F5F-79C1E352F07E}"/>
              </a:ext>
            </a:extLst>
          </p:cNvPr>
          <p:cNvSpPr txBox="1"/>
          <p:nvPr/>
        </p:nvSpPr>
        <p:spPr>
          <a:xfrm>
            <a:off x="772160" y="382506"/>
            <a:ext cx="1050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Ieteikumi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sistēmiskiem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uzlabojumiem</a:t>
            </a:r>
            <a:r>
              <a:rPr lang="en-GB" sz="4000" b="1" dirty="0">
                <a:latin typeface="+mj-lt"/>
                <a:ea typeface="Aktiv Grotesk" panose="020B05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9121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028B9E0-35AB-444E-812B-A1879B4168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9EF0E0-A685-FE4F-BAFE-729C4FD419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23650" y="6527800"/>
            <a:ext cx="768350" cy="365125"/>
          </a:xfrm>
          <a:prstGeom prst="rect">
            <a:avLst/>
          </a:prstGeom>
        </p:spPr>
        <p:txBody>
          <a:bodyPr/>
          <a:lstStyle/>
          <a:p>
            <a:fld id="{B5D6761B-E3C6-3B4B-8360-B18F2215394E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BBF29E-6292-4ABF-B544-FFCCD554FC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10031" y="2107839"/>
            <a:ext cx="7314993" cy="80406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DD96E6E-4B2C-4E97-BBE5-2EB5EFCE82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2410031" y="4034992"/>
            <a:ext cx="7314993" cy="8040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F507DF-C95A-4BCF-8D73-ADA5B202193B}"/>
              </a:ext>
            </a:extLst>
          </p:cNvPr>
          <p:cNvSpPr/>
          <p:nvPr/>
        </p:nvSpPr>
        <p:spPr>
          <a:xfrm>
            <a:off x="2410031" y="3070860"/>
            <a:ext cx="7314993" cy="804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382075-F267-4FFF-8533-691327F39BF5}"/>
              </a:ext>
            </a:extLst>
          </p:cNvPr>
          <p:cNvSpPr/>
          <p:nvPr/>
        </p:nvSpPr>
        <p:spPr>
          <a:xfrm>
            <a:off x="3670892" y="1892575"/>
            <a:ext cx="4850238" cy="3093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800"/>
              </a:lnSpc>
            </a:pPr>
            <a:r>
              <a:rPr lang="lv-LV" sz="4400">
                <a:solidFill>
                  <a:schemeClr val="bg1"/>
                </a:solidFill>
                <a:latin typeface="Aktiv Grotesk Medium" panose="020B0504020202020204" pitchFamily="34" charset="0"/>
              </a:rPr>
              <a:t>Patiesai saiknei ar</a:t>
            </a:r>
            <a:r>
              <a:rPr lang="en-GB" sz="4400">
                <a:solidFill>
                  <a:schemeClr val="bg1"/>
                </a:solidFill>
                <a:latin typeface="Aktiv Grotesk Medium" panose="020B0504020202020204" pitchFamily="34" charset="0"/>
              </a:rPr>
              <a:t> </a:t>
            </a:r>
          </a:p>
          <a:p>
            <a:pPr algn="ctr">
              <a:lnSpc>
                <a:spcPts val="7800"/>
              </a:lnSpc>
            </a:pPr>
            <a:r>
              <a:rPr lang="lv-LV" sz="4400">
                <a:solidFill>
                  <a:schemeClr val="bg1"/>
                </a:solidFill>
                <a:latin typeface="Aktiv Grotesk Medium" panose="020B0504020202020204" pitchFamily="34" charset="0"/>
              </a:rPr>
              <a:t>bērnu, ir spēks</a:t>
            </a:r>
            <a:r>
              <a:rPr lang="en-GB" sz="4400">
                <a:solidFill>
                  <a:schemeClr val="bg1"/>
                </a:solidFill>
                <a:latin typeface="Aktiv Grotesk Medium" panose="020B0504020202020204" pitchFamily="34" charset="0"/>
              </a:rPr>
              <a:t> </a:t>
            </a:r>
          </a:p>
          <a:p>
            <a:pPr algn="ctr">
              <a:lnSpc>
                <a:spcPts val="7800"/>
              </a:lnSpc>
            </a:pPr>
            <a:r>
              <a:rPr lang="lv-LV" sz="4400">
                <a:solidFill>
                  <a:schemeClr val="bg1"/>
                </a:solidFill>
                <a:latin typeface="Aktiv Grotesk Medium" panose="020B0504020202020204" pitchFamily="34" charset="0"/>
              </a:rPr>
              <a:t>mainīt pasauli</a:t>
            </a:r>
            <a:endParaRPr lang="en-GB" sz="4400">
              <a:solidFill>
                <a:schemeClr val="bg1"/>
              </a:solidFill>
              <a:latin typeface="Aktiv Grotesk Medium" panose="020B05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44FC197-940E-CE4C-8AC9-D48686E4D3F8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D6761B-E3C6-3B4B-8360-B18F2215394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664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3E69B5-099B-77E5-41BE-442C265BC6FB}"/>
              </a:ext>
            </a:extLst>
          </p:cNvPr>
          <p:cNvSpPr txBox="1"/>
          <p:nvPr/>
        </p:nvSpPr>
        <p:spPr>
          <a:xfrm>
            <a:off x="589280" y="447040"/>
            <a:ext cx="1032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dirty="0">
                <a:latin typeface="+mj-lt"/>
                <a:ea typeface="Aktiv Grotesk" panose="020B0504020202020204" pitchFamily="34" charset="0"/>
                <a:cs typeface="Aktiv Grotesk" panose="020B0504020202020204" pitchFamily="34" charset="0"/>
              </a:rPr>
              <a:t>SATURS </a:t>
            </a:r>
            <a:endParaRPr lang="lv-LV" sz="4000" dirty="0">
              <a:latin typeface="+mj-lt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D7617-3843-3CA4-2EC7-D87B026CB5D0}"/>
              </a:ext>
            </a:extLst>
          </p:cNvPr>
          <p:cNvSpPr txBox="1"/>
          <p:nvPr/>
        </p:nvSpPr>
        <p:spPr>
          <a:xfrm>
            <a:off x="436880" y="1168400"/>
            <a:ext cx="10322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GB" sz="4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sz="4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4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nepieciešamības</a:t>
            </a:r>
            <a:r>
              <a:rPr lang="en-GB" sz="4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4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pamatojums</a:t>
            </a:r>
            <a:endParaRPr lang="en-GB" sz="40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en-GB" sz="4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sz="4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4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koncepts</a:t>
            </a:r>
            <a:endParaRPr lang="en-GB" sz="40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GB" sz="4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Kur </a:t>
            </a:r>
            <a:r>
              <a:rPr lang="en-GB" sz="4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esam</a:t>
            </a:r>
            <a:r>
              <a:rPr lang="en-GB" sz="4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4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šobrīd</a:t>
            </a:r>
            <a:r>
              <a:rPr lang="en-GB" sz="4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: </a:t>
            </a:r>
            <a:r>
              <a:rPr lang="en-GB" sz="4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pašreizējā</a:t>
            </a:r>
            <a:r>
              <a:rPr lang="en-GB" sz="4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4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situācija</a:t>
            </a:r>
            <a:r>
              <a:rPr lang="en-GB" sz="4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4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pakalpojumā</a:t>
            </a:r>
            <a:r>
              <a:rPr lang="en-GB" sz="4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</a:p>
          <a:p>
            <a:pPr marL="342900" indent="-342900" algn="l">
              <a:buAutoNum type="arabicPeriod"/>
            </a:pPr>
            <a:r>
              <a:rPr lang="en-GB" sz="4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Atziņas</a:t>
            </a:r>
            <a:r>
              <a:rPr lang="en-GB" sz="4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4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pēc</a:t>
            </a:r>
            <a:r>
              <a:rPr lang="en-GB" sz="4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gada </a:t>
            </a:r>
          </a:p>
          <a:p>
            <a:pPr marL="342900" indent="-342900" algn="l">
              <a:buAutoNum type="arabicPeriod"/>
            </a:pPr>
            <a:r>
              <a:rPr lang="en-GB" sz="4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Izcaicinājumi</a:t>
            </a:r>
            <a:r>
              <a:rPr lang="en-GB" sz="4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endParaRPr lang="lv-LV" sz="40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5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4B57CF-1FAD-467A-AB52-A6D69DFD3D41}"/>
              </a:ext>
            </a:extLst>
          </p:cNvPr>
          <p:cNvSpPr txBox="1"/>
          <p:nvPr/>
        </p:nvSpPr>
        <p:spPr>
          <a:xfrm>
            <a:off x="513708" y="81611"/>
            <a:ext cx="10777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sz="40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40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nepieciešamības</a:t>
            </a:r>
            <a:r>
              <a:rPr lang="en-GB" sz="40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40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pamatojums</a:t>
            </a:r>
            <a:r>
              <a:rPr lang="en-GB" sz="40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endParaRPr lang="lv-LV" sz="400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5C929-B6FB-4DC6-8511-B0733F8B4546}"/>
              </a:ext>
            </a:extLst>
          </p:cNvPr>
          <p:cNvSpPr txBox="1"/>
          <p:nvPr/>
        </p:nvSpPr>
        <p:spPr>
          <a:xfrm>
            <a:off x="183220" y="735919"/>
            <a:ext cx="116731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Asociācijas</a:t>
            </a:r>
            <a:r>
              <a:rPr lang="en-GB" sz="2000" u="sng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u="sng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pieredze</a:t>
            </a:r>
            <a:r>
              <a:rPr lang="en-GB" sz="2000" u="sng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pusaudžu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aprūpē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:</a:t>
            </a:r>
          </a:p>
          <a:p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–  </a:t>
            </a: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specializētu</a:t>
            </a:r>
            <a:r>
              <a:rPr lang="en-GB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pakalpojumu</a:t>
            </a:r>
            <a:r>
              <a:rPr lang="en-GB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trūkums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pusaudžiem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ar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uzvedības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traucējumiem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socializēšanās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grūtības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agresīva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uzvedība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sz="2000" i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gan</a:t>
            </a:r>
            <a:r>
              <a:rPr lang="en-GB" sz="2000" i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i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iekšējā</a:t>
            </a:r>
            <a:r>
              <a:rPr lang="en-GB" sz="2000" i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000" i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gan</a:t>
            </a:r>
            <a:r>
              <a:rPr lang="en-GB" sz="2000" i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i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ārējā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),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u.c.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),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atkarības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un,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kuriem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sociālās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aprūpes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rehabilitācijas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SOS </a:t>
            </a:r>
            <a:r>
              <a:rPr lang="lv-LV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ģ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imenē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vai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jauniešu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mājā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nav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piemērots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nopietnas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bažas</a:t>
            </a:r>
            <a:r>
              <a:rPr lang="en-GB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par </a:t>
            </a: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atseviš</a:t>
            </a:r>
            <a:r>
              <a:rPr lang="lv-LV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ķ</a:t>
            </a:r>
            <a:r>
              <a:rPr lang="en-GB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 </a:t>
            </a: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bērnu</a:t>
            </a:r>
            <a:r>
              <a:rPr lang="en-GB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veselību</a:t>
            </a:r>
            <a:r>
              <a:rPr lang="en-GB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normālu</a:t>
            </a:r>
            <a:r>
              <a:rPr lang="en-GB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attīstību</a:t>
            </a:r>
            <a:r>
              <a:rPr lang="en-GB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un</a:t>
            </a:r>
            <a:r>
              <a:rPr lang="en-GB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pat </a:t>
            </a: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izdzīvošanu</a:t>
            </a:r>
            <a:endParaRPr lang="en-GB" sz="2000" b="1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bezspēcības</a:t>
            </a:r>
            <a:r>
              <a:rPr lang="en-GB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sajūta</a:t>
            </a:r>
            <a:r>
              <a:rPr lang="en-GB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profesionā</a:t>
            </a:r>
            <a:r>
              <a:rPr lang="lv-LV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ļ</a:t>
            </a:r>
            <a:r>
              <a:rPr lang="en-GB" sz="20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os</a:t>
            </a:r>
            <a:r>
              <a:rPr lang="en-GB" sz="20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endParaRPr lang="lv-LV" sz="2000" b="1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C5A9C-AF1A-42F0-A168-193D54EE0BC9}"/>
              </a:ext>
            </a:extLst>
          </p:cNvPr>
          <p:cNvSpPr txBox="1"/>
          <p:nvPr/>
        </p:nvSpPr>
        <p:spPr>
          <a:xfrm>
            <a:off x="513708" y="3000860"/>
            <a:ext cx="572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lv-LV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3F7397-612D-456F-8796-E352382838E8}"/>
              </a:ext>
            </a:extLst>
          </p:cNvPr>
          <p:cNvSpPr txBox="1"/>
          <p:nvPr/>
        </p:nvSpPr>
        <p:spPr>
          <a:xfrm>
            <a:off x="44520" y="4065281"/>
            <a:ext cx="11715966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sz="2000" u="sng" dirty="0" err="1">
                <a:ea typeface="Aktiv Grotesk" panose="020B0504020202020204" pitchFamily="34" charset="0"/>
                <a:cs typeface="Aktiv Grotesk" panose="020B0504020202020204" pitchFamily="34" charset="0"/>
              </a:rPr>
              <a:t>Vispārējās</a:t>
            </a:r>
            <a:r>
              <a:rPr lang="en-GB" sz="2000" u="sng" dirty="0">
                <a:ea typeface="Aktiv Grotesk" panose="020B0504020202020204" pitchFamily="34" charset="0"/>
                <a:cs typeface="Aktiv Grotesk" panose="020B0504020202020204" pitchFamily="34" charset="0"/>
              </a:rPr>
              <a:t> tendences </a:t>
            </a:r>
            <a:r>
              <a:rPr lang="en-GB" sz="2000" u="sng" dirty="0" err="1">
                <a:ea typeface="Aktiv Grotesk" panose="020B0504020202020204" pitchFamily="34" charset="0"/>
                <a:cs typeface="Aktiv Grotesk" panose="020B0504020202020204" pitchFamily="34" charset="0"/>
              </a:rPr>
              <a:t>jomā</a:t>
            </a:r>
            <a:r>
              <a:rPr lang="en-GB" sz="2000" dirty="0">
                <a:ea typeface="Aktiv Grotesk" panose="020B0504020202020204" pitchFamily="34" charset="0"/>
                <a:cs typeface="Aktiv Grotesk" panose="020B0504020202020204" pitchFamily="34" charset="0"/>
              </a:rPr>
              <a:t>(2023-2024) :</a:t>
            </a:r>
          </a:p>
          <a:p>
            <a:pPr marL="285750" indent="-285750">
              <a:buFontTx/>
              <a:buChar char="-"/>
            </a:pPr>
            <a:r>
              <a:rPr lang="en-GB" sz="20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Labklājības</a:t>
            </a:r>
            <a:r>
              <a:rPr lang="en-GB" sz="20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ministrijas</a:t>
            </a:r>
            <a:r>
              <a:rPr lang="en-GB" sz="20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b="1" dirty="0" err="1">
                <a:ea typeface="Aktiv Grotesk" panose="020B0504020202020204" pitchFamily="34" charset="0"/>
                <a:cs typeface="Aktiv Grotesk" panose="020B0504020202020204" pitchFamily="34" charset="0"/>
              </a:rPr>
              <a:t>diskusijas</a:t>
            </a:r>
            <a:r>
              <a:rPr lang="en-GB" sz="2000" b="1" dirty="0"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>
                <a:ea typeface="Aktiv Grotesk" panose="020B0504020202020204" pitchFamily="34" charset="0"/>
                <a:cs typeface="Aktiv Grotesk" panose="020B0504020202020204" pitchFamily="34" charset="0"/>
              </a:rPr>
              <a:t>par </a:t>
            </a:r>
            <a:r>
              <a:rPr lang="en-GB" sz="2000" dirty="0" err="1">
                <a:ea typeface="Aktiv Grotesk" panose="020B0504020202020204" pitchFamily="34" charset="0"/>
                <a:cs typeface="Aktiv Grotesk" panose="020B0504020202020204" pitchFamily="34" charset="0"/>
              </a:rPr>
              <a:t>jaunu</a:t>
            </a:r>
            <a:r>
              <a:rPr lang="lv-LV" sz="2000" dirty="0"/>
              <a:t> atbalsta pasākumu</a:t>
            </a:r>
            <a:r>
              <a:rPr lang="en-GB" sz="2000" dirty="0"/>
              <a:t> </a:t>
            </a:r>
            <a:r>
              <a:rPr lang="lv-LV" sz="2000" dirty="0"/>
              <a:t>bērniem ar uzvedības un atkarību problēmām</a:t>
            </a:r>
            <a:r>
              <a:rPr lang="en-GB" sz="2000" dirty="0"/>
              <a:t> </a:t>
            </a:r>
            <a:r>
              <a:rPr lang="en-GB" sz="2000" dirty="0" err="1"/>
              <a:t>veidošanu</a:t>
            </a:r>
            <a:r>
              <a:rPr lang="en-GB" sz="2000" dirty="0"/>
              <a:t> - </a:t>
            </a:r>
            <a:r>
              <a:rPr lang="en-GB" sz="2000" dirty="0" err="1"/>
              <a:t>terapeitiskā</a:t>
            </a:r>
            <a:r>
              <a:rPr lang="en-GB" sz="2000" dirty="0"/>
              <a:t> </a:t>
            </a:r>
            <a:r>
              <a:rPr lang="lv-LV" sz="2000" dirty="0"/>
              <a:t>ģ</a:t>
            </a:r>
            <a:r>
              <a:rPr lang="en-GB" sz="2000" dirty="0" err="1"/>
              <a:t>imene</a:t>
            </a:r>
            <a:r>
              <a:rPr lang="en-GB" sz="2000" dirty="0"/>
              <a:t>; </a:t>
            </a:r>
            <a:r>
              <a:rPr lang="en-GB" sz="2000" dirty="0" err="1"/>
              <a:t>terapeitiskais</a:t>
            </a:r>
            <a:r>
              <a:rPr lang="en-GB" sz="2000" dirty="0"/>
              <a:t> </a:t>
            </a:r>
            <a:r>
              <a:rPr lang="en-GB" sz="2000" dirty="0" err="1"/>
              <a:t>dzīvoklis</a:t>
            </a:r>
            <a:r>
              <a:rPr lang="en-GB" sz="2000" dirty="0"/>
              <a:t>; </a:t>
            </a:r>
            <a:r>
              <a:rPr lang="lv-LV" sz="2000" dirty="0"/>
              <a:t> </a:t>
            </a:r>
            <a:r>
              <a:rPr lang="en-GB" sz="2000" dirty="0" err="1"/>
              <a:t>specializētās</a:t>
            </a:r>
            <a:r>
              <a:rPr lang="en-GB" sz="2000" dirty="0"/>
              <a:t> </a:t>
            </a:r>
            <a:r>
              <a:rPr lang="en-GB" sz="2000" dirty="0" err="1"/>
              <a:t>audžu</a:t>
            </a:r>
            <a:r>
              <a:rPr lang="lv-LV" sz="2000" dirty="0"/>
              <a:t>ģ</a:t>
            </a:r>
            <a:r>
              <a:rPr lang="en-GB" sz="2000" dirty="0" err="1"/>
              <a:t>imenes</a:t>
            </a:r>
            <a:r>
              <a:rPr lang="en-GB" sz="2000" dirty="0"/>
              <a:t> </a:t>
            </a:r>
            <a:r>
              <a:rPr lang="en-GB" sz="2000" dirty="0" err="1"/>
              <a:t>bērniem</a:t>
            </a:r>
            <a:r>
              <a:rPr lang="en-GB" sz="2000" dirty="0"/>
              <a:t> </a:t>
            </a:r>
            <a:r>
              <a:rPr lang="en-GB" sz="2000" dirty="0" err="1"/>
              <a:t>ar</a:t>
            </a:r>
            <a:r>
              <a:rPr lang="en-GB" sz="2000" dirty="0"/>
              <a:t> </a:t>
            </a:r>
            <a:r>
              <a:rPr lang="en-GB" sz="2000" dirty="0" err="1"/>
              <a:t>uzvedības</a:t>
            </a:r>
            <a:r>
              <a:rPr lang="en-GB" sz="2000" dirty="0"/>
              <a:t> </a:t>
            </a:r>
            <a:r>
              <a:rPr lang="en-GB" sz="2000" dirty="0" err="1"/>
              <a:t>traucējumiem</a:t>
            </a:r>
            <a:r>
              <a:rPr lang="en-GB" sz="2000" dirty="0"/>
              <a:t> – LM/BAC – </a:t>
            </a:r>
            <a:r>
              <a:rPr lang="en-GB" sz="2000" dirty="0" err="1"/>
              <a:t>Allaži</a:t>
            </a:r>
            <a:r>
              <a:rPr lang="en-GB" sz="2000" dirty="0"/>
              <a:t>, </a:t>
            </a:r>
            <a:r>
              <a:rPr lang="en-GB" sz="2000" dirty="0" err="1"/>
              <a:t>ieceres</a:t>
            </a:r>
            <a:r>
              <a:rPr lang="en-GB" sz="2000" dirty="0"/>
              <a:t> par </a:t>
            </a:r>
            <a:r>
              <a:rPr lang="en-GB" sz="2000" dirty="0" err="1"/>
              <a:t>inovatīviem</a:t>
            </a:r>
            <a:r>
              <a:rPr lang="en-GB" sz="2000" dirty="0"/>
              <a:t> </a:t>
            </a:r>
            <a:r>
              <a:rPr lang="en-GB" sz="2000" dirty="0" err="1"/>
              <a:t>pakalpojumim</a:t>
            </a: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b="1" dirty="0" err="1"/>
              <a:t>Tieslietu</a:t>
            </a:r>
            <a:r>
              <a:rPr lang="en-GB" sz="2000" b="1" dirty="0"/>
              <a:t> </a:t>
            </a:r>
            <a:r>
              <a:rPr lang="en-GB" sz="2000" b="1" dirty="0" err="1"/>
              <a:t>ministrijas</a:t>
            </a:r>
            <a:r>
              <a:rPr lang="en-GB" sz="2000" b="1" dirty="0"/>
              <a:t> </a:t>
            </a:r>
            <a:r>
              <a:rPr lang="en-GB" sz="2000" dirty="0" err="1"/>
              <a:t>darba</a:t>
            </a:r>
            <a:r>
              <a:rPr lang="en-GB" sz="2000" dirty="0"/>
              <a:t> </a:t>
            </a:r>
            <a:r>
              <a:rPr lang="en-GB" sz="2000" dirty="0" err="1"/>
              <a:t>grupa</a:t>
            </a:r>
            <a:r>
              <a:rPr lang="en-GB" sz="2000" dirty="0"/>
              <a:t> par </a:t>
            </a:r>
            <a:r>
              <a:rPr lang="en-GB" sz="2000" dirty="0" err="1"/>
              <a:t>terapeitiskas</a:t>
            </a:r>
            <a:r>
              <a:rPr lang="en-GB" sz="2000" dirty="0"/>
              <a:t> </a:t>
            </a:r>
            <a:r>
              <a:rPr lang="en-GB" sz="2000" dirty="0" err="1"/>
              <a:t>iestādes</a:t>
            </a:r>
            <a:r>
              <a:rPr lang="en-GB" sz="2000" dirty="0"/>
              <a:t> </a:t>
            </a:r>
            <a:r>
              <a:rPr lang="en-GB" sz="2000" dirty="0" err="1"/>
              <a:t>veidošanu</a:t>
            </a:r>
            <a:r>
              <a:rPr lang="en-GB" sz="2000" dirty="0"/>
              <a:t> </a:t>
            </a:r>
          </a:p>
          <a:p>
            <a:pPr marL="285750" indent="-285750">
              <a:buFontTx/>
              <a:buChar char="-"/>
            </a:pPr>
            <a:r>
              <a:rPr lang="en-GB" sz="2000" b="1" dirty="0"/>
              <a:t>NVO </a:t>
            </a:r>
            <a:r>
              <a:rPr lang="en-GB" sz="2000" b="1" dirty="0" err="1"/>
              <a:t>sektora</a:t>
            </a:r>
            <a:r>
              <a:rPr lang="en-GB" sz="2000" b="1" dirty="0"/>
              <a:t> </a:t>
            </a:r>
            <a:r>
              <a:rPr lang="en-GB" sz="2000" b="1" dirty="0" err="1"/>
              <a:t>aktivitātes</a:t>
            </a:r>
            <a:r>
              <a:rPr lang="en-GB" sz="2000" b="1" dirty="0"/>
              <a:t> </a:t>
            </a:r>
            <a:r>
              <a:rPr lang="en-GB" sz="2000" dirty="0" err="1"/>
              <a:t>jaunu</a:t>
            </a:r>
            <a:r>
              <a:rPr lang="en-GB" sz="2000" dirty="0"/>
              <a:t> </a:t>
            </a:r>
            <a:r>
              <a:rPr lang="en-GB" sz="2000" dirty="0" err="1"/>
              <a:t>metožu</a:t>
            </a:r>
            <a:r>
              <a:rPr lang="en-GB" sz="2000" dirty="0"/>
              <a:t>, </a:t>
            </a:r>
            <a:r>
              <a:rPr lang="en-GB" sz="2000" dirty="0" err="1"/>
              <a:t>pieredžu</a:t>
            </a:r>
            <a:r>
              <a:rPr lang="en-GB" sz="2000" dirty="0"/>
              <a:t> </a:t>
            </a:r>
            <a:r>
              <a:rPr lang="en-GB" sz="2000" dirty="0" err="1"/>
              <a:t>izplatīšanā</a:t>
            </a:r>
            <a:endParaRPr lang="lv-LV" sz="2000" dirty="0"/>
          </a:p>
          <a:p>
            <a:pPr algn="l"/>
            <a:endParaRPr lang="en-GB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1F930E-1BDB-4746-BF1E-373BBFC11F52}"/>
              </a:ext>
            </a:extLst>
          </p:cNvPr>
          <p:cNvSpPr txBox="1"/>
          <p:nvPr/>
        </p:nvSpPr>
        <p:spPr>
          <a:xfrm>
            <a:off x="606175" y="2681555"/>
            <a:ext cx="84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lv-LV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343560-D3E6-46D4-AF90-EAE409C76A1C}"/>
              </a:ext>
            </a:extLst>
          </p:cNvPr>
          <p:cNvSpPr txBox="1"/>
          <p:nvPr/>
        </p:nvSpPr>
        <p:spPr>
          <a:xfrm>
            <a:off x="140412" y="2696348"/>
            <a:ext cx="117159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Asociācijas</a:t>
            </a:r>
            <a:r>
              <a:rPr lang="en-GB" sz="2000" u="sng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u="sng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līdzšinējais</a:t>
            </a:r>
            <a:r>
              <a:rPr lang="en-GB" sz="2000" u="sng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u="sng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ieguldījums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: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viedok</a:t>
            </a:r>
            <a:r>
              <a:rPr lang="lv-LV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ļ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vēstules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dalība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darba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grupās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diskusijās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sarunu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festivāls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LAMPA  2024.gadā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Asociācija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organizēja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pieredzes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vizīti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uz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Vāciju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lai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iepazītos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ar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dažādiem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pakalpojumiem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bērniem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ar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uzvedības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tarucējumiem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2023.gadā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sadarbībā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ar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Rīgas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pašvaldību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ir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uzsākta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jauna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–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individuāls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rehabilitācijas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bērniem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ar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 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uzvedības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traucējumiem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0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īstenošana</a:t>
            </a:r>
            <a:r>
              <a:rPr lang="en-GB" sz="20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</a:p>
          <a:p>
            <a:pPr algn="l"/>
            <a:endParaRPr lang="lv-LV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390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88EFD-A6AB-4D2F-A237-AB795391E3E0}"/>
              </a:ext>
            </a:extLst>
          </p:cNvPr>
          <p:cNvSpPr txBox="1"/>
          <p:nvPr/>
        </p:nvSpPr>
        <p:spPr>
          <a:xfrm>
            <a:off x="986319" y="698643"/>
            <a:ext cx="9236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sz="400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400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koncepts</a:t>
            </a:r>
            <a:endParaRPr lang="lv-LV" sz="400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908944-A80B-4906-A49F-87A263D7C049}"/>
              </a:ext>
            </a:extLst>
          </p:cNvPr>
          <p:cNvSpPr txBox="1"/>
          <p:nvPr/>
        </p:nvSpPr>
        <p:spPr>
          <a:xfrm>
            <a:off x="431515" y="1406529"/>
            <a:ext cx="107741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Adaptēts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no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Vācijas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NVO “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Wellenbrecher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”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pieredzes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īstenojot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pakalpojumu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pusaudžiem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ar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uzvedības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traucējumiem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- “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individuāli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pedago</a:t>
            </a:r>
            <a:r>
              <a:rPr lang="lv-LV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ģ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iskās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intervences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projekts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ārvalstīs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”, 2024.gadā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pieredzes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vizīte</a:t>
            </a:r>
            <a:endParaRPr lang="en-GB" sz="21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algn="l"/>
            <a:endParaRPr lang="en-GB" sz="21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Vācijas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NVO 15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gadu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pieredze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īstenošanā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Latvijā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</a:p>
          <a:p>
            <a:pPr algn="l"/>
            <a:endParaRPr lang="en-GB" sz="21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Kritiskie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aspekti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: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ierastās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vides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maiņa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individuāla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pieeja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visos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audzināšanas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attiecību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jautājumos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 (</a:t>
            </a:r>
            <a:r>
              <a:rPr lang="en-GB" sz="2100" i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būtiskākā</a:t>
            </a:r>
            <a:r>
              <a:rPr lang="en-GB" sz="2100" i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i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atš</a:t>
            </a:r>
            <a:r>
              <a:rPr lang="lv-LV" sz="2100" i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ķ</a:t>
            </a:r>
            <a:r>
              <a:rPr lang="en-GB" sz="2100" i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irība</a:t>
            </a:r>
            <a:r>
              <a:rPr lang="en-GB" sz="2100" i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- </a:t>
            </a:r>
            <a:r>
              <a:rPr lang="en-GB" sz="2100" i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vides</a:t>
            </a:r>
            <a:r>
              <a:rPr lang="en-GB" sz="2100" i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i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maiņa</a:t>
            </a:r>
            <a:r>
              <a:rPr lang="en-GB" sz="2100" i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i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notiek</a:t>
            </a:r>
            <a:r>
              <a:rPr lang="en-GB" sz="2100" i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i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Latvijas</a:t>
            </a:r>
            <a:r>
              <a:rPr lang="en-GB" sz="2100" i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i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robežās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</a:t>
            </a:r>
          </a:p>
          <a:p>
            <a:endParaRPr lang="en-GB" sz="21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adaptēšana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Latvijā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notiek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ciešā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sadarbībā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ar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Vācijas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Latvijā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koordinatori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 </a:t>
            </a:r>
          </a:p>
          <a:p>
            <a:pPr marL="285750" indent="-285750">
              <a:buFontTx/>
              <a:buChar char="-"/>
            </a:pP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Galvenie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sadarbības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partneri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pakalpojuma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izstrādē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īstenošanā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- Rīgas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pašvaldība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Labklājības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departaments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;</a:t>
            </a:r>
            <a:r>
              <a:rPr lang="en-GB" sz="21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Izglītības</a:t>
            </a:r>
            <a:r>
              <a:rPr lang="en-GB" sz="21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GB" sz="21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kultūras</a:t>
            </a:r>
            <a:r>
              <a:rPr lang="en-GB" sz="21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un </a:t>
            </a:r>
            <a:r>
              <a:rPr lang="en-GB" sz="21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sporta</a:t>
            </a:r>
            <a:r>
              <a:rPr lang="en-GB" sz="21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departaments</a:t>
            </a:r>
            <a:r>
              <a:rPr lang="en-GB" sz="21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),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Rīgas Reinholda Šmēlinga vidusskola, </a:t>
            </a:r>
            <a:r>
              <a:rPr lang="en-GB" sz="21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Bērnu</a:t>
            </a:r>
            <a:r>
              <a:rPr lang="en-GB" sz="21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klīniskās</a:t>
            </a:r>
            <a:r>
              <a:rPr lang="en-GB" sz="21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Universitātes</a:t>
            </a:r>
            <a:r>
              <a:rPr lang="en-GB" sz="21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1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slimnīca</a:t>
            </a:r>
            <a:r>
              <a:rPr lang="en-GB" sz="21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(</a:t>
            </a:r>
            <a:r>
              <a:rPr lang="en-GB" sz="2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psihiatrs</a:t>
            </a:r>
            <a:r>
              <a:rPr lang="en-GB" sz="2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</a:t>
            </a:r>
          </a:p>
          <a:p>
            <a:pPr marL="285750" indent="-285750" algn="l">
              <a:buFontTx/>
              <a:buChar char="-"/>
            </a:pPr>
            <a:endParaRPr lang="lv-LV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13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1" t="-259" r="8121" b="259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5D8118-F9F9-B849-9E5D-7535E88C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23650" y="6527800"/>
            <a:ext cx="768350" cy="365125"/>
          </a:xfrm>
          <a:prstGeom prst="rect">
            <a:avLst/>
          </a:prstGeom>
        </p:spPr>
        <p:txBody>
          <a:bodyPr/>
          <a:lstStyle/>
          <a:p>
            <a:fld id="{B5D6761B-E3C6-3B4B-8360-B18F2215394E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A64DB6-41CE-4D28-8D72-597F6078567B}"/>
              </a:ext>
            </a:extLst>
          </p:cNvPr>
          <p:cNvSpPr/>
          <p:nvPr/>
        </p:nvSpPr>
        <p:spPr>
          <a:xfrm>
            <a:off x="394031" y="90505"/>
            <a:ext cx="7999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4000" dirty="0">
                <a:latin typeface="+mj-lt"/>
              </a:rPr>
              <a:t>Individuāls rehabilitācijas pakalpojums pusaudžiem ar uzvedības pakalpojumiem</a:t>
            </a:r>
            <a:endParaRPr lang="en-GB" sz="40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F0AE0-C0C3-4BEB-99A2-D14F493AB3F1}"/>
              </a:ext>
            </a:extLst>
          </p:cNvPr>
          <p:cNvSpPr/>
          <p:nvPr/>
        </p:nvSpPr>
        <p:spPr>
          <a:xfrm>
            <a:off x="189132" y="2949386"/>
            <a:ext cx="6092576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altLang="lv-LV" sz="2000" dirty="0" err="1">
                <a:ea typeface="Calibri" panose="020F0502020204030204" pitchFamily="34" charset="0"/>
                <a:cs typeface="Times New Roman"/>
              </a:rPr>
              <a:t>Bērni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lv-LV" altLang="lv-LV" sz="2000" dirty="0">
                <a:ea typeface="Calibri" panose="020F0502020204030204" pitchFamily="34" charset="0"/>
                <a:cs typeface="Times New Roman"/>
              </a:rPr>
              <a:t>vecumā no 11 - 16 gadiem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, </a:t>
            </a:r>
            <a:r>
              <a:rPr lang="en-GB" altLang="lv-LV" sz="2000" dirty="0" err="1">
                <a:ea typeface="Calibri" panose="020F0502020204030204" pitchFamily="34" charset="0"/>
                <a:cs typeface="Times New Roman"/>
              </a:rPr>
              <a:t>kuriem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 : </a:t>
            </a:r>
          </a:p>
          <a:p>
            <a:r>
              <a:rPr lang="lv-LV" altLang="lv-LV" sz="2000" dirty="0">
                <a:ea typeface="Calibri" panose="020F0502020204030204" pitchFamily="34" charset="0"/>
                <a:cs typeface="Times New Roman"/>
              </a:rPr>
              <a:t>•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dirty="0" err="1">
                <a:ea typeface="Calibri" panose="020F0502020204030204" pitchFamily="34" charset="0"/>
                <a:cs typeface="Times New Roman"/>
              </a:rPr>
              <a:t>ir</a:t>
            </a:r>
            <a:r>
              <a:rPr lang="lv-LV" altLang="lv-LV" sz="2000" dirty="0">
                <a:ea typeface="Calibri" panose="020F0502020204030204" pitchFamily="34" charset="0"/>
                <a:cs typeface="Times New Roman"/>
              </a:rPr>
              <a:t> uzvedības un socializēšanās grūtības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(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gan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intensitātes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,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gan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apjomā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zi</a:t>
            </a:r>
            <a:r>
              <a:rPr lang="lv-LV" altLang="lv-LV" sz="2000" i="1" dirty="0">
                <a:ea typeface="Calibri" panose="020F0502020204030204" pitchFamily="34" charset="0"/>
                <a:cs typeface="Times New Roman"/>
              </a:rPr>
              <a:t>ņ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ā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dzi</a:t>
            </a:r>
            <a:r>
              <a:rPr lang="lv-LV" altLang="lv-LV" sz="2000" i="1" dirty="0">
                <a:ea typeface="Calibri" panose="020F0502020204030204" pitchFamily="34" charset="0"/>
                <a:cs typeface="Times New Roman"/>
              </a:rPr>
              <a:t>ļ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ākas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nekā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bērniem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,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kuri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saņem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pakalpojumu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bērnu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aprūpes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iestādē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)</a:t>
            </a:r>
          </a:p>
          <a:p>
            <a:r>
              <a:rPr lang="lv-LV" altLang="lv-LV" sz="2000" dirty="0">
                <a:ea typeface="Calibri" panose="020F0502020204030204" pitchFamily="34" charset="0"/>
                <a:cs typeface="Times New Roman"/>
              </a:rPr>
              <a:t>• nav piemērots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lv-LV" altLang="lv-LV" sz="2000" dirty="0">
                <a:ea typeface="Calibri" panose="020F0502020204030204" pitchFamily="34" charset="0"/>
                <a:cs typeface="Times New Roman"/>
              </a:rPr>
              <a:t>pakalpojums grupā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 (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grupnespējīgi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)</a:t>
            </a:r>
          </a:p>
          <a:p>
            <a:r>
              <a:rPr lang="lv-LV" altLang="lv-LV" sz="2000" dirty="0">
                <a:ea typeface="Calibri" panose="020F0502020204030204" pitchFamily="34" charset="0"/>
                <a:cs typeface="Times New Roman"/>
              </a:rPr>
              <a:t>• </a:t>
            </a:r>
            <a:r>
              <a:rPr lang="en-GB" altLang="lv-LV" sz="2000" dirty="0" err="1">
                <a:ea typeface="Calibri" panose="020F0502020204030204" pitchFamily="34" charset="0"/>
                <a:cs typeface="Times New Roman"/>
              </a:rPr>
              <a:t>līdz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dirty="0" err="1">
                <a:ea typeface="Calibri" panose="020F0502020204030204" pitchFamily="34" charset="0"/>
                <a:cs typeface="Times New Roman"/>
              </a:rPr>
              <a:t>šim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dirty="0" err="1">
                <a:ea typeface="Calibri" panose="020F0502020204030204" pitchFamily="34" charset="0"/>
                <a:cs typeface="Times New Roman"/>
              </a:rPr>
              <a:t>sniegtie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dirty="0" err="1">
                <a:ea typeface="Calibri" panose="020F0502020204030204" pitchFamily="34" charset="0"/>
                <a:cs typeface="Times New Roman"/>
              </a:rPr>
              <a:t>pakalpojumi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 nav </a:t>
            </a:r>
            <a:r>
              <a:rPr lang="en-GB" altLang="lv-LV" sz="2000" dirty="0" err="1">
                <a:ea typeface="Calibri" panose="020F0502020204030204" pitchFamily="34" charset="0"/>
                <a:cs typeface="Times New Roman"/>
              </a:rPr>
              <a:t>bijuši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dirty="0" err="1">
                <a:ea typeface="Calibri" panose="020F0502020204030204" pitchFamily="34" charset="0"/>
                <a:cs typeface="Times New Roman"/>
              </a:rPr>
              <a:t>efektīvi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  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(“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ce</a:t>
            </a:r>
            <a:r>
              <a:rPr lang="lv-LV" altLang="lv-LV" sz="2000" i="1" dirty="0">
                <a:ea typeface="Calibri" panose="020F0502020204030204" pitchFamily="34" charset="0"/>
                <a:cs typeface="Times New Roman"/>
              </a:rPr>
              <a:t>ļ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otāju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karjera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”-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ilgi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un bez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perspektīves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ce</a:t>
            </a:r>
            <a:r>
              <a:rPr lang="lv-LV" altLang="lv-LV" sz="2000" i="1" dirty="0">
                <a:ea typeface="Calibri" panose="020F0502020204030204" pitchFamily="34" charset="0"/>
                <a:cs typeface="Times New Roman"/>
              </a:rPr>
              <a:t>ļ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ojuši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starp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lv-LV" altLang="lv-LV" sz="2000" i="1" dirty="0">
                <a:ea typeface="Calibri" panose="020F0502020204030204" pitchFamily="34" charset="0"/>
                <a:cs typeface="Times New Roman"/>
              </a:rPr>
              <a:t>ģ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imeni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,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dažādiem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aprūpes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pakalpojumiem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,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psihiatriju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, </a:t>
            </a:r>
            <a:r>
              <a:rPr lang="en-GB" altLang="lv-LV" sz="2000" i="1" dirty="0" err="1">
                <a:ea typeface="Calibri" panose="020F0502020204030204" pitchFamily="34" charset="0"/>
                <a:cs typeface="Times New Roman"/>
              </a:rPr>
              <a:t>ielu</a:t>
            </a:r>
            <a:r>
              <a:rPr lang="en-GB" altLang="lv-LV" sz="2000" i="1" dirty="0">
                <a:ea typeface="Calibri" panose="020F0502020204030204" pitchFamily="34" charset="0"/>
                <a:cs typeface="Times New Roman"/>
              </a:rPr>
              <a:t>)</a:t>
            </a:r>
          </a:p>
          <a:p>
            <a:r>
              <a:rPr lang="lv-LV" altLang="lv-LV" sz="2000" dirty="0">
                <a:ea typeface="Calibri" panose="020F0502020204030204" pitchFamily="34" charset="0"/>
                <a:cs typeface="Times New Roman"/>
              </a:rPr>
              <a:t>•</a:t>
            </a:r>
            <a:r>
              <a:rPr lang="en-GB" altLang="lv-LV" sz="2000" dirty="0">
                <a:ea typeface="Calibri" panose="020F0502020204030204" pitchFamily="34" charset="0"/>
                <a:cs typeface="Times New Roman"/>
              </a:rPr>
              <a:t> </a:t>
            </a:r>
            <a:r>
              <a:rPr lang="lv-LV" altLang="lv-LV" sz="2000" dirty="0">
                <a:ea typeface="Calibri" panose="020F0502020204030204" pitchFamily="34" charset="0"/>
                <a:cs typeface="Times New Roman"/>
              </a:rPr>
              <a:t>nepieciešama ilgstoša individuāla sociālā rehabilitācija</a:t>
            </a:r>
            <a:endParaRPr lang="en-GB" altLang="lv-LV" sz="2000" dirty="0"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4C4A7AC-9620-774F-AF4E-65C15B0F4BFC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D6761B-E3C6-3B4B-8360-B18F2215394E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9C7DFF-91BD-FD43-9D76-B5CEFFCFBB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0067" y="2312627"/>
            <a:ext cx="3051506" cy="42151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3E5B48-DFA6-484B-BE26-00361C13CF42}"/>
              </a:ext>
            </a:extLst>
          </p:cNvPr>
          <p:cNvSpPr/>
          <p:nvPr/>
        </p:nvSpPr>
        <p:spPr>
          <a:xfrm>
            <a:off x="7213675" y="3346744"/>
            <a:ext cx="2282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lv-LV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bērniem</a:t>
            </a:r>
            <a:r>
              <a:rPr lang="en-GB" altLang="lv-LV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lv-LV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altLang="lv-LV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altLang="lv-LV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vidējiem</a:t>
            </a:r>
            <a:r>
              <a:rPr lang="en-GB" altLang="lv-LV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GB" altLang="lv-LV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smagiem</a:t>
            </a:r>
            <a:r>
              <a:rPr lang="en-GB" altLang="lv-LV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GRT </a:t>
            </a:r>
            <a:endParaRPr lang="lv-LV" altLang="lv-LV" dirty="0"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CED5C4-E471-4A4E-83F5-0C407A3EF045}"/>
              </a:ext>
            </a:extLst>
          </p:cNvPr>
          <p:cNvSpPr/>
          <p:nvPr/>
        </p:nvSpPr>
        <p:spPr>
          <a:xfrm>
            <a:off x="221566" y="2456943"/>
            <a:ext cx="216130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600">
                <a:solidFill>
                  <a:srgbClr val="009EE0"/>
                </a:solidFill>
                <a:latin typeface="Aktiv Grotesk Medium" panose="020B0504020202020204" pitchFamily="34" charset="0"/>
              </a:rPr>
              <a:t>Mērķa grupa</a:t>
            </a:r>
            <a:endParaRPr lang="en-GB" sz="2600">
              <a:solidFill>
                <a:srgbClr val="009EE0"/>
              </a:solidFill>
              <a:latin typeface="Aktiv Grotesk Medium" panose="020B05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CED5C4-E471-4A4E-83F5-0C407A3EF045}"/>
              </a:ext>
            </a:extLst>
          </p:cNvPr>
          <p:cNvSpPr/>
          <p:nvPr/>
        </p:nvSpPr>
        <p:spPr>
          <a:xfrm>
            <a:off x="7313712" y="2312627"/>
            <a:ext cx="21613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600">
                <a:solidFill>
                  <a:schemeClr val="bg1"/>
                </a:solidFill>
                <a:latin typeface="Aktiv Grotesk Medium" panose="020B0504020202020204" pitchFamily="34" charset="0"/>
              </a:rPr>
              <a:t>Nav piemērots</a:t>
            </a:r>
            <a:endParaRPr lang="en-GB" sz="2600">
              <a:solidFill>
                <a:schemeClr val="bg1"/>
              </a:solidFill>
              <a:latin typeface="Aktiv Grotesk Medium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33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F44118-35F9-48F4-BC16-0AFA8A2190B4}"/>
              </a:ext>
            </a:extLst>
          </p:cNvPr>
          <p:cNvSpPr/>
          <p:nvPr/>
        </p:nvSpPr>
        <p:spPr>
          <a:xfrm>
            <a:off x="6837747" y="356801"/>
            <a:ext cx="481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v-LV" sz="4000" b="1" dirty="0">
                <a:latin typeface="+mj-lt"/>
              </a:rPr>
              <a:t>Mērķis</a:t>
            </a:r>
            <a:endParaRPr lang="en-GB" sz="40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07475-554D-4B12-A256-D24BAAF31586}"/>
              </a:ext>
            </a:extLst>
          </p:cNvPr>
          <p:cNvSpPr/>
          <p:nvPr/>
        </p:nvSpPr>
        <p:spPr>
          <a:xfrm>
            <a:off x="5192486" y="1064686"/>
            <a:ext cx="6803571" cy="3431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lv-LV" sz="3600" dirty="0">
                <a:cs typeface="Times New Roman" panose="02020603050405020304" pitchFamily="18" charset="0"/>
              </a:rPr>
              <a:t>Balstoties uz </a:t>
            </a:r>
            <a:r>
              <a:rPr lang="lv-LV" sz="3600" b="1" dirty="0">
                <a:cs typeface="Times New Roman" panose="02020603050405020304" pitchFamily="18" charset="0"/>
              </a:rPr>
              <a:t>individuālu bērna vajadzībās balstītu pieeju, vides maiņu</a:t>
            </a:r>
            <a:r>
              <a:rPr lang="lv-LV" sz="3600" dirty="0">
                <a:cs typeface="Times New Roman" panose="02020603050405020304" pitchFamily="18" charset="0"/>
              </a:rPr>
              <a:t> un </a:t>
            </a:r>
            <a:r>
              <a:rPr lang="lv-LV" sz="3600" b="1" dirty="0">
                <a:cs typeface="Times New Roman" panose="02020603050405020304" pitchFamily="18" charset="0"/>
              </a:rPr>
              <a:t>pastāvīgām, ilgstošām attiecībām</a:t>
            </a:r>
            <a:r>
              <a:rPr lang="lv-LV" sz="3600" dirty="0">
                <a:cs typeface="Times New Roman" panose="02020603050405020304" pitchFamily="18" charset="0"/>
              </a:rPr>
              <a:t> </a:t>
            </a:r>
            <a:r>
              <a:rPr lang="lv-LV" sz="3600" b="1" dirty="0">
                <a:cs typeface="Times New Roman" panose="02020603050405020304" pitchFamily="18" charset="0"/>
              </a:rPr>
              <a:t>ar pieaugušo </a:t>
            </a:r>
            <a:r>
              <a:rPr lang="lv-LV" sz="3600" dirty="0">
                <a:cs typeface="Times New Roman" panose="02020603050405020304" pitchFamily="18" charset="0"/>
              </a:rPr>
              <a:t>(audzinātāju), </a:t>
            </a:r>
            <a:r>
              <a:rPr lang="lv-LV" sz="3600" b="1" u="sng" dirty="0">
                <a:cs typeface="Times New Roman" panose="02020603050405020304" pitchFamily="18" charset="0"/>
              </a:rPr>
              <a:t>mainīt ierastos uzvedības un rīcību modeļus</a:t>
            </a:r>
            <a:r>
              <a:rPr lang="en-GB" sz="3600" dirty="0">
                <a:cs typeface="Times New Roman" panose="02020603050405020304" pitchFamily="18" charset="0"/>
              </a:rPr>
              <a:t>.</a:t>
            </a:r>
            <a:endParaRPr lang="lv-LV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F34762-827C-B647-8739-7AB6C55C87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23650" y="6527800"/>
            <a:ext cx="768350" cy="365125"/>
          </a:xfrm>
          <a:prstGeom prst="rect">
            <a:avLst/>
          </a:prstGeom>
        </p:spPr>
        <p:txBody>
          <a:bodyPr/>
          <a:lstStyle/>
          <a:p>
            <a:fld id="{B5D6761B-E3C6-3B4B-8360-B18F2215394E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0B42515-49FC-3446-AB0E-9F2F3D1F0F19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D6761B-E3C6-3B4B-8360-B18F2215394E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6C4DD9-D85B-4140-B3C0-AA2B78E52CAE}"/>
              </a:ext>
            </a:extLst>
          </p:cNvPr>
          <p:cNvSpPr/>
          <p:nvPr/>
        </p:nvSpPr>
        <p:spPr>
          <a:xfrm rot="16200000">
            <a:off x="-349923" y="1290247"/>
            <a:ext cx="206003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ktiv Grotesk" panose="020B0504020202020204" pitchFamily="34" charset="0"/>
              </a:rPr>
              <a:t>© Austria </a:t>
            </a:r>
            <a:endParaRPr lang="en-US" sz="800">
              <a:solidFill>
                <a:schemeClr val="bg1"/>
              </a:solidFill>
              <a:effectLst/>
              <a:latin typeface="Aktiv Grotesk" panose="020B0504020202020204" pitchFamily="34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r="23755"/>
          <a:stretch>
            <a:fillRect/>
          </a:stretch>
        </p:blipFill>
        <p:spPr>
          <a:xfrm flipH="1">
            <a:off x="0" y="0"/>
            <a:ext cx="5043301" cy="6405887"/>
          </a:xfrm>
        </p:spPr>
      </p:pic>
    </p:spTree>
    <p:extLst>
      <p:ext uri="{BB962C8B-B14F-4D97-AF65-F5344CB8AC3E}">
        <p14:creationId xmlns:p14="http://schemas.microsoft.com/office/powerpoint/2010/main" val="2341749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318DE3-81F2-468E-80A8-A0575C5A5379}"/>
              </a:ext>
            </a:extLst>
          </p:cNvPr>
          <p:cNvSpPr/>
          <p:nvPr/>
        </p:nvSpPr>
        <p:spPr>
          <a:xfrm>
            <a:off x="572968" y="1070888"/>
            <a:ext cx="634358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200" b="1" dirty="0">
                <a:cs typeface="Times New Roman" panose="02020603050405020304" pitchFamily="18" charset="0"/>
              </a:rPr>
              <a:t>1. </a:t>
            </a:r>
            <a:r>
              <a:rPr lang="lv-LV" sz="2200" b="1" dirty="0">
                <a:solidFill>
                  <a:srgbClr val="1C325D"/>
                </a:solidFill>
                <a:cs typeface="Times New Roman" panose="02020603050405020304" pitchFamily="18" charset="0"/>
              </a:rPr>
              <a:t>B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ērna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noš</a:t>
            </a:r>
            <a:r>
              <a:rPr kumimoji="0" lang="lv-LV" sz="2200" b="1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ķ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iršana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no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ierastās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vides</a:t>
            </a:r>
            <a:endParaRPr kumimoji="0" lang="lv-LV" sz="2200" b="1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Bērns kopā ar audzinātāju pastāvīgi </a:t>
            </a:r>
            <a:r>
              <a:rPr kumimoji="0" lang="lv-LV" sz="2200" b="1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dzīvo vienā mājoklī, </a:t>
            </a:r>
            <a:r>
              <a:rPr kumimoji="0" lang="en-GB" altLang="lv-LV" sz="22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lv-LV" altLang="lv-LV" sz="2200" b="1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lauku māja</a:t>
            </a:r>
            <a:r>
              <a:rPr kumimoji="0" lang="lv-LV" altLang="lv-LV" sz="22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, vai saimniecība, kas atrodas </a:t>
            </a:r>
            <a:r>
              <a:rPr kumimoji="0" lang="lv-LV" altLang="lv-LV" sz="2200" b="1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pēc iespējas lielākā attālumā no apdzīvotām vietām</a:t>
            </a:r>
            <a:r>
              <a:rPr kumimoji="0" lang="lv-LV" altLang="lv-LV" sz="2200" b="0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, sabiedriskā transporta infrastruktūras </a:t>
            </a:r>
            <a:r>
              <a:rPr kumimoji="0" lang="lv-LV" altLang="lv-LV" sz="2200" b="1" i="0" u="none" strike="noStrike" kern="1200" cap="none" spc="0" normalizeH="0" baseline="0" noProof="0" dirty="0">
                <a:ln>
                  <a:noFill/>
                </a:ln>
                <a:solidFill>
                  <a:srgbClr val="1C325D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un citiem iespējamiem “kairinātājiem”.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lv-LV" sz="2200" b="1" i="0" u="none" strike="noStrike" kern="1200" cap="none" spc="0" normalizeH="0" baseline="0" noProof="0" dirty="0">
              <a:ln>
                <a:noFill/>
              </a:ln>
              <a:solidFill>
                <a:srgbClr val="1C325D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lv-LV" sz="2200" b="1" dirty="0">
                <a:cs typeface="Times New Roman" panose="02020603050405020304" pitchFamily="18" charset="0"/>
              </a:rPr>
              <a:t>2. Individuāla pieeja</a:t>
            </a:r>
            <a:endParaRPr lang="lv-LV" altLang="lv-LV" sz="2200" b="1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sz="2200" dirty="0">
                <a:cs typeface="Times New Roman" panose="02020603050405020304" pitchFamily="18" charset="0"/>
              </a:rPr>
              <a:t>Pakalpojumā veido attiecības viens pret viens ar pieaugušo (ar būt arī ģimene)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sz="2200" dirty="0">
                <a:cs typeface="Times New Roman" panose="02020603050405020304" pitchFamily="18" charset="0"/>
              </a:rPr>
              <a:t>Atbalsts tiek balstīts uz bērna </a:t>
            </a:r>
            <a:r>
              <a:rPr lang="lv-LV" altLang="lv-LV" sz="2200" u="sng" dirty="0">
                <a:cs typeface="Times New Roman" panose="02020603050405020304" pitchFamily="18" charset="0"/>
              </a:rPr>
              <a:t>individuālajām </a:t>
            </a:r>
            <a:r>
              <a:rPr lang="lv-LV" altLang="lv-LV" sz="2200" dirty="0">
                <a:cs typeface="Times New Roman" panose="02020603050405020304" pitchFamily="18" charset="0"/>
              </a:rPr>
              <a:t>vajadzībām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sz="2200" dirty="0">
                <a:cs typeface="Times New Roman" panose="02020603050405020304" pitchFamily="18" charset="0"/>
              </a:rPr>
              <a:t>Sociālajam darbiniekam sadarbojoties ar audzinātāju  kopīgi plāno bērna ikdienas aktivitātes, dienas režīmu  un rehabilitācijas procesu.</a:t>
            </a:r>
            <a:endParaRPr lang="en-GB" altLang="lv-LV" sz="22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sz="2200" dirty="0">
                <a:cs typeface="Times New Roman" panose="02020603050405020304" pitchFamily="18" charset="0"/>
              </a:rPr>
              <a:t>Piesaista bērna vajadzībām atbilstošus speciālistus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altLang="lv-LV" sz="20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sz="2000" dirty="0"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BCD2F-DAE6-A34B-96D1-4D15192117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23650" y="6527800"/>
            <a:ext cx="768350" cy="365125"/>
          </a:xfrm>
          <a:prstGeom prst="rect">
            <a:avLst/>
          </a:prstGeom>
        </p:spPr>
        <p:txBody>
          <a:bodyPr/>
          <a:lstStyle/>
          <a:p>
            <a:fld id="{B5D6761B-E3C6-3B4B-8360-B18F2215394E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7E350-60DC-694D-B429-D892D2A19F31}"/>
              </a:ext>
            </a:extLst>
          </p:cNvPr>
          <p:cNvSpPr/>
          <p:nvPr/>
        </p:nvSpPr>
        <p:spPr>
          <a:xfrm>
            <a:off x="572968" y="363002"/>
            <a:ext cx="5410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4000" b="1" dirty="0">
                <a:latin typeface="+mj-lt"/>
              </a:rPr>
              <a:t>Pamatprincipi (I)</a:t>
            </a:r>
            <a:endParaRPr lang="en-GB" sz="4000" b="1" dirty="0">
              <a:latin typeface="+mj-lt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FADA5A7-F979-FC4C-822A-F4C29BB6A99E}"/>
              </a:ext>
            </a:extLst>
          </p:cNvPr>
          <p:cNvSpPr txBox="1">
            <a:spLocks/>
          </p:cNvSpPr>
          <p:nvPr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D6761B-E3C6-3B4B-8360-B18F2215394E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D2F769-371F-1F42-9CEB-26CD1AC0F751}"/>
              </a:ext>
            </a:extLst>
          </p:cNvPr>
          <p:cNvSpPr/>
          <p:nvPr/>
        </p:nvSpPr>
        <p:spPr>
          <a:xfrm rot="5400000">
            <a:off x="10439065" y="4847205"/>
            <a:ext cx="206003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ktiv Grotesk" panose="020B0504020202020204" pitchFamily="34" charset="0"/>
              </a:rPr>
              <a:t>© Kristin Svorte  |  Vietnam</a:t>
            </a:r>
            <a:endParaRPr lang="en-US" sz="800">
              <a:solidFill>
                <a:schemeClr val="bg1"/>
              </a:solidFill>
              <a:effectLst/>
              <a:latin typeface="Aktiv Grotesk" panose="020B0504020202020204" pitchFamily="34" charset="0"/>
            </a:endParaRPr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8" r="33128"/>
          <a:stretch>
            <a:fillRect/>
          </a:stretch>
        </p:blipFill>
        <p:spPr>
          <a:xfrm>
            <a:off x="7030357" y="234327"/>
            <a:ext cx="5043301" cy="6405887"/>
          </a:xfrm>
        </p:spPr>
      </p:pic>
    </p:spTree>
    <p:extLst>
      <p:ext uri="{BB962C8B-B14F-4D97-AF65-F5344CB8AC3E}">
        <p14:creationId xmlns:p14="http://schemas.microsoft.com/office/powerpoint/2010/main" val="547894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47926F-BC59-9CEF-F59F-12C00C2FC6E7}"/>
              </a:ext>
            </a:extLst>
          </p:cNvPr>
          <p:cNvSpPr txBox="1"/>
          <p:nvPr/>
        </p:nvSpPr>
        <p:spPr>
          <a:xfrm>
            <a:off x="609599" y="620486"/>
            <a:ext cx="11321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>
                <a:latin typeface="+mj-lt"/>
              </a:rPr>
              <a:t>Pamatprincipi</a:t>
            </a:r>
            <a:r>
              <a:rPr lang="lv-LV" sz="1800" b="1" dirty="0">
                <a:latin typeface="+mj-lt"/>
              </a:rPr>
              <a:t> </a:t>
            </a:r>
            <a:r>
              <a:rPr lang="lv-LV" sz="4000" b="1" dirty="0">
                <a:latin typeface="+mj-lt"/>
              </a:rPr>
              <a:t>(II)</a:t>
            </a:r>
            <a:endParaRPr lang="en-GB" sz="40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98F768-A3AF-0AED-D9E4-133B740F7209}"/>
              </a:ext>
            </a:extLst>
          </p:cNvPr>
          <p:cNvSpPr txBox="1"/>
          <p:nvPr/>
        </p:nvSpPr>
        <p:spPr>
          <a:xfrm>
            <a:off x="489857" y="1426029"/>
            <a:ext cx="1132114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lv-LV" sz="2200" b="1" dirty="0">
                <a:cs typeface="Times New Roman" panose="02020603050405020304" pitchFamily="18" charset="0"/>
              </a:rPr>
              <a:t>3. Pastāvīgs un koordinēts  24/7 atbalsts audzinātājam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sz="2200" dirty="0">
                <a:cs typeface="Times New Roman" panose="02020603050405020304" pitchFamily="18" charset="0"/>
              </a:rPr>
              <a:t>Sociālais darbinieks ir galvenā kontaktpersona audzinātājam,</a:t>
            </a:r>
            <a:r>
              <a:rPr lang="en-GB" altLang="lv-LV" sz="2200" dirty="0">
                <a:cs typeface="Times New Roman" panose="02020603050405020304" pitchFamily="18" charset="0"/>
              </a:rPr>
              <a:t> </a:t>
            </a:r>
            <a:r>
              <a:rPr lang="lv-LV" altLang="lv-LV" sz="2200" dirty="0">
                <a:cs typeface="Times New Roman" panose="02020603050405020304" pitchFamily="18" charset="0"/>
              </a:rPr>
              <a:t> pieejams audzinātājam 24/7 režīmā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lv-LV" sz="2200" dirty="0">
                <a:cs typeface="Times New Roman" panose="02020603050405020304" pitchFamily="18" charset="0"/>
              </a:rPr>
              <a:t>Sociālā darbinieka klātienes tikšanās Pakalpojuma vietās 1 reizi nedēļā </a:t>
            </a:r>
            <a:endParaRPr lang="en-GB" sz="22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lv-LV" sz="2200" dirty="0">
                <a:cs typeface="Times New Roman" panose="02020603050405020304" pitchFamily="18" charset="0"/>
              </a:rPr>
              <a:t>Individuālo atbalsta pasākumu nodrošināšana audzinātājam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lv-LV" sz="2200" dirty="0">
                <a:cs typeface="Times New Roman" panose="02020603050405020304" pitchFamily="18" charset="0"/>
              </a:rPr>
              <a:t>Grupu atbalsta pasākumu nodrošināšana audzinātājiem</a:t>
            </a:r>
          </a:p>
          <a:p>
            <a:pPr>
              <a:defRPr/>
            </a:pPr>
            <a:endParaRPr lang="lv-LV" sz="22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lv-LV" sz="2200" b="1" dirty="0">
                <a:cs typeface="Times New Roman" panose="02020603050405020304" pitchFamily="18" charset="0"/>
              </a:rPr>
              <a:t>4</a:t>
            </a:r>
            <a:r>
              <a:rPr lang="lv-LV" sz="2200" dirty="0">
                <a:cs typeface="Times New Roman" panose="02020603050405020304" pitchFamily="18" charset="0"/>
              </a:rPr>
              <a:t>. </a:t>
            </a:r>
            <a:r>
              <a:rPr lang="lv-LV" sz="2200" b="1" dirty="0">
                <a:cs typeface="Times New Roman" panose="02020603050405020304" pitchFamily="18" charset="0"/>
              </a:rPr>
              <a:t>Individuāli pielāgots mācību process </a:t>
            </a:r>
            <a:r>
              <a:rPr lang="en-GB" sz="2200" b="1" dirty="0">
                <a:cs typeface="Times New Roman" panose="02020603050405020304" pitchFamily="18" charset="0"/>
              </a:rPr>
              <a:t> un </a:t>
            </a:r>
            <a:r>
              <a:rPr lang="en-GB" sz="2200" b="1" dirty="0" err="1">
                <a:cs typeface="Times New Roman" panose="02020603050405020304" pitchFamily="18" charset="0"/>
              </a:rPr>
              <a:t>obligātās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cs typeface="Times New Roman" panose="02020603050405020304" pitchFamily="18" charset="0"/>
              </a:rPr>
              <a:t>izglītības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cs typeface="Times New Roman" panose="02020603050405020304" pitchFamily="18" charset="0"/>
              </a:rPr>
              <a:t>programmas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cs typeface="Times New Roman" panose="02020603050405020304" pitchFamily="18" charset="0"/>
              </a:rPr>
              <a:t>apguve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endParaRPr lang="lv-LV" sz="22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 err="1">
                <a:cs typeface="Times New Roman" panose="02020603050405020304" pitchFamily="18" charset="0"/>
              </a:rPr>
              <a:t>Katram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bērnam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individuāli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pielāgota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mācību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programma</a:t>
            </a:r>
            <a:r>
              <a:rPr lang="en-GB" sz="2200" dirty="0">
                <a:cs typeface="Times New Roman" panose="02020603050405020304" pitchFamily="18" charset="0"/>
              </a:rPr>
              <a:t> un process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lv-LV" sz="2200" dirty="0">
                <a:cs typeface="Times New Roman" panose="02020603050405020304" pitchFamily="18" charset="0"/>
              </a:rPr>
              <a:t>Pamatizglītības programmas apguvi tālmācībā nodrošina </a:t>
            </a:r>
            <a:r>
              <a:rPr lang="en-GB" sz="2200" i="1" dirty="0" err="1">
                <a:cs typeface="Times New Roman" panose="02020603050405020304" pitchFamily="18" charset="0"/>
              </a:rPr>
              <a:t>RīgasReinholda</a:t>
            </a:r>
            <a:r>
              <a:rPr lang="en-GB" sz="2200" i="1" dirty="0">
                <a:cs typeface="Times New Roman" panose="02020603050405020304" pitchFamily="18" charset="0"/>
              </a:rPr>
              <a:t> Šmēlinga vidusskola – 2023.gads </a:t>
            </a:r>
            <a:r>
              <a:rPr lang="en-GB" sz="2200" i="1" dirty="0" err="1">
                <a:cs typeface="Times New Roman" panose="02020603050405020304" pitchFamily="18" charset="0"/>
              </a:rPr>
              <a:t>akreditē</a:t>
            </a:r>
            <a:r>
              <a:rPr lang="en-GB" sz="2200" i="1" dirty="0">
                <a:cs typeface="Times New Roman" panose="02020603050405020304" pitchFamily="18" charset="0"/>
              </a:rPr>
              <a:t> </a:t>
            </a:r>
            <a:r>
              <a:rPr lang="en-GB" sz="2200" i="1" dirty="0" err="1">
                <a:cs typeface="Times New Roman" panose="02020603050405020304" pitchFamily="18" charset="0"/>
              </a:rPr>
              <a:t>pamatizglītības</a:t>
            </a:r>
            <a:r>
              <a:rPr lang="en-GB" sz="2200" i="1" dirty="0">
                <a:cs typeface="Times New Roman" panose="02020603050405020304" pitchFamily="18" charset="0"/>
              </a:rPr>
              <a:t> </a:t>
            </a:r>
            <a:r>
              <a:rPr lang="en-GB" sz="2200" i="1" dirty="0" err="1">
                <a:cs typeface="Times New Roman" panose="02020603050405020304" pitchFamily="18" charset="0"/>
              </a:rPr>
              <a:t>programmu</a:t>
            </a:r>
            <a:r>
              <a:rPr lang="en-GB" sz="2200" dirty="0">
                <a:cs typeface="Times New Roman" panose="02020603050405020304" pitchFamily="18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 err="1">
                <a:cs typeface="Times New Roman" panose="02020603050405020304" pitchFamily="18" charset="0"/>
              </a:rPr>
              <a:t>Atbalstu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individuālās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mācību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programmas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apguvē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sniedz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piesaistīts</a:t>
            </a:r>
            <a:r>
              <a:rPr lang="en-GB" sz="2200" dirty="0">
                <a:cs typeface="Times New Roman" panose="02020603050405020304" pitchFamily="18" charset="0"/>
              </a:rPr>
              <a:t>/-</a:t>
            </a:r>
            <a:r>
              <a:rPr lang="en-GB" sz="2200" dirty="0" err="1">
                <a:cs typeface="Times New Roman" panose="02020603050405020304" pitchFamily="18" charset="0"/>
              </a:rPr>
              <a:t>i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skolotāja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palīgs</a:t>
            </a:r>
            <a:r>
              <a:rPr lang="en-GB" sz="2200" dirty="0">
                <a:cs typeface="Times New Roman" panose="02020603050405020304" pitchFamily="18" charset="0"/>
              </a:rPr>
              <a:t>/-</a:t>
            </a:r>
            <a:r>
              <a:rPr lang="en-GB" sz="2200" dirty="0" err="1">
                <a:cs typeface="Times New Roman" panose="02020603050405020304" pitchFamily="18" charset="0"/>
              </a:rPr>
              <a:t>i</a:t>
            </a:r>
            <a:endParaRPr lang="en-GB" sz="22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 err="1">
                <a:cs typeface="Times New Roman" panose="02020603050405020304" pitchFamily="18" charset="0"/>
              </a:rPr>
              <a:t>Atbalstu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mācību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programmas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norisei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nodrošina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cs typeface="Times New Roman" panose="02020603050405020304" pitchFamily="18" charset="0"/>
              </a:rPr>
              <a:t>audzinātājs</a:t>
            </a:r>
            <a:r>
              <a:rPr lang="en-GB" sz="2200" dirty="0">
                <a:cs typeface="Times New Roman" panose="02020603050405020304" pitchFamily="18" charset="0"/>
              </a:rPr>
              <a:t> un sociālais </a:t>
            </a:r>
            <a:r>
              <a:rPr lang="en-GB" sz="2200" dirty="0" err="1">
                <a:cs typeface="Times New Roman" panose="02020603050405020304" pitchFamily="18" charset="0"/>
              </a:rPr>
              <a:t>darbinieks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lv-LV" sz="2400" dirty="0"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2200" dirty="0">
              <a:cs typeface="Times New Roman" panose="02020603050405020304" pitchFamily="18" charset="0"/>
            </a:endParaRPr>
          </a:p>
          <a:p>
            <a:pPr>
              <a:defRPr/>
            </a:pPr>
            <a:endParaRPr lang="lv-LV" sz="1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37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3CA147-AE51-4C3A-D650-AA1D215801FE}"/>
              </a:ext>
            </a:extLst>
          </p:cNvPr>
          <p:cNvSpPr txBox="1"/>
          <p:nvPr/>
        </p:nvSpPr>
        <p:spPr>
          <a:xfrm>
            <a:off x="391889" y="278172"/>
            <a:ext cx="1119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v-LV" sz="4000" b="1" dirty="0">
                <a:latin typeface="+mj-lt"/>
                <a:ea typeface="Aktiv Grotesk" panose="020B0504020202020204" pitchFamily="34" charset="0"/>
                <a:cs typeface="Aktiv Grotesk" panose="020B0504020202020204" pitchFamily="34" charset="0"/>
              </a:rPr>
              <a:t>Pamatprincipi (III)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227FD-CE10-3C49-C93E-C844B82E3A5A}"/>
              </a:ext>
            </a:extLst>
          </p:cNvPr>
          <p:cNvSpPr txBox="1"/>
          <p:nvPr/>
        </p:nvSpPr>
        <p:spPr>
          <a:xfrm>
            <a:off x="228602" y="986058"/>
            <a:ext cx="649876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lv-LV" sz="2200" b="1" dirty="0">
                <a:cs typeface="Times New Roman" panose="02020603050405020304" pitchFamily="18" charset="0"/>
              </a:rPr>
              <a:t>5.  Uzsvars uz</a:t>
            </a:r>
            <a:r>
              <a:rPr lang="lv-LV" sz="2200" dirty="0">
                <a:cs typeface="Times New Roman" panose="02020603050405020304" pitchFamily="18" charset="0"/>
              </a:rPr>
              <a:t> </a:t>
            </a:r>
            <a:r>
              <a:rPr lang="lv-LV" sz="2200" b="1" dirty="0">
                <a:cs typeface="Times New Roman" panose="02020603050405020304" pitchFamily="18" charset="0"/>
              </a:rPr>
              <a:t>apzinātu bērna līdzdalības un iesaistes nodrošināšanu</a:t>
            </a:r>
            <a:r>
              <a:rPr lang="en-GB" sz="2200" b="1" dirty="0">
                <a:cs typeface="Times New Roman" panose="02020603050405020304" pitchFamily="18" charset="0"/>
              </a:rPr>
              <a:t>, </a:t>
            </a:r>
            <a:r>
              <a:rPr lang="en-GB" sz="2200" dirty="0">
                <a:cs typeface="Times New Roman" panose="02020603050405020304" pitchFamily="18" charset="0"/>
              </a:rPr>
              <a:t>tai </a:t>
            </a:r>
            <a:r>
              <a:rPr lang="en-GB" sz="2200" dirty="0" err="1">
                <a:cs typeface="Times New Roman" panose="02020603050405020304" pitchFamily="18" charset="0"/>
              </a:rPr>
              <a:t>skaitā</a:t>
            </a:r>
            <a:r>
              <a:rPr lang="en-GB" sz="2200" dirty="0">
                <a:cs typeface="Times New Roman" panose="02020603050405020304" pitchFamily="18" charset="0"/>
              </a:rPr>
              <a:t> </a:t>
            </a:r>
            <a:r>
              <a:rPr lang="lv-LV" sz="2200" dirty="0">
                <a:cs typeface="Times New Roman" panose="02020603050405020304" pitchFamily="18" charset="0"/>
              </a:rPr>
              <a:t>bērna dalība pakalpojumā </a:t>
            </a:r>
            <a:r>
              <a:rPr lang="lv-LV" sz="2200" b="1" u="sng" dirty="0">
                <a:cs typeface="Times New Roman" panose="02020603050405020304" pitchFamily="18" charset="0"/>
              </a:rPr>
              <a:t>brīvprātīga</a:t>
            </a:r>
          </a:p>
          <a:p>
            <a:pPr algn="just">
              <a:defRPr/>
            </a:pPr>
            <a:r>
              <a:rPr lang="lv-LV" sz="2200" dirty="0">
                <a:cs typeface="Times New Roman" panose="02020603050405020304" pitchFamily="18" charset="0"/>
              </a:rPr>
              <a:t>Visā pakalpojuma sniegšanas gaitā, būtiska nozīme ir </a:t>
            </a:r>
            <a:r>
              <a:rPr lang="en-GB" sz="2200" b="1" dirty="0" err="1">
                <a:cs typeface="Times New Roman" panose="02020603050405020304" pitchFamily="18" charset="0"/>
              </a:rPr>
              <a:t>apzinātai</a:t>
            </a:r>
            <a:r>
              <a:rPr lang="en-GB" sz="2200" b="1" dirty="0">
                <a:cs typeface="Times New Roman" panose="02020603050405020304" pitchFamily="18" charset="0"/>
              </a:rPr>
              <a:t> </a:t>
            </a:r>
            <a:r>
              <a:rPr lang="lv-LV" sz="2200" b="1" dirty="0">
                <a:cs typeface="Times New Roman" panose="02020603050405020304" pitchFamily="18" charset="0"/>
              </a:rPr>
              <a:t>bērna iesaistei, līdzdalībai, bērna viedokļa uzklausīšanai un ņemšanai vērā</a:t>
            </a:r>
            <a:r>
              <a:rPr lang="en-GB" sz="2200" dirty="0">
                <a:cs typeface="Times New Roman" panose="02020603050405020304" pitchFamily="18" charset="0"/>
              </a:rPr>
              <a:t>:</a:t>
            </a:r>
            <a:endParaRPr lang="lv-LV" sz="22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lv-LV" sz="2200" b="1" dirty="0">
                <a:cs typeface="Times New Roman" panose="02020603050405020304" pitchFamily="18" charset="0"/>
              </a:rPr>
              <a:t>līdzdalība pakalpojumā </a:t>
            </a:r>
            <a:r>
              <a:rPr lang="lv-LV" sz="2200" dirty="0">
                <a:cs typeface="Times New Roman" panose="02020603050405020304" pitchFamily="18" charset="0"/>
              </a:rPr>
              <a:t>tiek saskaņota ar bērnu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lv-LV" sz="2200" dirty="0">
                <a:cs typeface="Times New Roman" panose="02020603050405020304" pitchFamily="18" charset="0"/>
              </a:rPr>
              <a:t>visi </a:t>
            </a:r>
            <a:r>
              <a:rPr lang="lv-LV" sz="2200" b="1" dirty="0">
                <a:cs typeface="Times New Roman" panose="02020603050405020304" pitchFamily="18" charset="0"/>
              </a:rPr>
              <a:t>ikdienas procesi tiek plānoti un organizēti kopīgi ar bērnu</a:t>
            </a:r>
            <a:r>
              <a:rPr lang="en-GB" sz="2200" dirty="0">
                <a:cs typeface="Times New Roman" panose="02020603050405020304" pitchFamily="18" charset="0"/>
              </a:rPr>
              <a:t>,</a:t>
            </a:r>
            <a:r>
              <a:rPr lang="lv-LV" sz="2200" dirty="0">
                <a:cs typeface="Times New Roman" panose="02020603050405020304" pitchFamily="18" charset="0"/>
              </a:rPr>
              <a:t> bērnam tiek dota iespēja </a:t>
            </a:r>
            <a:r>
              <a:rPr lang="lv-LV" sz="2200" b="1" dirty="0">
                <a:cs typeface="Times New Roman" panose="02020603050405020304" pitchFamily="18" charset="0"/>
              </a:rPr>
              <a:t>pašam pieņemt lēmumus par to, kas ar viņu notiek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lv-LV" sz="2200" dirty="0">
                <a:cs typeface="Times New Roman" panose="02020603050405020304" pitchFamily="18" charset="0"/>
              </a:rPr>
              <a:t>bērnam tiek dota iespēja </a:t>
            </a:r>
            <a:r>
              <a:rPr lang="lv-LV" sz="2200" b="1" dirty="0">
                <a:cs typeface="Times New Roman" panose="02020603050405020304" pitchFamily="18" charset="0"/>
              </a:rPr>
              <a:t>pašam izvēlēties un pieņemt lēmumu, kas būs pozitīvie pastiprinātāji un, kas negatīvie</a:t>
            </a:r>
            <a:r>
              <a:rPr lang="lv-LV" sz="2200" dirty="0">
                <a:cs typeface="Times New Roman" panose="02020603050405020304" pitchFamily="18" charset="0"/>
              </a:rPr>
              <a:t> (</a:t>
            </a:r>
            <a:r>
              <a:rPr lang="lv-LV" sz="2200" i="1" dirty="0">
                <a:cs typeface="Times New Roman" panose="02020603050405020304" pitchFamily="18" charset="0"/>
              </a:rPr>
              <a:t>kādi ir apbalvojumi un, kāda ir sodu sistēma</a:t>
            </a:r>
            <a:r>
              <a:rPr lang="lv-LV" sz="2200" dirty="0">
                <a:cs typeface="Times New Roman" panose="02020603050405020304" pitchFamily="18" charset="0"/>
              </a:rPr>
              <a:t>) </a:t>
            </a:r>
          </a:p>
          <a:p>
            <a:pPr>
              <a:defRPr/>
            </a:pPr>
            <a:endParaRPr lang="lv-LV" sz="1800" dirty="0">
              <a:cs typeface="Times New Roman" panose="02020603050405020304" pitchFamily="18" charset="0"/>
            </a:endParaRPr>
          </a:p>
          <a:p>
            <a:pPr>
              <a:defRPr/>
            </a:pPr>
            <a:endParaRPr lang="lv-LV" sz="1800" b="1" dirty="0">
              <a:cs typeface="Times New Roman" panose="02020603050405020304" pitchFamily="18" charset="0"/>
            </a:endParaRP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39952409-D061-4D5A-BD35-CC720D5BE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171" y="0"/>
            <a:ext cx="5041829" cy="6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95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S Palette">
      <a:dk1>
        <a:srgbClr val="1C325D"/>
      </a:dk1>
      <a:lt1>
        <a:srgbClr val="FFFFFF"/>
      </a:lt1>
      <a:dk2>
        <a:srgbClr val="1C325D"/>
      </a:dk2>
      <a:lt2>
        <a:srgbClr val="FEFFFE"/>
      </a:lt2>
      <a:accent1>
        <a:srgbClr val="00ABEC"/>
      </a:accent1>
      <a:accent2>
        <a:srgbClr val="CDE8F8"/>
      </a:accent2>
      <a:accent3>
        <a:srgbClr val="DEF0FB"/>
      </a:accent3>
      <a:accent4>
        <a:srgbClr val="DE596C"/>
      </a:accent4>
      <a:accent5>
        <a:srgbClr val="F5D0CD"/>
      </a:accent5>
      <a:accent6>
        <a:srgbClr val="83CCF1"/>
      </a:accent6>
      <a:hlink>
        <a:srgbClr val="00ABEC"/>
      </a:hlink>
      <a:folHlink>
        <a:srgbClr val="DE596C"/>
      </a:folHlink>
    </a:clrScheme>
    <a:fontScheme name="SOS Aktiv">
      <a:majorFont>
        <a:latin typeface="Aktiv Grotesk"/>
        <a:ea typeface=""/>
        <a:cs typeface=""/>
      </a:majorFont>
      <a:minorFont>
        <a:latin typeface="Aktiv Grotes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Aktiv Grotesk" panose="020B0504020202020204" pitchFamily="34" charset="0"/>
            <a:ea typeface="Aktiv Grotesk" panose="020B0504020202020204" pitchFamily="34" charset="0"/>
            <a:cs typeface="Aktiv Grotesk" panose="020B05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SOS Childrens Villages Official Powerpoint Template" id="{AB467F71-CBEF-4638-BBF9-11F92CD2D43B}" vid="{DE43109F-988C-4217-9149-0FB27D564E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d171c8fa-0a2d-44b4-bac4-f436de1bcfdd" xsi:nil="true"/>
    <LikesCount xmlns="http://schemas.microsoft.com/sharepoint/v3" xsi:nil="true"/>
    <Owner xmlns="d171c8fa-0a2d-44b4-bac4-f436de1bcfdd">
      <UserInfo>
        <DisplayName/>
        <AccountId xsi:nil="true"/>
        <AccountType/>
      </UserInfo>
    </Owner>
    <Initial_x0020_release_x0020_date xmlns="d171c8fa-0a2d-44b4-bac4-f436de1bcfdd" xsi:nil="true"/>
    <Next_x0020_review_x0020_date xmlns="d171c8fa-0a2d-44b4-bac4-f436de1bcfdd" xsi:nil="true"/>
    <Description0 xmlns="d171c8fa-0a2d-44b4-bac4-f436de1bcfdd" xsi:nil="true"/>
    <Ratings xmlns="http://schemas.microsoft.com/sharepoint/v3" xsi:nil="true"/>
    <SOS_InitialReleaseDate xmlns="a546083f-cee0-453f-8362-ab3bf1a434a6" xsi:nil="true"/>
    <Order_x0020_number xmlns="d171c8fa-0a2d-44b4-bac4-f436de1bcfdd" xsi:nil="true"/>
    <Version_x0020_date xmlns="d171c8fa-0a2d-44b4-bac4-f436de1bcfdd" xsi:nil="true"/>
    <LikedBy xmlns="http://schemas.microsoft.com/sharepoint/v3">
      <UserInfo>
        <DisplayName/>
        <AccountId xsi:nil="true"/>
        <AccountType/>
      </UserInfo>
    </LikedBy>
    <SOS_Owner xmlns="a546083f-cee0-453f-8362-ab3bf1a434a6">
      <UserInfo>
        <DisplayName/>
        <AccountId xsi:nil="true"/>
        <AccountType/>
      </UserInfo>
    </SOS_Owner>
    <SOS_VersionDate xmlns="a546083f-cee0-453f-8362-ab3bf1a434a6" xsi:nil="true"/>
    <SOS_NextReviewDate xmlns="a546083f-cee0-453f-8362-ab3bf1a434a6" xsi:nil="true"/>
    <Version_x0020_number_x0020_ xmlns="d171c8fa-0a2d-44b4-bac4-f436de1bcfdd" xsi:nil="true"/>
    <PublishingStartDate xmlns="d171c8fa-0a2d-44b4-bac4-f436de1bcfdd" xsi:nil="true"/>
    <_x0027_Non_x002d_SOS_x0027__x0020_location xmlns="d171c8fa-0a2d-44b4-bac4-f436de1bcfdd" xsi:nil="true"/>
    <SOS_OrderNumber xmlns="a546083f-cee0-453f-8362-ab3bf1a434a6" xsi:nil="true"/>
    <Subtopic xmlns="d171c8fa-0a2d-44b4-bac4-f436de1bcfdd" xsi:nil="true"/>
    <TaxCatchAll xmlns="a546083f-cee0-453f-8362-ab3bf1a434a6" xsi:nil="true"/>
    <RatedBy xmlns="http://schemas.microsoft.com/sharepoint/v3">
      <UserInfo>
        <DisplayName/>
        <AccountId xsi:nil="true"/>
        <AccountType/>
      </UserInfo>
    </RatedBy>
    <SOS_VersionNumber xmlns="a546083f-cee0-453f-8362-ab3bf1a434a6" xsi:nil="true"/>
    <Status xmlns="d171c8fa-0a2d-44b4-bac4-f436de1bcfdd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A389F9785ECE4FAB984EAB19A3C47B" ma:contentTypeVersion="42" ma:contentTypeDescription="Create a new document." ma:contentTypeScope="" ma:versionID="0721c77b7428d6a1d4fe976831da2c60">
  <xsd:schema xmlns:xsd="http://www.w3.org/2001/XMLSchema" xmlns:xs="http://www.w3.org/2001/XMLSchema" xmlns:p="http://schemas.microsoft.com/office/2006/metadata/properties" xmlns:ns1="http://schemas.microsoft.com/sharepoint/v3" xmlns:ns2="d171c8fa-0a2d-44b4-bac4-f436de1bcfdd" xmlns:ns3="a546083f-cee0-453f-8362-ab3bf1a434a6" targetNamespace="http://schemas.microsoft.com/office/2006/metadata/properties" ma:root="true" ma:fieldsID="e6f46ed24cd3ab0fea47da8684bc7896" ns1:_="" ns2:_="" ns3:_="">
    <xsd:import namespace="http://schemas.microsoft.com/sharepoint/v3"/>
    <xsd:import namespace="d171c8fa-0a2d-44b4-bac4-f436de1bcfdd"/>
    <xsd:import namespace="a546083f-cee0-453f-8362-ab3bf1a434a6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_x0027_Non_x002d_SOS_x0027__x0020_location" minOccurs="0"/>
                <xsd:element ref="ns2:Subtopic" minOccurs="0"/>
                <xsd:element ref="ns2:Order_x0020_number" minOccurs="0"/>
                <xsd:element ref="ns2:Owner" minOccurs="0"/>
                <xsd:element ref="ns2:Initial_x0020_release_x0020_date" minOccurs="0"/>
                <xsd:element ref="ns2:Version_x0020_number_x0020_" minOccurs="0"/>
                <xsd:element ref="ns2:Version_x0020_date" minOccurs="0"/>
                <xsd:element ref="ns2:Next_x0020_review_x0020_date" minOccurs="0"/>
                <xsd:element ref="ns2:PublishingStartDate" minOccurs="0"/>
                <xsd:element ref="ns2:PublishingExpirationDate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OS_Owner" minOccurs="0"/>
                <xsd:element ref="ns3:SOS_VersionNumber" minOccurs="0"/>
                <xsd:element ref="ns3:SOS_InitialReleaseDate" minOccurs="0"/>
                <xsd:element ref="ns3:SOS_VersionDate" minOccurs="0"/>
                <xsd:element ref="ns3:SOS_NextReviewDate" minOccurs="0"/>
                <xsd:element ref="ns3:SOS_OrderNumber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Status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5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16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17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8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9" nillable="true" ma:displayName="Number of Likes" ma:internalName="LikesCount">
      <xsd:simpleType>
        <xsd:restriction base="dms:Unknown"/>
      </xsd:simpleType>
    </xsd:element>
    <xsd:element name="LikedBy" ma:index="20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1c8fa-0a2d-44b4-bac4-f436de1bcfdd" elementFormDefault="qualified">
    <xsd:import namespace="http://schemas.microsoft.com/office/2006/documentManagement/types"/>
    <xsd:import namespace="http://schemas.microsoft.com/office/infopath/2007/PartnerControls"/>
    <xsd:element name="Description0" ma:index="4" nillable="true" ma:displayName="Description" ma:description="Your entry of max. 255 characters is strongly recommended" ma:internalName="Description0" ma:readOnly="false">
      <xsd:simpleType>
        <xsd:restriction base="dms:Note">
          <xsd:maxLength value="255"/>
        </xsd:restriction>
      </xsd:simpleType>
    </xsd:element>
    <xsd:element name="_x0027_Non_x002d_SOS_x0027__x0020_location" ma:index="5" nillable="true" ma:displayName="'Non-SOS' location" ma:description="To be used if a document covers places beyond the 'SOS world'" ma:internalName="_x0027_Non_x002d_SOS_x0027__x0020_location" ma:readOnly="false">
      <xsd:simpleType>
        <xsd:restriction base="dms:Text"/>
      </xsd:simpleType>
    </xsd:element>
    <xsd:element name="Subtopic" ma:index="6" nillable="true" ma:displayName="Subtopic" ma:description="Can be used to implement filtering or grouping of documents" ma:internalName="Subtopic" ma:readOnly="false">
      <xsd:simpleType>
        <xsd:restriction base="dms:Text"/>
      </xsd:simpleType>
    </xsd:element>
    <xsd:element name="Order_x0020_number" ma:index="7" nillable="true" ma:displayName="Order number" ma:decimals="1" ma:description="Can be used to implement filtering or grouping of documents" ma:internalName="Order_x0020_number" ma:readOnly="false" ma:percentage="FALSE">
      <xsd:simpleType>
        <xsd:restriction base="dms:Number">
          <xsd:maxInclusive value="999999999"/>
          <xsd:minInclusive value="1"/>
        </xsd:restriction>
      </xsd:simpleType>
    </xsd:element>
    <xsd:element name="Owner" ma:index="8" nillable="true" ma:displayName="Owner" ma:description="The co-worker in charge of the document; entry recommended" ma:SearchPeopleOnly="false" ma:SharePointGroup="0" ma:internalName="Own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itial_x0020_release_x0020_date" ma:index="9" nillable="true" ma:displayName="Initial release date" ma:description="Pick the release date of the first official document version" ma:format="DateOnly" ma:internalName="Initial_x0020_release_x0020_date" ma:readOnly="false">
      <xsd:simpleType>
        <xsd:restriction base="dms:DateTime"/>
      </xsd:simpleType>
    </xsd:element>
    <xsd:element name="Version_x0020_number_x0020_" ma:index="10" nillable="true" ma:displayName="Version number " ma:description="Specify the current document version in your preferred format" ma:internalName="Version_x0020_number_x0020_" ma:readOnly="false">
      <xsd:simpleType>
        <xsd:restriction base="dms:Text"/>
      </xsd:simpleType>
    </xsd:element>
    <xsd:element name="Version_x0020_date" ma:index="11" nillable="true" ma:displayName="Version date" ma:description="Date of the current document version or the latest document review" ma:format="DateOnly" ma:internalName="Version_x0020_date" ma:readOnly="false">
      <xsd:simpleType>
        <xsd:restriction base="dms:DateTime"/>
      </xsd:simpleType>
    </xsd:element>
    <xsd:element name="Next_x0020_review_x0020_date" ma:index="12" nillable="true" ma:displayName="Next review date" ma:description="Pick the date scheduled for the next document review" ma:format="DateOnly" ma:internalName="Next_x0020_review_x0020_date" ma:readOnly="false">
      <xsd:simpleType>
        <xsd:restriction base="dms:DateTime"/>
      </xsd:simpleType>
    </xsd:element>
    <xsd:element name="PublishingStartDate" ma:index="13" nillable="true" ma:displayName="Scheduling Start Date" ma:description="Scheduling Start Date is a site column created by the Publishing feature. It is used to specify the date and time on which this page will first appear to site visitors." ma:format="DateTime" ma:internalName="PublishingStartDate" ma:readOnly="false">
      <xsd:simpleType>
        <xsd:restriction base="dms:Unknown"/>
      </xsd:simpleType>
    </xsd:element>
    <xsd:element name="PublishingExpirationDate" ma:index="14" nillable="true" ma:displayName="Scheduling End Date" ma:description="Scheduling End Date is a site column created by the Publishing feature. It is used to specify the date and time on which this page will no longer appear to site visitors." ma:format="DateTime" ma:internalName="PublishingExpirationDate" ma:readOnly="false">
      <xsd:simpleType>
        <xsd:restriction base="dms:Unknow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9" nillable="true" ma:displayName="Tags" ma:internalName="MediaServiceAutoTags" ma:readOnly="true">
      <xsd:simpleType>
        <xsd:restriction base="dms:Text"/>
      </xsd:simpleType>
    </xsd:element>
    <xsd:element name="MediaServiceOCR" ma:index="3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4" nillable="true" ma:displayName="Length (seconds)" ma:internalName="MediaLengthInSeconds" ma:readOnly="true">
      <xsd:simpleType>
        <xsd:restriction base="dms:Unknown"/>
      </xsd:simpleType>
    </xsd:element>
    <xsd:element name="Status" ma:index="45" ma:displayName="Status" ma:format="Dropdown" ma:internalName="Status">
      <xsd:simpleType>
        <xsd:union memberTypes="dms:Text">
          <xsd:simpleType>
            <xsd:restriction base="dms:Choice">
              <xsd:enumeration value="Rough Draft"/>
              <xsd:enumeration value="Finalized Document"/>
              <xsd:enumeration value="Choice 3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6083f-cee0-453f-8362-ab3bf1a434a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1e9fa9c-89ff-4bdb-b309-7e8d32bd3631}" ma:internalName="TaxCatchAll" ma:showField="CatchAllData" ma:web="a546083f-cee0-453f-8362-ab3bf1a434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OS_Owner" ma:index="30" nillable="true" ma:displayName="Owner" ma:internalName="SOS_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OS_VersionNumber" ma:index="31" nillable="true" ma:displayName="Version number" ma:internalName="SOS_VersionNumber">
      <xsd:simpleType>
        <xsd:restriction base="dms:Text"/>
      </xsd:simpleType>
    </xsd:element>
    <xsd:element name="SOS_InitialReleaseDate" ma:index="32" nillable="true" ma:displayName="Initial release date" ma:format="DateOnly" ma:internalName="SOS_InitialReleaseDate">
      <xsd:simpleType>
        <xsd:restriction base="dms:DateTime"/>
      </xsd:simpleType>
    </xsd:element>
    <xsd:element name="SOS_VersionDate" ma:index="33" nillable="true" ma:displayName="Version date" ma:format="DateOnly" ma:internalName="SOS_VersionDate">
      <xsd:simpleType>
        <xsd:restriction base="dms:DateTime"/>
      </xsd:simpleType>
    </xsd:element>
    <xsd:element name="SOS_NextReviewDate" ma:index="34" nillable="true" ma:displayName="Next review date" ma:format="DateOnly" ma:internalName="SOS_NextReviewDate">
      <xsd:simpleType>
        <xsd:restriction base="dms:DateTime"/>
      </xsd:simpleType>
    </xsd:element>
    <xsd:element name="SOS_OrderNumber" ma:index="35" nillable="true" ma:displayName="Order number" ma:internalName="SOS_OrderNumber">
      <xsd:simpleType>
        <xsd:restriction base="dms:Number"/>
      </xsd:simpleType>
    </xsd:element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25FA6D-A729-4480-BA5B-0A0DECE7A7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F35C9B-666F-4324-A884-ED67AD364C64}">
  <ds:schemaRefs>
    <ds:schemaRef ds:uri="a546083f-cee0-453f-8362-ab3bf1a434a6"/>
    <ds:schemaRef ds:uri="d171c8fa-0a2d-44b4-bac4-f436de1bcfd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2D29B27-BD46-4BF4-A09E-D1A2FE74E7DA}">
  <ds:schemaRefs>
    <ds:schemaRef ds:uri="a546083f-cee0-453f-8362-ab3bf1a434a6"/>
    <ds:schemaRef ds:uri="d171c8fa-0a2d-44b4-bac4-f436de1bcf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1.SOS Childrens Villages Official Powerpoint Template</Template>
  <TotalTime>203</TotalTime>
  <Words>2075</Words>
  <Application>Microsoft Office PowerPoint</Application>
  <PresentationFormat>Platekrāna</PresentationFormat>
  <Paragraphs>285</Paragraphs>
  <Slides>19</Slides>
  <Notes>7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19</vt:i4>
      </vt:variant>
    </vt:vector>
  </HeadingPairs>
  <TitlesOfParts>
    <vt:vector size="25" baseType="lpstr">
      <vt:lpstr>Aktiv Grotesk</vt:lpstr>
      <vt:lpstr>Aktiv Grotesk Medium</vt:lpstr>
      <vt:lpstr>Arial</vt:lpstr>
      <vt:lpstr>Calibri</vt:lpstr>
      <vt:lpstr>Times New Roman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Gedrovica Irena</dc:creator>
  <cp:lastModifiedBy>Igaune Agnese</cp:lastModifiedBy>
  <cp:revision>20</cp:revision>
  <dcterms:created xsi:type="dcterms:W3CDTF">2022-07-29T09:38:46Z</dcterms:created>
  <dcterms:modified xsi:type="dcterms:W3CDTF">2024-09-24T18:08:34Z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0x01010046A389F9785ECE4FAB984EAB19A3C47B</vt:lpwstr>
  </property>
</Properties>
</file>