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ldx" ContentType="application/vnd.openxmlformats-officedocument.presentationml.slide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32"/>
  </p:notesMasterIdLst>
  <p:sldIdLst>
    <p:sldId id="256" r:id="rId2"/>
    <p:sldId id="282" r:id="rId3"/>
    <p:sldId id="795" r:id="rId4"/>
    <p:sldId id="793" r:id="rId5"/>
    <p:sldId id="840" r:id="rId6"/>
    <p:sldId id="814" r:id="rId7"/>
    <p:sldId id="804" r:id="rId8"/>
    <p:sldId id="813" r:id="rId9"/>
    <p:sldId id="841" r:id="rId10"/>
    <p:sldId id="277" r:id="rId11"/>
    <p:sldId id="839" r:id="rId12"/>
    <p:sldId id="281" r:id="rId13"/>
    <p:sldId id="289" r:id="rId14"/>
    <p:sldId id="842" r:id="rId15"/>
    <p:sldId id="743" r:id="rId16"/>
    <p:sldId id="816" r:id="rId17"/>
    <p:sldId id="803" r:id="rId18"/>
    <p:sldId id="821" r:id="rId19"/>
    <p:sldId id="838" r:id="rId20"/>
    <p:sldId id="799" r:id="rId21"/>
    <p:sldId id="802" r:id="rId22"/>
    <p:sldId id="822" r:id="rId23"/>
    <p:sldId id="801" r:id="rId24"/>
    <p:sldId id="836" r:id="rId25"/>
    <p:sldId id="833" r:id="rId26"/>
    <p:sldId id="835" r:id="rId27"/>
    <p:sldId id="845" r:id="rId28"/>
    <p:sldId id="844" r:id="rId29"/>
    <p:sldId id="846" r:id="rId30"/>
    <p:sldId id="263" r:id="rId31"/>
  </p:sldIdLst>
  <p:sldSz cx="9144000" cy="5143500" type="screen16x9"/>
  <p:notesSz cx="6858000" cy="9144000"/>
  <p:embeddedFontLst>
    <p:embeddedFont>
      <p:font typeface="Josefin Slab SemiBold" pitchFamily="2" charset="0"/>
      <p:regular r:id="rId33"/>
      <p:bold r:id="rId34"/>
      <p:italic r:id="rId35"/>
      <p:boldItalic r:id="rId36"/>
    </p:embeddedFont>
    <p:embeddedFont>
      <p:font typeface="Playfair Display" panose="00000500000000000000" pitchFamily="2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5307">
          <p15:clr>
            <a:srgbClr val="9AA0A6"/>
          </p15:clr>
        </p15:guide>
        <p15:guide id="2" pos="453">
          <p15:clr>
            <a:srgbClr val="9AA0A6"/>
          </p15:clr>
        </p15:guide>
        <p15:guide id="3" orient="horz" pos="339">
          <p15:clr>
            <a:srgbClr val="9AA0A6"/>
          </p15:clr>
        </p15:guide>
        <p15:guide id="4" orient="horz" pos="2901">
          <p15:clr>
            <a:srgbClr val="9AA0A6"/>
          </p15:clr>
        </p15:guide>
        <p15:guide id="5" orient="horz" pos="482">
          <p15:clr>
            <a:srgbClr val="9AA0A6"/>
          </p15:clr>
        </p15:guide>
        <p15:guide id="6" pos="2880">
          <p15:clr>
            <a:srgbClr val="9AA0A6"/>
          </p15:clr>
        </p15:guide>
        <p15:guide id="7" orient="horz" pos="2605">
          <p15:clr>
            <a:srgbClr val="9AA0A6"/>
          </p15:clr>
        </p15:guide>
        <p15:guide id="8" pos="506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49"/>
    <p:restoredTop sz="94643"/>
  </p:normalViewPr>
  <p:slideViewPr>
    <p:cSldViewPr snapToGrid="0">
      <p:cViewPr varScale="1">
        <p:scale>
          <a:sx n="99" d="100"/>
          <a:sy n="99" d="100"/>
        </p:scale>
        <p:origin x="917" y="72"/>
      </p:cViewPr>
      <p:guideLst>
        <p:guide pos="5307"/>
        <p:guide pos="453"/>
        <p:guide orient="horz" pos="339"/>
        <p:guide orient="horz" pos="2901"/>
        <p:guide orient="horz" pos="482"/>
        <p:guide pos="2880"/>
        <p:guide orient="horz" pos="2605"/>
        <p:guide pos="50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A446C2-9657-44FD-B79F-8507BE5D3876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0C659795-2156-40DB-B97B-85961F67B3EE}">
      <dgm:prSet phldrT="[Text]"/>
      <dgm:spPr/>
      <dgm:t>
        <a:bodyPr/>
        <a:lstStyle/>
        <a:p>
          <a:r>
            <a:rPr lang="lv-LV" dirty="0"/>
            <a:t>Novērot </a:t>
          </a:r>
          <a:endParaRPr lang="en-US" dirty="0"/>
        </a:p>
      </dgm:t>
    </dgm:pt>
    <dgm:pt modelId="{9DF0E592-7E5C-4619-8F6A-11B24745482F}" type="parTrans" cxnId="{65D54A5D-37F5-430F-A24C-07E9F38EE966}">
      <dgm:prSet/>
      <dgm:spPr/>
      <dgm:t>
        <a:bodyPr/>
        <a:lstStyle/>
        <a:p>
          <a:endParaRPr lang="en-US"/>
        </a:p>
      </dgm:t>
    </dgm:pt>
    <dgm:pt modelId="{356F539F-EF61-4016-8DA9-3D4A289DE887}" type="sibTrans" cxnId="{65D54A5D-37F5-430F-A24C-07E9F38EE966}">
      <dgm:prSet/>
      <dgm:spPr/>
      <dgm:t>
        <a:bodyPr/>
        <a:lstStyle/>
        <a:p>
          <a:endParaRPr lang="en-US"/>
        </a:p>
      </dgm:t>
    </dgm:pt>
    <dgm:pt modelId="{6A3D6E7D-C47B-45F3-B3BB-CE8D17B0E8CD}">
      <dgm:prSet phldrT="[Text]"/>
      <dgm:spPr/>
      <dgm:t>
        <a:bodyPr/>
        <a:lstStyle/>
        <a:p>
          <a:r>
            <a:rPr lang="lv-LV" dirty="0"/>
            <a:t>Kartēt</a:t>
          </a:r>
          <a:endParaRPr lang="en-US" dirty="0"/>
        </a:p>
      </dgm:t>
    </dgm:pt>
    <dgm:pt modelId="{F7CB6100-24D9-4EB0-9737-1E3BC28514A6}" type="parTrans" cxnId="{B3558792-43DA-4426-A34E-DCE7B0D110F2}">
      <dgm:prSet/>
      <dgm:spPr/>
      <dgm:t>
        <a:bodyPr/>
        <a:lstStyle/>
        <a:p>
          <a:endParaRPr lang="en-US"/>
        </a:p>
      </dgm:t>
    </dgm:pt>
    <dgm:pt modelId="{96BFD030-012D-4FAA-8CCF-EAA8AB6817C8}" type="sibTrans" cxnId="{B3558792-43DA-4426-A34E-DCE7B0D110F2}">
      <dgm:prSet/>
      <dgm:spPr/>
      <dgm:t>
        <a:bodyPr/>
        <a:lstStyle/>
        <a:p>
          <a:endParaRPr lang="en-US"/>
        </a:p>
      </dgm:t>
    </dgm:pt>
    <dgm:pt modelId="{BC47BED4-6E5A-4B49-9090-B6AB92F85FA4}">
      <dgm:prSet phldrT="[Text]"/>
      <dgm:spPr/>
      <dgm:t>
        <a:bodyPr/>
        <a:lstStyle/>
        <a:p>
          <a:r>
            <a:rPr lang="lv-LV" dirty="0"/>
            <a:t>Komunicēt</a:t>
          </a:r>
          <a:endParaRPr lang="en-US" dirty="0"/>
        </a:p>
      </dgm:t>
    </dgm:pt>
    <dgm:pt modelId="{E596851A-49BF-4445-B3CF-765D13167954}" type="parTrans" cxnId="{3AFFC282-3B6A-4DD9-B6C1-9E265059A2FD}">
      <dgm:prSet/>
      <dgm:spPr/>
      <dgm:t>
        <a:bodyPr/>
        <a:lstStyle/>
        <a:p>
          <a:endParaRPr lang="en-US"/>
        </a:p>
      </dgm:t>
    </dgm:pt>
    <dgm:pt modelId="{4F7AFB4F-0EB6-4B50-A316-BCF7DBFA2920}" type="sibTrans" cxnId="{3AFFC282-3B6A-4DD9-B6C1-9E265059A2FD}">
      <dgm:prSet/>
      <dgm:spPr/>
      <dgm:t>
        <a:bodyPr/>
        <a:lstStyle/>
        <a:p>
          <a:endParaRPr lang="en-US"/>
        </a:p>
      </dgm:t>
    </dgm:pt>
    <dgm:pt modelId="{B91CF1D7-E0FE-4C5B-96AA-EF449527F264}">
      <dgm:prSet phldrT="[Text]"/>
      <dgm:spPr/>
      <dgm:t>
        <a:bodyPr/>
        <a:lstStyle/>
        <a:p>
          <a:r>
            <a:rPr lang="lv-LV" dirty="0"/>
            <a:t>Sadarboties</a:t>
          </a:r>
          <a:endParaRPr lang="en-US" dirty="0"/>
        </a:p>
      </dgm:t>
    </dgm:pt>
    <dgm:pt modelId="{C3967227-A312-4719-8A9F-43C57223AC4F}" type="parTrans" cxnId="{96A98D0E-6969-4783-BF42-C5A1610CEC90}">
      <dgm:prSet/>
      <dgm:spPr/>
      <dgm:t>
        <a:bodyPr/>
        <a:lstStyle/>
        <a:p>
          <a:endParaRPr lang="en-US"/>
        </a:p>
      </dgm:t>
    </dgm:pt>
    <dgm:pt modelId="{F8EFA764-11E1-4F41-B665-07027AD71945}" type="sibTrans" cxnId="{96A98D0E-6969-4783-BF42-C5A1610CEC90}">
      <dgm:prSet/>
      <dgm:spPr/>
      <dgm:t>
        <a:bodyPr/>
        <a:lstStyle/>
        <a:p>
          <a:endParaRPr lang="en-US"/>
        </a:p>
      </dgm:t>
    </dgm:pt>
    <dgm:pt modelId="{7EABA009-56D7-45C1-B558-3D918BA1598C}" type="pres">
      <dgm:prSet presAssocID="{7FA446C2-9657-44FD-B79F-8507BE5D3876}" presName="CompostProcess" presStyleCnt="0">
        <dgm:presLayoutVars>
          <dgm:dir/>
          <dgm:resizeHandles val="exact"/>
        </dgm:presLayoutVars>
      </dgm:prSet>
      <dgm:spPr/>
    </dgm:pt>
    <dgm:pt modelId="{901A2FA0-6AB7-45BC-8C5C-9622BFE548AC}" type="pres">
      <dgm:prSet presAssocID="{7FA446C2-9657-44FD-B79F-8507BE5D3876}" presName="arrow" presStyleLbl="bgShp" presStyleIdx="0" presStyleCnt="1" custScaleX="117647" custLinFactNeighborX="-14656" custLinFactNeighborY="1525"/>
      <dgm:spPr/>
    </dgm:pt>
    <dgm:pt modelId="{8CC38156-A874-4E48-9575-1198C22348F2}" type="pres">
      <dgm:prSet presAssocID="{7FA446C2-9657-44FD-B79F-8507BE5D3876}" presName="linearProcess" presStyleCnt="0"/>
      <dgm:spPr/>
    </dgm:pt>
    <dgm:pt modelId="{7DF6B6E0-21B0-4C00-A2BE-4BACD5FD58E8}" type="pres">
      <dgm:prSet presAssocID="{0C659795-2156-40DB-B97B-85961F67B3EE}" presName="textNode" presStyleLbl="node1" presStyleIdx="0" presStyleCnt="4">
        <dgm:presLayoutVars>
          <dgm:bulletEnabled val="1"/>
        </dgm:presLayoutVars>
      </dgm:prSet>
      <dgm:spPr/>
    </dgm:pt>
    <dgm:pt modelId="{B15761F9-8617-400A-A080-7835D890B9DA}" type="pres">
      <dgm:prSet presAssocID="{356F539F-EF61-4016-8DA9-3D4A289DE887}" presName="sibTrans" presStyleCnt="0"/>
      <dgm:spPr/>
    </dgm:pt>
    <dgm:pt modelId="{45D492BC-4037-442B-9122-2DE7E3E2729F}" type="pres">
      <dgm:prSet presAssocID="{6A3D6E7D-C47B-45F3-B3BB-CE8D17B0E8CD}" presName="textNode" presStyleLbl="node1" presStyleIdx="1" presStyleCnt="4">
        <dgm:presLayoutVars>
          <dgm:bulletEnabled val="1"/>
        </dgm:presLayoutVars>
      </dgm:prSet>
      <dgm:spPr/>
    </dgm:pt>
    <dgm:pt modelId="{8370E5CB-C270-4B53-9759-AAE984D0CC38}" type="pres">
      <dgm:prSet presAssocID="{96BFD030-012D-4FAA-8CCF-EAA8AB6817C8}" presName="sibTrans" presStyleCnt="0"/>
      <dgm:spPr/>
    </dgm:pt>
    <dgm:pt modelId="{1C172095-D653-4462-BE51-06D766C74668}" type="pres">
      <dgm:prSet presAssocID="{BC47BED4-6E5A-4B49-9090-B6AB92F85FA4}" presName="textNode" presStyleLbl="node1" presStyleIdx="2" presStyleCnt="4">
        <dgm:presLayoutVars>
          <dgm:bulletEnabled val="1"/>
        </dgm:presLayoutVars>
      </dgm:prSet>
      <dgm:spPr/>
    </dgm:pt>
    <dgm:pt modelId="{3B96AB47-EA34-4C64-96A3-6D893D6F8617}" type="pres">
      <dgm:prSet presAssocID="{4F7AFB4F-0EB6-4B50-A316-BCF7DBFA2920}" presName="sibTrans" presStyleCnt="0"/>
      <dgm:spPr/>
    </dgm:pt>
    <dgm:pt modelId="{2ED51B7F-A688-4B2D-8FBE-6765EA3B1E9A}" type="pres">
      <dgm:prSet presAssocID="{B91CF1D7-E0FE-4C5B-96AA-EF449527F264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C0454702-7621-42FA-AF6E-1F6C1B677AFA}" type="presOf" srcId="{B91CF1D7-E0FE-4C5B-96AA-EF449527F264}" destId="{2ED51B7F-A688-4B2D-8FBE-6765EA3B1E9A}" srcOrd="0" destOrd="0" presId="urn:microsoft.com/office/officeart/2005/8/layout/hProcess9"/>
    <dgm:cxn modelId="{96A98D0E-6969-4783-BF42-C5A1610CEC90}" srcId="{7FA446C2-9657-44FD-B79F-8507BE5D3876}" destId="{B91CF1D7-E0FE-4C5B-96AA-EF449527F264}" srcOrd="3" destOrd="0" parTransId="{C3967227-A312-4719-8A9F-43C57223AC4F}" sibTransId="{F8EFA764-11E1-4F41-B665-07027AD71945}"/>
    <dgm:cxn modelId="{F14EAF28-4874-48A3-9B21-DD2FC17CF720}" type="presOf" srcId="{7FA446C2-9657-44FD-B79F-8507BE5D3876}" destId="{7EABA009-56D7-45C1-B558-3D918BA1598C}" srcOrd="0" destOrd="0" presId="urn:microsoft.com/office/officeart/2005/8/layout/hProcess9"/>
    <dgm:cxn modelId="{65D54A5D-37F5-430F-A24C-07E9F38EE966}" srcId="{7FA446C2-9657-44FD-B79F-8507BE5D3876}" destId="{0C659795-2156-40DB-B97B-85961F67B3EE}" srcOrd="0" destOrd="0" parTransId="{9DF0E592-7E5C-4619-8F6A-11B24745482F}" sibTransId="{356F539F-EF61-4016-8DA9-3D4A289DE887}"/>
    <dgm:cxn modelId="{82147F4D-FEF0-43D7-9458-AE849A6948AD}" type="presOf" srcId="{6A3D6E7D-C47B-45F3-B3BB-CE8D17B0E8CD}" destId="{45D492BC-4037-442B-9122-2DE7E3E2729F}" srcOrd="0" destOrd="0" presId="urn:microsoft.com/office/officeart/2005/8/layout/hProcess9"/>
    <dgm:cxn modelId="{AF722D82-71FC-4F95-9E84-43E1E302AA30}" type="presOf" srcId="{BC47BED4-6E5A-4B49-9090-B6AB92F85FA4}" destId="{1C172095-D653-4462-BE51-06D766C74668}" srcOrd="0" destOrd="0" presId="urn:microsoft.com/office/officeart/2005/8/layout/hProcess9"/>
    <dgm:cxn modelId="{3AFFC282-3B6A-4DD9-B6C1-9E265059A2FD}" srcId="{7FA446C2-9657-44FD-B79F-8507BE5D3876}" destId="{BC47BED4-6E5A-4B49-9090-B6AB92F85FA4}" srcOrd="2" destOrd="0" parTransId="{E596851A-49BF-4445-B3CF-765D13167954}" sibTransId="{4F7AFB4F-0EB6-4B50-A316-BCF7DBFA2920}"/>
    <dgm:cxn modelId="{B3558792-43DA-4426-A34E-DCE7B0D110F2}" srcId="{7FA446C2-9657-44FD-B79F-8507BE5D3876}" destId="{6A3D6E7D-C47B-45F3-B3BB-CE8D17B0E8CD}" srcOrd="1" destOrd="0" parTransId="{F7CB6100-24D9-4EB0-9737-1E3BC28514A6}" sibTransId="{96BFD030-012D-4FAA-8CCF-EAA8AB6817C8}"/>
    <dgm:cxn modelId="{84DD02AC-DF05-4761-99D1-BBB275C3D164}" type="presOf" srcId="{0C659795-2156-40DB-B97B-85961F67B3EE}" destId="{7DF6B6E0-21B0-4C00-A2BE-4BACD5FD58E8}" srcOrd="0" destOrd="0" presId="urn:microsoft.com/office/officeart/2005/8/layout/hProcess9"/>
    <dgm:cxn modelId="{5D5330D2-1778-4C4C-9A5C-8A56E597A206}" type="presParOf" srcId="{7EABA009-56D7-45C1-B558-3D918BA1598C}" destId="{901A2FA0-6AB7-45BC-8C5C-9622BFE548AC}" srcOrd="0" destOrd="0" presId="urn:microsoft.com/office/officeart/2005/8/layout/hProcess9"/>
    <dgm:cxn modelId="{F2081A06-521A-4724-81CF-FB3D36049EF0}" type="presParOf" srcId="{7EABA009-56D7-45C1-B558-3D918BA1598C}" destId="{8CC38156-A874-4E48-9575-1198C22348F2}" srcOrd="1" destOrd="0" presId="urn:microsoft.com/office/officeart/2005/8/layout/hProcess9"/>
    <dgm:cxn modelId="{BAD819B1-82B6-4D0B-AD44-6982DFE68FDF}" type="presParOf" srcId="{8CC38156-A874-4E48-9575-1198C22348F2}" destId="{7DF6B6E0-21B0-4C00-A2BE-4BACD5FD58E8}" srcOrd="0" destOrd="0" presId="urn:microsoft.com/office/officeart/2005/8/layout/hProcess9"/>
    <dgm:cxn modelId="{3A6CDB3E-CC34-4B23-AD9F-A6A27413C31D}" type="presParOf" srcId="{8CC38156-A874-4E48-9575-1198C22348F2}" destId="{B15761F9-8617-400A-A080-7835D890B9DA}" srcOrd="1" destOrd="0" presId="urn:microsoft.com/office/officeart/2005/8/layout/hProcess9"/>
    <dgm:cxn modelId="{184303AA-FA93-4B01-AA92-63A58F968D80}" type="presParOf" srcId="{8CC38156-A874-4E48-9575-1198C22348F2}" destId="{45D492BC-4037-442B-9122-2DE7E3E2729F}" srcOrd="2" destOrd="0" presId="urn:microsoft.com/office/officeart/2005/8/layout/hProcess9"/>
    <dgm:cxn modelId="{E74A945D-EF7F-4E55-BD0F-93F49D299BEB}" type="presParOf" srcId="{8CC38156-A874-4E48-9575-1198C22348F2}" destId="{8370E5CB-C270-4B53-9759-AAE984D0CC38}" srcOrd="3" destOrd="0" presId="urn:microsoft.com/office/officeart/2005/8/layout/hProcess9"/>
    <dgm:cxn modelId="{7C6A39D2-429E-4A36-A985-A0CAEF14DAA6}" type="presParOf" srcId="{8CC38156-A874-4E48-9575-1198C22348F2}" destId="{1C172095-D653-4462-BE51-06D766C74668}" srcOrd="4" destOrd="0" presId="urn:microsoft.com/office/officeart/2005/8/layout/hProcess9"/>
    <dgm:cxn modelId="{682B4AE2-8A7D-46A3-9268-9DEAAD665A7E}" type="presParOf" srcId="{8CC38156-A874-4E48-9575-1198C22348F2}" destId="{3B96AB47-EA34-4C64-96A3-6D893D6F8617}" srcOrd="5" destOrd="0" presId="urn:microsoft.com/office/officeart/2005/8/layout/hProcess9"/>
    <dgm:cxn modelId="{5AFBF1DD-ACDD-4A2C-8CE4-0D74A77D0551}" type="presParOf" srcId="{8CC38156-A874-4E48-9575-1198C22348F2}" destId="{2ED51B7F-A688-4B2D-8FBE-6765EA3B1E9A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1A2FA0-6AB7-45BC-8C5C-9622BFE548AC}">
      <dsp:nvSpPr>
        <dsp:cNvPr id="0" name=""/>
        <dsp:cNvSpPr/>
      </dsp:nvSpPr>
      <dsp:spPr>
        <a:xfrm>
          <a:off x="0" y="0"/>
          <a:ext cx="6095996" cy="406400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F6B6E0-21B0-4C00-A2BE-4BACD5FD58E8}">
      <dsp:nvSpPr>
        <dsp:cNvPr id="0" name=""/>
        <dsp:cNvSpPr/>
      </dsp:nvSpPr>
      <dsp:spPr>
        <a:xfrm>
          <a:off x="5011" y="1219199"/>
          <a:ext cx="1455749" cy="1625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700" kern="1200" dirty="0"/>
            <a:t>Novērot </a:t>
          </a:r>
          <a:endParaRPr lang="en-US" sz="1700" kern="1200" dirty="0"/>
        </a:p>
      </dsp:txBody>
      <dsp:txXfrm>
        <a:off x="76075" y="1290263"/>
        <a:ext cx="1313621" cy="1483472"/>
      </dsp:txXfrm>
    </dsp:sp>
    <dsp:sp modelId="{45D492BC-4037-442B-9122-2DE7E3E2729F}">
      <dsp:nvSpPr>
        <dsp:cNvPr id="0" name=""/>
        <dsp:cNvSpPr/>
      </dsp:nvSpPr>
      <dsp:spPr>
        <a:xfrm>
          <a:off x="1548420" y="1219199"/>
          <a:ext cx="1455749" cy="1625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700" kern="1200" dirty="0"/>
            <a:t>Kartēt</a:t>
          </a:r>
          <a:endParaRPr lang="en-US" sz="1700" kern="1200" dirty="0"/>
        </a:p>
      </dsp:txBody>
      <dsp:txXfrm>
        <a:off x="1619484" y="1290263"/>
        <a:ext cx="1313621" cy="1483472"/>
      </dsp:txXfrm>
    </dsp:sp>
    <dsp:sp modelId="{1C172095-D653-4462-BE51-06D766C74668}">
      <dsp:nvSpPr>
        <dsp:cNvPr id="0" name=""/>
        <dsp:cNvSpPr/>
      </dsp:nvSpPr>
      <dsp:spPr>
        <a:xfrm>
          <a:off x="3091829" y="1219199"/>
          <a:ext cx="1455749" cy="1625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700" kern="1200" dirty="0"/>
            <a:t>Komunicēt</a:t>
          </a:r>
          <a:endParaRPr lang="en-US" sz="1700" kern="1200" dirty="0"/>
        </a:p>
      </dsp:txBody>
      <dsp:txXfrm>
        <a:off x="3162893" y="1290263"/>
        <a:ext cx="1313621" cy="1483472"/>
      </dsp:txXfrm>
    </dsp:sp>
    <dsp:sp modelId="{2ED51B7F-A688-4B2D-8FBE-6765EA3B1E9A}">
      <dsp:nvSpPr>
        <dsp:cNvPr id="0" name=""/>
        <dsp:cNvSpPr/>
      </dsp:nvSpPr>
      <dsp:spPr>
        <a:xfrm>
          <a:off x="4635238" y="1219199"/>
          <a:ext cx="1455749" cy="1625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700" kern="1200" dirty="0"/>
            <a:t>Sadarboties</a:t>
          </a:r>
          <a:endParaRPr lang="en-US" sz="1700" kern="1200" dirty="0"/>
        </a:p>
      </dsp:txBody>
      <dsp:txXfrm>
        <a:off x="4706302" y="1290263"/>
        <a:ext cx="1313621" cy="14834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0.93913</cdr:x>
      <cdr:y>0.74823</cdr:y>
    </cdr:from>
    <cdr:to>
      <cdr:x>1</cdr:x>
      <cdr:y>0.84348</cdr:y>
    </cdr:to>
    <cdr:sp macro="" textlink="">
      <cdr:nvSpPr>
        <cdr:cNvPr id="2" name="Down Arrow 1">
          <a:extLst xmlns:a="http://schemas.openxmlformats.org/drawingml/2006/main">
            <a:ext uri="{FF2B5EF4-FFF2-40B4-BE49-F238E27FC236}">
              <a16:creationId xmlns:a16="http://schemas.microsoft.com/office/drawing/2014/main" id="{B684B552-2CB4-2642-BAE5-E2903017AF41}"/>
            </a:ext>
          </a:extLst>
        </cdr:cNvPr>
        <cdr:cNvSpPr/>
      </cdr:nvSpPr>
      <cdr:spPr>
        <a:xfrm xmlns:a="http://schemas.openxmlformats.org/drawingml/2006/main" flipH="1">
          <a:off x="348475" y="3040793"/>
          <a:ext cx="22586" cy="387101"/>
        </a:xfrm>
        <a:prstGeom xmlns:a="http://schemas.openxmlformats.org/drawingml/2006/main" prst="downArrow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9pPr>
        </a:lstStyle>
        <a:p xmlns:a="http://schemas.openxmlformats.org/drawingml/2006/main">
          <a:pPr algn="ctr"/>
          <a:endParaRPr lang="en-LV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641d900745_8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641d900745_8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i="1" dirty="0" err="1"/>
              <a:t>Rezilience</a:t>
            </a:r>
            <a:r>
              <a:rPr lang="lv-LV" dirty="0"/>
              <a:t> nav iespējams atrast vienu, precīzu tulkojumu latviešu valodā. Tulkojumos ir lietoti  tādi termini kā </a:t>
            </a:r>
            <a:r>
              <a:rPr lang="lv-LV" i="1" dirty="0" err="1"/>
              <a:t>izturētspēja</a:t>
            </a:r>
            <a:r>
              <a:rPr lang="lv-LV" i="1" dirty="0"/>
              <a:t>, dzīvotspēja, </a:t>
            </a:r>
            <a:r>
              <a:rPr lang="lv-LV" i="1" dirty="0" err="1"/>
              <a:t>dzīvesspēks</a:t>
            </a:r>
            <a:r>
              <a:rPr lang="lv-LV" i="1" dirty="0"/>
              <a:t>, noturība, pretestība, sociālā elastība, </a:t>
            </a:r>
            <a:r>
              <a:rPr lang="lv-LV" i="1" dirty="0" err="1"/>
              <a:t>izdzīvotspēja</a:t>
            </a:r>
            <a:r>
              <a:rPr lang="lv-LV" i="1" dirty="0"/>
              <a:t>, </a:t>
            </a:r>
            <a:r>
              <a:rPr lang="lv-LV" i="1" dirty="0" err="1"/>
              <a:t>pretstāve</a:t>
            </a:r>
            <a:r>
              <a:rPr lang="lv-LV" i="1" dirty="0"/>
              <a:t>, atkopšanās pēc negatīviem notikumiem</a:t>
            </a:r>
            <a:endParaRPr lang="en-US" dirty="0"/>
          </a:p>
          <a:p>
            <a:endParaRPr lang="en-US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BE06FD-7776-46D9-A6A6-971254F9178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237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1414908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36418067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1937951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/>
          <p:nvPr/>
        </p:nvSpPr>
        <p:spPr>
          <a:xfrm>
            <a:off x="29" y="1125922"/>
            <a:ext cx="9144070" cy="4017631"/>
          </a:xfrm>
          <a:custGeom>
            <a:avLst/>
            <a:gdLst/>
            <a:ahLst/>
            <a:cxnLst/>
            <a:rect l="l" t="t" r="r" b="b"/>
            <a:pathLst>
              <a:path w="71821" h="31556" extrusionOk="0">
                <a:moveTo>
                  <a:pt x="71296" y="0"/>
                </a:moveTo>
                <a:cubicBezTo>
                  <a:pt x="60837" y="0"/>
                  <a:pt x="54281" y="13932"/>
                  <a:pt x="41985" y="17710"/>
                </a:cubicBezTo>
                <a:cubicBezTo>
                  <a:pt x="39771" y="18390"/>
                  <a:pt x="37802" y="18683"/>
                  <a:pt x="35997" y="18683"/>
                </a:cubicBezTo>
                <a:cubicBezTo>
                  <a:pt x="25430" y="18683"/>
                  <a:pt x="20525" y="8623"/>
                  <a:pt x="5409" y="7269"/>
                </a:cubicBezTo>
                <a:cubicBezTo>
                  <a:pt x="4585" y="7195"/>
                  <a:pt x="3783" y="7160"/>
                  <a:pt x="3004" y="7160"/>
                </a:cubicBezTo>
                <a:cubicBezTo>
                  <a:pt x="1963" y="7160"/>
                  <a:pt x="962" y="7224"/>
                  <a:pt x="1" y="7346"/>
                </a:cubicBezTo>
                <a:lnTo>
                  <a:pt x="1" y="31555"/>
                </a:lnTo>
                <a:lnTo>
                  <a:pt x="71820" y="31555"/>
                </a:lnTo>
                <a:lnTo>
                  <a:pt x="71820" y="12"/>
                </a:lnTo>
                <a:cubicBezTo>
                  <a:pt x="71644" y="4"/>
                  <a:pt x="71470" y="0"/>
                  <a:pt x="71296" y="0"/>
                </a:cubicBezTo>
                <a:close/>
              </a:path>
            </a:pathLst>
          </a:custGeom>
          <a:solidFill>
            <a:srgbClr val="AA6F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4"/>
          <p:cNvSpPr/>
          <p:nvPr/>
        </p:nvSpPr>
        <p:spPr>
          <a:xfrm>
            <a:off x="0" y="-3319"/>
            <a:ext cx="6840085" cy="5271331"/>
          </a:xfrm>
          <a:custGeom>
            <a:avLst/>
            <a:gdLst/>
            <a:ahLst/>
            <a:cxnLst/>
            <a:rect l="l" t="t" r="r" b="b"/>
            <a:pathLst>
              <a:path w="50612" h="39005" extrusionOk="0">
                <a:moveTo>
                  <a:pt x="0" y="1"/>
                </a:moveTo>
                <a:lnTo>
                  <a:pt x="0" y="38373"/>
                </a:lnTo>
                <a:cubicBezTo>
                  <a:pt x="2481" y="38795"/>
                  <a:pt x="4983" y="39004"/>
                  <a:pt x="7479" y="39004"/>
                </a:cubicBezTo>
                <a:cubicBezTo>
                  <a:pt x="18546" y="39004"/>
                  <a:pt x="29478" y="34879"/>
                  <a:pt x="37820" y="26821"/>
                </a:cubicBezTo>
                <a:cubicBezTo>
                  <a:pt x="46532" y="18405"/>
                  <a:pt x="50612" y="7535"/>
                  <a:pt x="48437" y="1"/>
                </a:cubicBezTo>
                <a:close/>
              </a:path>
            </a:pathLst>
          </a:custGeom>
          <a:solidFill>
            <a:srgbClr val="F6E2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719750" y="445025"/>
            <a:ext cx="7704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719750" y="1152475"/>
            <a:ext cx="77046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rgbClr val="0C343D"/>
              </a:buClr>
              <a:buSzPts val="1000"/>
              <a:buFont typeface="Josefin Slab SemiBold"/>
              <a:buChar char="●"/>
              <a:defRPr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0C343D"/>
              </a:buClr>
              <a:buSzPts val="1200"/>
              <a:buFont typeface="Josefin Slab SemiBold"/>
              <a:buChar char="○"/>
              <a:defRPr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rgbClr val="0C343D"/>
              </a:buClr>
              <a:buSzPts val="1200"/>
              <a:buFont typeface="Josefin Slab SemiBold"/>
              <a:buChar char="■"/>
              <a:defRPr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0C343D"/>
              </a:buClr>
              <a:buSzPts val="1200"/>
              <a:buFont typeface="Josefin Slab SemiBold"/>
              <a:buChar char="●"/>
              <a:defRPr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0C343D"/>
              </a:buClr>
              <a:buSzPts val="1200"/>
              <a:buFont typeface="Josefin Slab SemiBold"/>
              <a:buChar char="○"/>
              <a:defRPr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0C343D"/>
              </a:buClr>
              <a:buSzPts val="1200"/>
              <a:buFont typeface="Josefin Slab SemiBold"/>
              <a:buChar char="■"/>
              <a:defRPr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0C343D"/>
              </a:buClr>
              <a:buSzPts val="1200"/>
              <a:buFont typeface="Josefin Slab SemiBold"/>
              <a:buChar char="●"/>
              <a:defRPr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0C343D"/>
              </a:buClr>
              <a:buSzPts val="1200"/>
              <a:buFont typeface="Josefin Slab SemiBold"/>
              <a:buChar char="○"/>
              <a:defRPr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0C343D"/>
              </a:buClr>
              <a:buSzPts val="1200"/>
              <a:buFont typeface="Josefin Slab SemiBold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21CF2A-F66E-CC43-8A77-C1BF0CB4C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1A852D-ABAA-3441-AE1C-4A80E40E86D3}" type="datetimeFigureOut">
              <a:rPr lang="en-US"/>
              <a:pPr>
                <a:defRPr/>
              </a:pPr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16057A-E1FB-BD49-B95B-853082DBF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59F531-F88B-9941-B71B-0AADE61F7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5A1894-1585-B348-8AE0-F315D794B606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2783854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 5">
  <p:cSld name="Title design 5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2"/>
          <p:cNvSpPr/>
          <p:nvPr/>
        </p:nvSpPr>
        <p:spPr>
          <a:xfrm>
            <a:off x="7105950" y="2086750"/>
            <a:ext cx="2037963" cy="3056755"/>
          </a:xfrm>
          <a:custGeom>
            <a:avLst/>
            <a:gdLst/>
            <a:ahLst/>
            <a:cxnLst/>
            <a:rect l="l" t="t" r="r" b="b"/>
            <a:pathLst>
              <a:path w="16141" h="24210" extrusionOk="0">
                <a:moveTo>
                  <a:pt x="16141" y="0"/>
                </a:moveTo>
                <a:cubicBezTo>
                  <a:pt x="5570" y="1350"/>
                  <a:pt x="0" y="9861"/>
                  <a:pt x="1321" y="19259"/>
                </a:cubicBezTo>
                <a:cubicBezTo>
                  <a:pt x="1729" y="21075"/>
                  <a:pt x="2351" y="22723"/>
                  <a:pt x="3145" y="24209"/>
                </a:cubicBezTo>
                <a:lnTo>
                  <a:pt x="16141" y="24209"/>
                </a:lnTo>
                <a:lnTo>
                  <a:pt x="16141" y="0"/>
                </a:lnTo>
                <a:close/>
              </a:path>
            </a:pathLst>
          </a:custGeom>
          <a:solidFill>
            <a:srgbClr val="AA6F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2"/>
          <p:cNvSpPr/>
          <p:nvPr/>
        </p:nvSpPr>
        <p:spPr>
          <a:xfrm rot="5400000">
            <a:off x="-1719131" y="1702008"/>
            <a:ext cx="5160623" cy="1722361"/>
          </a:xfrm>
          <a:custGeom>
            <a:avLst/>
            <a:gdLst/>
            <a:ahLst/>
            <a:cxnLst/>
            <a:rect l="l" t="t" r="r" b="b"/>
            <a:pathLst>
              <a:path w="71895" h="23995" extrusionOk="0">
                <a:moveTo>
                  <a:pt x="21214" y="0"/>
                </a:moveTo>
                <a:cubicBezTo>
                  <a:pt x="18150" y="0"/>
                  <a:pt x="15133" y="613"/>
                  <a:pt x="12269" y="1887"/>
                </a:cubicBezTo>
                <a:cubicBezTo>
                  <a:pt x="2418" y="6270"/>
                  <a:pt x="0" y="17732"/>
                  <a:pt x="0" y="17732"/>
                </a:cubicBezTo>
                <a:lnTo>
                  <a:pt x="0" y="23995"/>
                </a:lnTo>
                <a:lnTo>
                  <a:pt x="71894" y="23995"/>
                </a:lnTo>
                <a:lnTo>
                  <a:pt x="71894" y="15969"/>
                </a:lnTo>
                <a:cubicBezTo>
                  <a:pt x="69535" y="17370"/>
                  <a:pt x="66828" y="17986"/>
                  <a:pt x="63951" y="17986"/>
                </a:cubicBezTo>
                <a:cubicBezTo>
                  <a:pt x="56074" y="17986"/>
                  <a:pt x="46926" y="13373"/>
                  <a:pt x="40161" y="7661"/>
                </a:cubicBezTo>
                <a:cubicBezTo>
                  <a:pt x="34286" y="2703"/>
                  <a:pt x="27647" y="0"/>
                  <a:pt x="21214" y="0"/>
                </a:cubicBezTo>
                <a:close/>
              </a:path>
            </a:pathLst>
          </a:custGeom>
          <a:solidFill>
            <a:srgbClr val="74C9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22"/>
          <p:cNvSpPr txBox="1">
            <a:spLocks noGrp="1"/>
          </p:cNvSpPr>
          <p:nvPr>
            <p:ph type="title"/>
          </p:nvPr>
        </p:nvSpPr>
        <p:spPr>
          <a:xfrm>
            <a:off x="719750" y="445025"/>
            <a:ext cx="7704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8660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719750" y="445025"/>
            <a:ext cx="7704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/>
          <p:nvPr/>
        </p:nvSpPr>
        <p:spPr>
          <a:xfrm>
            <a:off x="7623550" y="0"/>
            <a:ext cx="1520413" cy="960299"/>
          </a:xfrm>
          <a:custGeom>
            <a:avLst/>
            <a:gdLst/>
            <a:ahLst/>
            <a:cxnLst/>
            <a:rect l="l" t="t" r="r" b="b"/>
            <a:pathLst>
              <a:path w="38046" h="24030" extrusionOk="0">
                <a:moveTo>
                  <a:pt x="1" y="0"/>
                </a:moveTo>
                <a:cubicBezTo>
                  <a:pt x="623" y="13426"/>
                  <a:pt x="7226" y="24029"/>
                  <a:pt x="16713" y="24029"/>
                </a:cubicBezTo>
                <a:cubicBezTo>
                  <a:pt x="17940" y="24029"/>
                  <a:pt x="19217" y="23851"/>
                  <a:pt x="20534" y="23479"/>
                </a:cubicBezTo>
                <a:cubicBezTo>
                  <a:pt x="27977" y="21378"/>
                  <a:pt x="33287" y="20158"/>
                  <a:pt x="38046" y="19582"/>
                </a:cubicBezTo>
                <a:lnTo>
                  <a:pt x="38046" y="0"/>
                </a:lnTo>
                <a:close/>
              </a:path>
            </a:pathLst>
          </a:custGeom>
          <a:solidFill>
            <a:srgbClr val="422C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1"/>
          <p:cNvSpPr/>
          <p:nvPr/>
        </p:nvSpPr>
        <p:spPr>
          <a:xfrm>
            <a:off x="4528424" y="2063522"/>
            <a:ext cx="2961886" cy="2178058"/>
          </a:xfrm>
          <a:custGeom>
            <a:avLst/>
            <a:gdLst/>
            <a:ahLst/>
            <a:cxnLst/>
            <a:rect l="l" t="t" r="r" b="b"/>
            <a:pathLst>
              <a:path w="16498" h="12132" extrusionOk="0">
                <a:moveTo>
                  <a:pt x="7973" y="1"/>
                </a:moveTo>
                <a:cubicBezTo>
                  <a:pt x="7489" y="1"/>
                  <a:pt x="7030" y="47"/>
                  <a:pt x="6606" y="126"/>
                </a:cubicBezTo>
                <a:cubicBezTo>
                  <a:pt x="3445" y="716"/>
                  <a:pt x="576" y="3394"/>
                  <a:pt x="100" y="6519"/>
                </a:cubicBezTo>
                <a:cubicBezTo>
                  <a:pt x="26" y="7013"/>
                  <a:pt x="1" y="7501"/>
                  <a:pt x="23" y="7969"/>
                </a:cubicBezTo>
                <a:cubicBezTo>
                  <a:pt x="112" y="9903"/>
                  <a:pt x="1424" y="12132"/>
                  <a:pt x="4189" y="12132"/>
                </a:cubicBezTo>
                <a:cubicBezTo>
                  <a:pt x="4828" y="12132"/>
                  <a:pt x="5545" y="12012"/>
                  <a:pt x="6342" y="11743"/>
                </a:cubicBezTo>
                <a:cubicBezTo>
                  <a:pt x="9464" y="10688"/>
                  <a:pt x="14252" y="11303"/>
                  <a:pt x="15724" y="7969"/>
                </a:cubicBezTo>
                <a:cubicBezTo>
                  <a:pt x="16497" y="6214"/>
                  <a:pt x="15097" y="3742"/>
                  <a:pt x="13112" y="1998"/>
                </a:cubicBezTo>
                <a:cubicBezTo>
                  <a:pt x="11406" y="499"/>
                  <a:pt x="9558" y="1"/>
                  <a:pt x="7973" y="1"/>
                </a:cubicBezTo>
                <a:close/>
              </a:path>
            </a:pathLst>
          </a:custGeom>
          <a:solidFill>
            <a:srgbClr val="E84F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1"/>
          <p:cNvSpPr/>
          <p:nvPr/>
        </p:nvSpPr>
        <p:spPr>
          <a:xfrm rot="5400000" flipH="1">
            <a:off x="6714033" y="2713533"/>
            <a:ext cx="2270301" cy="2589632"/>
          </a:xfrm>
          <a:custGeom>
            <a:avLst/>
            <a:gdLst/>
            <a:ahLst/>
            <a:cxnLst/>
            <a:rect l="l" t="t" r="r" b="b"/>
            <a:pathLst>
              <a:path w="33102" h="37758" extrusionOk="0">
                <a:moveTo>
                  <a:pt x="1" y="1"/>
                </a:moveTo>
                <a:lnTo>
                  <a:pt x="1" y="37757"/>
                </a:lnTo>
                <a:cubicBezTo>
                  <a:pt x="3322" y="28273"/>
                  <a:pt x="9391" y="25844"/>
                  <a:pt x="19797" y="20348"/>
                </a:cubicBezTo>
                <a:cubicBezTo>
                  <a:pt x="30202" y="14852"/>
                  <a:pt x="33101" y="8972"/>
                  <a:pt x="31056" y="1"/>
                </a:cubicBezTo>
                <a:close/>
              </a:path>
            </a:pathLst>
          </a:custGeom>
          <a:solidFill>
            <a:srgbClr val="74C9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11"/>
          <p:cNvSpPr/>
          <p:nvPr/>
        </p:nvSpPr>
        <p:spPr>
          <a:xfrm rot="10800000" flipH="1">
            <a:off x="0" y="4168375"/>
            <a:ext cx="1265300" cy="975125"/>
          </a:xfrm>
          <a:custGeom>
            <a:avLst/>
            <a:gdLst/>
            <a:ahLst/>
            <a:cxnLst/>
            <a:rect l="l" t="t" r="r" b="b"/>
            <a:pathLst>
              <a:path w="50612" h="39005" extrusionOk="0">
                <a:moveTo>
                  <a:pt x="0" y="1"/>
                </a:moveTo>
                <a:lnTo>
                  <a:pt x="0" y="38373"/>
                </a:lnTo>
                <a:cubicBezTo>
                  <a:pt x="2481" y="38795"/>
                  <a:pt x="4983" y="39004"/>
                  <a:pt x="7479" y="39004"/>
                </a:cubicBezTo>
                <a:cubicBezTo>
                  <a:pt x="18546" y="39004"/>
                  <a:pt x="29478" y="34879"/>
                  <a:pt x="37820" y="26821"/>
                </a:cubicBezTo>
                <a:cubicBezTo>
                  <a:pt x="46532" y="18405"/>
                  <a:pt x="50612" y="7535"/>
                  <a:pt x="48437" y="1"/>
                </a:cubicBezTo>
                <a:close/>
              </a:path>
            </a:pathLst>
          </a:custGeom>
          <a:solidFill>
            <a:srgbClr val="F6E2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8" name="Google Shape;68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 algn="ctr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algn="ctr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algn="ctr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algn="ctr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algn="ctr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algn="ctr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algn="ctr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algn="ctr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5"/>
          <p:cNvSpPr/>
          <p:nvPr/>
        </p:nvSpPr>
        <p:spPr>
          <a:xfrm rot="5400000" flipH="1">
            <a:off x="24840" y="-24774"/>
            <a:ext cx="2310434" cy="2360113"/>
          </a:xfrm>
          <a:custGeom>
            <a:avLst/>
            <a:gdLst/>
            <a:ahLst/>
            <a:cxnLst/>
            <a:rect l="l" t="t" r="r" b="b"/>
            <a:pathLst>
              <a:path w="41577" h="42471" extrusionOk="0">
                <a:moveTo>
                  <a:pt x="29484" y="1"/>
                </a:moveTo>
                <a:cubicBezTo>
                  <a:pt x="14365" y="1"/>
                  <a:pt x="1" y="19132"/>
                  <a:pt x="3668" y="42471"/>
                </a:cubicBezTo>
                <a:lnTo>
                  <a:pt x="41576" y="42471"/>
                </a:lnTo>
                <a:lnTo>
                  <a:pt x="41576" y="4496"/>
                </a:lnTo>
                <a:cubicBezTo>
                  <a:pt x="37718" y="1401"/>
                  <a:pt x="33573" y="1"/>
                  <a:pt x="29484" y="1"/>
                </a:cubicBezTo>
                <a:close/>
              </a:path>
            </a:pathLst>
          </a:custGeom>
          <a:solidFill>
            <a:srgbClr val="AA6F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5"/>
          <p:cNvSpPr/>
          <p:nvPr/>
        </p:nvSpPr>
        <p:spPr>
          <a:xfrm rot="5400000" flipH="1">
            <a:off x="5902170" y="1897985"/>
            <a:ext cx="3032226" cy="3458727"/>
          </a:xfrm>
          <a:custGeom>
            <a:avLst/>
            <a:gdLst/>
            <a:ahLst/>
            <a:cxnLst/>
            <a:rect l="l" t="t" r="r" b="b"/>
            <a:pathLst>
              <a:path w="33102" h="37758" extrusionOk="0">
                <a:moveTo>
                  <a:pt x="1" y="1"/>
                </a:moveTo>
                <a:lnTo>
                  <a:pt x="1" y="37757"/>
                </a:lnTo>
                <a:cubicBezTo>
                  <a:pt x="3322" y="28273"/>
                  <a:pt x="9391" y="25844"/>
                  <a:pt x="19797" y="20348"/>
                </a:cubicBezTo>
                <a:cubicBezTo>
                  <a:pt x="30202" y="14852"/>
                  <a:pt x="33101" y="8972"/>
                  <a:pt x="31056" y="1"/>
                </a:cubicBezTo>
                <a:close/>
              </a:path>
            </a:pathLst>
          </a:custGeom>
          <a:solidFill>
            <a:srgbClr val="F6E2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ctrTitle"/>
          </p:nvPr>
        </p:nvSpPr>
        <p:spPr>
          <a:xfrm flipH="1">
            <a:off x="1140763" y="2970025"/>
            <a:ext cx="20484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subTitle" idx="1"/>
          </p:nvPr>
        </p:nvSpPr>
        <p:spPr>
          <a:xfrm flipH="1">
            <a:off x="1140746" y="3512450"/>
            <a:ext cx="2048400" cy="85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2"/>
          </p:nvPr>
        </p:nvSpPr>
        <p:spPr>
          <a:xfrm flipH="1">
            <a:off x="3547763" y="2970025"/>
            <a:ext cx="20484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3"/>
          </p:nvPr>
        </p:nvSpPr>
        <p:spPr>
          <a:xfrm flipH="1">
            <a:off x="3547742" y="3512450"/>
            <a:ext cx="2048400" cy="85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4"/>
          </p:nvPr>
        </p:nvSpPr>
        <p:spPr>
          <a:xfrm flipH="1">
            <a:off x="5954801" y="2970025"/>
            <a:ext cx="20484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subTitle" idx="5"/>
          </p:nvPr>
        </p:nvSpPr>
        <p:spPr>
          <a:xfrm flipH="1">
            <a:off x="5954775" y="3512450"/>
            <a:ext cx="2048400" cy="85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8" name="Google Shape;98;p15"/>
          <p:cNvSpPr txBox="1">
            <a:spLocks noGrp="1"/>
          </p:cNvSpPr>
          <p:nvPr>
            <p:ph type="title" idx="6"/>
          </p:nvPr>
        </p:nvSpPr>
        <p:spPr>
          <a:xfrm>
            <a:off x="719750" y="445025"/>
            <a:ext cx="7704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 2">
  <p:cSld name="TITLE_ONLY_1_1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9"/>
          <p:cNvSpPr/>
          <p:nvPr/>
        </p:nvSpPr>
        <p:spPr>
          <a:xfrm>
            <a:off x="4096400" y="0"/>
            <a:ext cx="5051471" cy="1722297"/>
          </a:xfrm>
          <a:custGeom>
            <a:avLst/>
            <a:gdLst/>
            <a:ahLst/>
            <a:cxnLst/>
            <a:rect l="l" t="t" r="r" b="b"/>
            <a:pathLst>
              <a:path w="64164" h="21876" extrusionOk="0">
                <a:moveTo>
                  <a:pt x="1" y="0"/>
                </a:moveTo>
                <a:cubicBezTo>
                  <a:pt x="2816" y="5505"/>
                  <a:pt x="7168" y="7234"/>
                  <a:pt x="15608" y="7234"/>
                </a:cubicBezTo>
                <a:cubicBezTo>
                  <a:pt x="17515" y="7234"/>
                  <a:pt x="19630" y="7146"/>
                  <a:pt x="21983" y="6993"/>
                </a:cubicBezTo>
                <a:cubicBezTo>
                  <a:pt x="22445" y="6963"/>
                  <a:pt x="22902" y="6948"/>
                  <a:pt x="23353" y="6948"/>
                </a:cubicBezTo>
                <a:cubicBezTo>
                  <a:pt x="32304" y="6948"/>
                  <a:pt x="39037" y="12718"/>
                  <a:pt x="44477" y="17793"/>
                </a:cubicBezTo>
                <a:cubicBezTo>
                  <a:pt x="47433" y="20550"/>
                  <a:pt x="50813" y="21875"/>
                  <a:pt x="54040" y="21875"/>
                </a:cubicBezTo>
                <a:cubicBezTo>
                  <a:pt x="58002" y="21875"/>
                  <a:pt x="61733" y="19877"/>
                  <a:pt x="64163" y="16081"/>
                </a:cubicBezTo>
                <a:lnTo>
                  <a:pt x="64163" y="0"/>
                </a:lnTo>
                <a:close/>
              </a:path>
            </a:pathLst>
          </a:custGeom>
          <a:solidFill>
            <a:srgbClr val="9ABA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19"/>
          <p:cNvSpPr/>
          <p:nvPr/>
        </p:nvSpPr>
        <p:spPr>
          <a:xfrm flipH="1">
            <a:off x="4" y="3707376"/>
            <a:ext cx="1327392" cy="1436105"/>
          </a:xfrm>
          <a:custGeom>
            <a:avLst/>
            <a:gdLst/>
            <a:ahLst/>
            <a:cxnLst/>
            <a:rect l="l" t="t" r="r" b="b"/>
            <a:pathLst>
              <a:path w="37839" h="40938" extrusionOk="0">
                <a:moveTo>
                  <a:pt x="37839" y="0"/>
                </a:moveTo>
                <a:cubicBezTo>
                  <a:pt x="31770" y="767"/>
                  <a:pt x="28951" y="3515"/>
                  <a:pt x="26969" y="11313"/>
                </a:cubicBezTo>
                <a:cubicBezTo>
                  <a:pt x="24991" y="19111"/>
                  <a:pt x="19814" y="21473"/>
                  <a:pt x="9908" y="26266"/>
                </a:cubicBezTo>
                <a:cubicBezTo>
                  <a:pt x="1" y="31059"/>
                  <a:pt x="3737" y="40938"/>
                  <a:pt x="3737" y="40938"/>
                </a:cubicBezTo>
                <a:lnTo>
                  <a:pt x="37839" y="40938"/>
                </a:lnTo>
                <a:lnTo>
                  <a:pt x="37839" y="0"/>
                </a:lnTo>
                <a:close/>
              </a:path>
            </a:pathLst>
          </a:custGeom>
          <a:solidFill>
            <a:srgbClr val="E84F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19"/>
          <p:cNvSpPr txBox="1">
            <a:spLocks noGrp="1"/>
          </p:cNvSpPr>
          <p:nvPr>
            <p:ph type="title"/>
          </p:nvPr>
        </p:nvSpPr>
        <p:spPr>
          <a:xfrm>
            <a:off x="719750" y="445025"/>
            <a:ext cx="7704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 4">
  <p:cSld name="TITLE_ONLY_1_1_1_1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1"/>
          <p:cNvSpPr/>
          <p:nvPr/>
        </p:nvSpPr>
        <p:spPr>
          <a:xfrm rot="10800000">
            <a:off x="7" y="3993653"/>
            <a:ext cx="1135943" cy="1149847"/>
          </a:xfrm>
          <a:custGeom>
            <a:avLst/>
            <a:gdLst/>
            <a:ahLst/>
            <a:cxnLst/>
            <a:rect l="l" t="t" r="r" b="b"/>
            <a:pathLst>
              <a:path w="37909" h="38373" extrusionOk="0">
                <a:moveTo>
                  <a:pt x="0" y="1"/>
                </a:moveTo>
                <a:cubicBezTo>
                  <a:pt x="106" y="687"/>
                  <a:pt x="229" y="1375"/>
                  <a:pt x="369" y="2064"/>
                </a:cubicBezTo>
                <a:cubicBezTo>
                  <a:pt x="3736" y="18816"/>
                  <a:pt x="14366" y="28216"/>
                  <a:pt x="23623" y="33358"/>
                </a:cubicBezTo>
                <a:cubicBezTo>
                  <a:pt x="28156" y="35874"/>
                  <a:pt x="32988" y="37540"/>
                  <a:pt x="37908" y="38373"/>
                </a:cubicBezTo>
                <a:lnTo>
                  <a:pt x="37908" y="1"/>
                </a:lnTo>
                <a:close/>
              </a:path>
            </a:pathLst>
          </a:custGeom>
          <a:solidFill>
            <a:srgbClr val="F6E2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21"/>
          <p:cNvSpPr/>
          <p:nvPr/>
        </p:nvSpPr>
        <p:spPr>
          <a:xfrm rot="-5400000">
            <a:off x="5702519" y="1702008"/>
            <a:ext cx="5160623" cy="1722361"/>
          </a:xfrm>
          <a:custGeom>
            <a:avLst/>
            <a:gdLst/>
            <a:ahLst/>
            <a:cxnLst/>
            <a:rect l="l" t="t" r="r" b="b"/>
            <a:pathLst>
              <a:path w="71895" h="23995" extrusionOk="0">
                <a:moveTo>
                  <a:pt x="21214" y="0"/>
                </a:moveTo>
                <a:cubicBezTo>
                  <a:pt x="18150" y="0"/>
                  <a:pt x="15133" y="613"/>
                  <a:pt x="12269" y="1887"/>
                </a:cubicBezTo>
                <a:cubicBezTo>
                  <a:pt x="2418" y="6270"/>
                  <a:pt x="0" y="17732"/>
                  <a:pt x="0" y="17732"/>
                </a:cubicBezTo>
                <a:lnTo>
                  <a:pt x="0" y="23995"/>
                </a:lnTo>
                <a:lnTo>
                  <a:pt x="71894" y="23995"/>
                </a:lnTo>
                <a:lnTo>
                  <a:pt x="71894" y="15969"/>
                </a:lnTo>
                <a:cubicBezTo>
                  <a:pt x="69535" y="17370"/>
                  <a:pt x="66828" y="17986"/>
                  <a:pt x="63951" y="17986"/>
                </a:cubicBezTo>
                <a:cubicBezTo>
                  <a:pt x="56074" y="17986"/>
                  <a:pt x="46926" y="13373"/>
                  <a:pt x="40161" y="7661"/>
                </a:cubicBezTo>
                <a:cubicBezTo>
                  <a:pt x="34286" y="2703"/>
                  <a:pt x="27647" y="0"/>
                  <a:pt x="21214" y="0"/>
                </a:cubicBezTo>
                <a:close/>
              </a:path>
            </a:pathLst>
          </a:custGeom>
          <a:solidFill>
            <a:srgbClr val="E84F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21"/>
          <p:cNvSpPr txBox="1">
            <a:spLocks noGrp="1"/>
          </p:cNvSpPr>
          <p:nvPr>
            <p:ph type="title"/>
          </p:nvPr>
        </p:nvSpPr>
        <p:spPr>
          <a:xfrm>
            <a:off x="719750" y="445025"/>
            <a:ext cx="7704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 8">
  <p:cSld name="TITLE_ONLY_1_1_1_1_1_1_1_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5"/>
          <p:cNvSpPr/>
          <p:nvPr/>
        </p:nvSpPr>
        <p:spPr>
          <a:xfrm rot="10800000" flipH="1">
            <a:off x="8196275" y="4184175"/>
            <a:ext cx="947725" cy="959325"/>
          </a:xfrm>
          <a:custGeom>
            <a:avLst/>
            <a:gdLst/>
            <a:ahLst/>
            <a:cxnLst/>
            <a:rect l="l" t="t" r="r" b="b"/>
            <a:pathLst>
              <a:path w="37909" h="38373" extrusionOk="0">
                <a:moveTo>
                  <a:pt x="0" y="1"/>
                </a:moveTo>
                <a:cubicBezTo>
                  <a:pt x="106" y="687"/>
                  <a:pt x="229" y="1375"/>
                  <a:pt x="369" y="2064"/>
                </a:cubicBezTo>
                <a:cubicBezTo>
                  <a:pt x="3736" y="18816"/>
                  <a:pt x="14366" y="28216"/>
                  <a:pt x="23623" y="33358"/>
                </a:cubicBezTo>
                <a:cubicBezTo>
                  <a:pt x="28156" y="35874"/>
                  <a:pt x="32988" y="37540"/>
                  <a:pt x="37908" y="38373"/>
                </a:cubicBezTo>
                <a:lnTo>
                  <a:pt x="37908" y="1"/>
                </a:lnTo>
                <a:close/>
              </a:path>
            </a:pathLst>
          </a:custGeom>
          <a:solidFill>
            <a:srgbClr val="F6E2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5"/>
          <p:cNvSpPr/>
          <p:nvPr/>
        </p:nvSpPr>
        <p:spPr>
          <a:xfrm rot="-5400000">
            <a:off x="-175200" y="175200"/>
            <a:ext cx="951150" cy="600750"/>
          </a:xfrm>
          <a:custGeom>
            <a:avLst/>
            <a:gdLst/>
            <a:ahLst/>
            <a:cxnLst/>
            <a:rect l="l" t="t" r="r" b="b"/>
            <a:pathLst>
              <a:path w="38046" h="24030" extrusionOk="0">
                <a:moveTo>
                  <a:pt x="1" y="0"/>
                </a:moveTo>
                <a:cubicBezTo>
                  <a:pt x="623" y="13426"/>
                  <a:pt x="7226" y="24029"/>
                  <a:pt x="16713" y="24029"/>
                </a:cubicBezTo>
                <a:cubicBezTo>
                  <a:pt x="17940" y="24029"/>
                  <a:pt x="19217" y="23851"/>
                  <a:pt x="20534" y="23479"/>
                </a:cubicBezTo>
                <a:cubicBezTo>
                  <a:pt x="27977" y="21378"/>
                  <a:pt x="33287" y="20158"/>
                  <a:pt x="38046" y="19582"/>
                </a:cubicBezTo>
                <a:lnTo>
                  <a:pt x="38046" y="0"/>
                </a:lnTo>
                <a:close/>
              </a:path>
            </a:pathLst>
          </a:custGeom>
          <a:solidFill>
            <a:srgbClr val="E84F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title"/>
          </p:nvPr>
        </p:nvSpPr>
        <p:spPr>
          <a:xfrm>
            <a:off x="719750" y="445025"/>
            <a:ext cx="7704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 9">
  <p:cSld name="TITLE_ONLY_1_1_1_1_1_1_1_1_1">
    <p:bg>
      <p:bgPr>
        <a:solidFill>
          <a:srgbClr val="F6E28C"/>
        </a:solid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/>
          <p:nvPr/>
        </p:nvSpPr>
        <p:spPr>
          <a:xfrm>
            <a:off x="7623550" y="0"/>
            <a:ext cx="1520413" cy="960299"/>
          </a:xfrm>
          <a:custGeom>
            <a:avLst/>
            <a:gdLst/>
            <a:ahLst/>
            <a:cxnLst/>
            <a:rect l="l" t="t" r="r" b="b"/>
            <a:pathLst>
              <a:path w="38046" h="24030" extrusionOk="0">
                <a:moveTo>
                  <a:pt x="1" y="0"/>
                </a:moveTo>
                <a:cubicBezTo>
                  <a:pt x="623" y="13426"/>
                  <a:pt x="7226" y="24029"/>
                  <a:pt x="16713" y="24029"/>
                </a:cubicBezTo>
                <a:cubicBezTo>
                  <a:pt x="17940" y="24029"/>
                  <a:pt x="19217" y="23851"/>
                  <a:pt x="20534" y="23479"/>
                </a:cubicBezTo>
                <a:cubicBezTo>
                  <a:pt x="27977" y="21378"/>
                  <a:pt x="33287" y="20158"/>
                  <a:pt x="38046" y="19582"/>
                </a:cubicBezTo>
                <a:lnTo>
                  <a:pt x="38046" y="0"/>
                </a:lnTo>
                <a:close/>
              </a:path>
            </a:pathLst>
          </a:custGeom>
          <a:solidFill>
            <a:srgbClr val="74C9D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title"/>
          </p:nvPr>
        </p:nvSpPr>
        <p:spPr>
          <a:xfrm>
            <a:off x="719750" y="445025"/>
            <a:ext cx="7704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BFBF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Playfair Display"/>
              <a:buChar char="●"/>
              <a:defRPr sz="1200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Playfair Display"/>
              <a:buChar char="○"/>
              <a:defRPr sz="1200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Playfair Display"/>
              <a:buChar char="■"/>
              <a:defRPr sz="1200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Playfair Display"/>
              <a:buChar char="●"/>
              <a:defRPr sz="1200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Playfair Display"/>
              <a:buChar char="○"/>
              <a:defRPr sz="1200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Playfair Display"/>
              <a:buChar char="■"/>
              <a:defRPr sz="1200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Playfair Display"/>
              <a:buChar char="●"/>
              <a:defRPr sz="1200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Playfair Display"/>
              <a:buChar char="○"/>
              <a:defRPr sz="1200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Playfair Display"/>
              <a:buChar char="■"/>
              <a:defRPr sz="1200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7" r:id="rId3"/>
    <p:sldLayoutId id="2147483658" r:id="rId4"/>
    <p:sldLayoutId id="2147483661" r:id="rId5"/>
    <p:sldLayoutId id="2147483665" r:id="rId6"/>
    <p:sldLayoutId id="2147483667" r:id="rId7"/>
    <p:sldLayoutId id="2147483671" r:id="rId8"/>
    <p:sldLayoutId id="2147483672" r:id="rId9"/>
    <p:sldLayoutId id="2147483677" r:id="rId10"/>
    <p:sldLayoutId id="214748367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package" Target="../embeddings/Microsoft_PowerPoint_Slide.sldx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www.resilience.lv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0"/>
          <p:cNvSpPr/>
          <p:nvPr/>
        </p:nvSpPr>
        <p:spPr>
          <a:xfrm>
            <a:off x="7680949" y="3535149"/>
            <a:ext cx="1486600" cy="1608352"/>
          </a:xfrm>
          <a:custGeom>
            <a:avLst/>
            <a:gdLst/>
            <a:ahLst/>
            <a:cxnLst/>
            <a:rect l="l" t="t" r="r" b="b"/>
            <a:pathLst>
              <a:path w="37839" h="40938" extrusionOk="0">
                <a:moveTo>
                  <a:pt x="37839" y="0"/>
                </a:moveTo>
                <a:cubicBezTo>
                  <a:pt x="31770" y="767"/>
                  <a:pt x="28951" y="3515"/>
                  <a:pt x="26969" y="11313"/>
                </a:cubicBezTo>
                <a:cubicBezTo>
                  <a:pt x="24991" y="19111"/>
                  <a:pt x="19814" y="21473"/>
                  <a:pt x="9908" y="26266"/>
                </a:cubicBezTo>
                <a:cubicBezTo>
                  <a:pt x="1" y="31059"/>
                  <a:pt x="3737" y="40938"/>
                  <a:pt x="3737" y="40938"/>
                </a:cubicBezTo>
                <a:lnTo>
                  <a:pt x="37839" y="40938"/>
                </a:lnTo>
                <a:lnTo>
                  <a:pt x="37839" y="0"/>
                </a:lnTo>
                <a:close/>
              </a:path>
            </a:pathLst>
          </a:custGeom>
          <a:solidFill>
            <a:srgbClr val="AA6F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5" name="Google Shape;18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4221" y="436844"/>
            <a:ext cx="4361793" cy="891401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30"/>
          <p:cNvSpPr/>
          <p:nvPr/>
        </p:nvSpPr>
        <p:spPr>
          <a:xfrm rot="5400000" flipH="1">
            <a:off x="85084" y="-85143"/>
            <a:ext cx="2079631" cy="2249850"/>
          </a:xfrm>
          <a:custGeom>
            <a:avLst/>
            <a:gdLst/>
            <a:ahLst/>
            <a:cxnLst/>
            <a:rect l="l" t="t" r="r" b="b"/>
            <a:pathLst>
              <a:path w="37839" h="40938" extrusionOk="0">
                <a:moveTo>
                  <a:pt x="37839" y="0"/>
                </a:moveTo>
                <a:cubicBezTo>
                  <a:pt x="31770" y="767"/>
                  <a:pt x="28951" y="3515"/>
                  <a:pt x="26969" y="11313"/>
                </a:cubicBezTo>
                <a:cubicBezTo>
                  <a:pt x="24991" y="19111"/>
                  <a:pt x="19814" y="21473"/>
                  <a:pt x="9908" y="26266"/>
                </a:cubicBezTo>
                <a:cubicBezTo>
                  <a:pt x="1" y="31059"/>
                  <a:pt x="3737" y="40938"/>
                  <a:pt x="3737" y="40938"/>
                </a:cubicBezTo>
                <a:lnTo>
                  <a:pt x="37839" y="40938"/>
                </a:lnTo>
                <a:lnTo>
                  <a:pt x="37839" y="0"/>
                </a:lnTo>
                <a:close/>
              </a:path>
            </a:pathLst>
          </a:custGeom>
          <a:solidFill>
            <a:srgbClr val="F6E2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F010D7-AD0C-339C-3761-D40204B33972}"/>
              </a:ext>
            </a:extLst>
          </p:cNvPr>
          <p:cNvSpPr txBox="1"/>
          <p:nvPr/>
        </p:nvSpPr>
        <p:spPr>
          <a:xfrm>
            <a:off x="884617" y="2371405"/>
            <a:ext cx="71745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LV" sz="2800" b="1" dirty="0">
                <a:solidFill>
                  <a:srgbClr val="7030A0"/>
                </a:solidFill>
              </a:rPr>
              <a:t>“Resiliences </a:t>
            </a:r>
            <a:r>
              <a:rPr lang="lv-LV" sz="2800" b="1" dirty="0">
                <a:solidFill>
                  <a:srgbClr val="7030A0"/>
                </a:solidFill>
              </a:rPr>
              <a:t>centrs</a:t>
            </a:r>
            <a:r>
              <a:rPr lang="en-LV" sz="2800" b="1" dirty="0">
                <a:solidFill>
                  <a:srgbClr val="7030A0"/>
                </a:solidFill>
              </a:rPr>
              <a:t>”</a:t>
            </a:r>
            <a:r>
              <a:rPr lang="lv-LV" sz="2800" b="1" dirty="0">
                <a:solidFill>
                  <a:srgbClr val="7030A0"/>
                </a:solidFill>
              </a:rPr>
              <a:t> un resiliences pieeja darbā ar jauniešiem</a:t>
            </a:r>
            <a:endParaRPr lang="en-LV" sz="2800" b="1" dirty="0">
              <a:solidFill>
                <a:srgbClr val="7030A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8BEAAC-C3C0-49B5-A0AF-2E77C0BC1E3D}"/>
              </a:ext>
            </a:extLst>
          </p:cNvPr>
          <p:cNvSpPr txBox="1"/>
          <p:nvPr/>
        </p:nvSpPr>
        <p:spPr>
          <a:xfrm>
            <a:off x="658834" y="4154659"/>
            <a:ext cx="3681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800" dirty="0">
                <a:solidFill>
                  <a:srgbClr val="7030A0"/>
                </a:solidFill>
              </a:rPr>
              <a:t>Leonards Kokorevičs</a:t>
            </a:r>
            <a:endParaRPr lang="en-LV" sz="18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C2EEB-ABF8-4D40-BC1E-F69769A0B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530" y="197052"/>
            <a:ext cx="7704600" cy="572700"/>
          </a:xfrm>
        </p:spPr>
        <p:txBody>
          <a:bodyPr/>
          <a:lstStyle/>
          <a:p>
            <a:pPr algn="l"/>
            <a:r>
              <a:rPr lang="en-US" sz="2800" b="1" dirty="0" err="1">
                <a:latin typeface="+mj-lt"/>
              </a:rPr>
              <a:t>Programma</a:t>
            </a:r>
            <a:r>
              <a:rPr lang="en-US" sz="2800" b="1" dirty="0">
                <a:latin typeface="+mj-lt"/>
              </a:rPr>
              <a:t> DARI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7E14FF-1D07-4978-8DB3-2699F5EDCB4F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 flipH="1">
            <a:off x="758395" y="845371"/>
            <a:ext cx="6832600" cy="3189287"/>
          </a:xfrm>
        </p:spPr>
        <p:txBody>
          <a:bodyPr/>
          <a:lstStyle/>
          <a:p>
            <a:pPr marL="165100" indent="0">
              <a:spcBef>
                <a:spcPts val="1200"/>
              </a:spcBef>
              <a:buNone/>
            </a:pP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Programma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tek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īstenota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kopš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2016.gada.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Katru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gadu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tiek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uzņemti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15 jaunieši.</a:t>
            </a:r>
          </a:p>
          <a:p>
            <a:pPr marL="165100" indent="0">
              <a:spcBef>
                <a:spcPts val="1200"/>
              </a:spcBef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2021.</a:t>
            </a:r>
            <a:r>
              <a:rPr lang="lv-LV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gada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rudenī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tiek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uzņemti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30 jaunieši</a:t>
            </a:r>
            <a:r>
              <a:rPr lang="lv-LV" sz="1800" dirty="0">
                <a:latin typeface="Arial" panose="020B0604020202020204" pitchFamily="34" charset="0"/>
                <a:cs typeface="Arial" panose="020B0604020202020204" pitchFamily="34" charset="0"/>
              </a:rPr>
              <a:t>, kuri dalās divās grupās.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5100" indent="0">
              <a:spcBef>
                <a:spcPts val="1200"/>
              </a:spcBef>
              <a:buNone/>
            </a:pP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Programmai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ir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divi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posmi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– 8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mēneši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(15 jaunieši) + 6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mēneši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(10 jaunieši)</a:t>
            </a:r>
          </a:p>
          <a:p>
            <a:pPr marL="165100" indent="0">
              <a:spcBef>
                <a:spcPts val="1200"/>
              </a:spcBef>
              <a:buNone/>
            </a:pP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Programma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paredzēta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Rīgas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pilsētā</a:t>
            </a: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deklarētiem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jauniešiem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vecumā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no 13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līdz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18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gadiem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uzvedības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un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saskarsmes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traucējumiem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</a:p>
          <a:p>
            <a:pPr marL="165100" indent="0">
              <a:buNone/>
            </a:pP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5739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23EA0-4FC9-419E-8CD0-5CA2D3E8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805" y="173804"/>
            <a:ext cx="7704600" cy="647606"/>
          </a:xfrm>
        </p:spPr>
        <p:txBody>
          <a:bodyPr/>
          <a:lstStyle/>
          <a:p>
            <a:pPr algn="l"/>
            <a:r>
              <a:rPr lang="en-US" sz="2400" b="1" dirty="0" err="1">
                <a:latin typeface="+mj-lt"/>
              </a:rPr>
              <a:t>Pakalpojuma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aktivitātes</a:t>
            </a:r>
            <a:r>
              <a:rPr lang="en-US" sz="2400" b="1" dirty="0">
                <a:latin typeface="+mj-lt"/>
              </a:rPr>
              <a:t>:</a:t>
            </a:r>
            <a:endParaRPr lang="en-US" dirty="0"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8126AE-4038-2B5E-6384-3B745DFCA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7954" y="1837762"/>
            <a:ext cx="1666046" cy="33341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EB57FF-F538-F33C-F0D3-2BFC554CC0D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930"/>
          <a:stretch/>
        </p:blipFill>
        <p:spPr>
          <a:xfrm>
            <a:off x="3738977" y="2852261"/>
            <a:ext cx="3429000" cy="23935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070AC0-B04E-ECD9-1B93-5A82172920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52261"/>
            <a:ext cx="3429000" cy="257175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60C8B8B-C59D-683E-8A6B-AC0ACBDF8EA1}"/>
              </a:ext>
            </a:extLst>
          </p:cNvPr>
          <p:cNvSpPr txBox="1">
            <a:spLocks/>
          </p:cNvSpPr>
          <p:nvPr/>
        </p:nvSpPr>
        <p:spPr>
          <a:xfrm>
            <a:off x="606377" y="706385"/>
            <a:ext cx="7704600" cy="2397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Playfair Display"/>
              <a:buNone/>
              <a:defRPr sz="1800" b="0" i="0" u="none" strike="noStrike" cap="none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algn="l">
              <a:lnSpc>
                <a:spcPts val="2500"/>
              </a:lnSpc>
            </a:pPr>
            <a:r>
              <a:rPr lang="en-US" dirty="0" err="1">
                <a:latin typeface="+mj-lt"/>
              </a:rPr>
              <a:t>Grupu</a:t>
            </a:r>
            <a:r>
              <a:rPr lang="en-US" dirty="0">
                <a:latin typeface="+mj-lt"/>
              </a:rPr>
              <a:t> nodarbības (</a:t>
            </a:r>
            <a:r>
              <a:rPr lang="en-US" dirty="0" err="1">
                <a:latin typeface="+mj-lt"/>
              </a:rPr>
              <a:t>saskarsmes</a:t>
            </a:r>
            <a:r>
              <a:rPr lang="en-US" dirty="0">
                <a:latin typeface="+mj-lt"/>
              </a:rPr>
              <a:t> nodarbības 2 x </a:t>
            </a:r>
            <a:r>
              <a:rPr lang="en-US" dirty="0" err="1">
                <a:latin typeface="+mj-lt"/>
              </a:rPr>
              <a:t>nedēļā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interešu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grupas</a:t>
            </a:r>
            <a:r>
              <a:rPr lang="en-US" dirty="0">
                <a:latin typeface="+mj-lt"/>
              </a:rPr>
              <a:t>,  </a:t>
            </a:r>
            <a:r>
              <a:rPr lang="en-US" dirty="0" err="1">
                <a:latin typeface="+mj-lt"/>
              </a:rPr>
              <a:t>grupu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nodarbība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kopā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ar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vecākiem</a:t>
            </a:r>
            <a:r>
              <a:rPr lang="en-US" dirty="0">
                <a:latin typeface="+mj-lt"/>
              </a:rPr>
              <a:t>)</a:t>
            </a:r>
            <a:br>
              <a:rPr lang="en-US" dirty="0">
                <a:latin typeface="+mj-lt"/>
              </a:rPr>
            </a:br>
            <a:r>
              <a:rPr lang="en-US" dirty="0" err="1">
                <a:latin typeface="+mj-lt"/>
              </a:rPr>
              <a:t>Izbraukuma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treniņi</a:t>
            </a:r>
            <a:r>
              <a:rPr lang="en-US" dirty="0">
                <a:latin typeface="+mj-lt"/>
              </a:rPr>
              <a:t>  (3x)</a:t>
            </a:r>
            <a:br>
              <a:rPr lang="en-US" dirty="0">
                <a:latin typeface="+mj-lt"/>
              </a:rPr>
            </a:br>
            <a:r>
              <a:rPr lang="en-US" dirty="0" err="1">
                <a:latin typeface="+mj-lt"/>
              </a:rPr>
              <a:t>Prasmju</a:t>
            </a:r>
            <a:r>
              <a:rPr lang="en-US" dirty="0">
                <a:latin typeface="+mj-lt"/>
              </a:rPr>
              <a:t> un </a:t>
            </a:r>
            <a:r>
              <a:rPr lang="en-US" dirty="0" err="1">
                <a:latin typeface="+mj-lt"/>
              </a:rPr>
              <a:t>praktisko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iemanu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darbnīcas</a:t>
            </a:r>
            <a:r>
              <a:rPr lang="en-US" dirty="0">
                <a:latin typeface="+mj-lt"/>
              </a:rPr>
              <a:t> (1 x </a:t>
            </a:r>
            <a:r>
              <a:rPr lang="en-US" dirty="0" err="1">
                <a:latin typeface="+mj-lt"/>
              </a:rPr>
              <a:t>mēnesī</a:t>
            </a:r>
            <a:r>
              <a:rPr lang="en-US" dirty="0">
                <a:latin typeface="+mj-lt"/>
              </a:rPr>
              <a:t>),</a:t>
            </a:r>
            <a:br>
              <a:rPr lang="en-US" dirty="0">
                <a:latin typeface="+mj-lt"/>
              </a:rPr>
            </a:br>
            <a:r>
              <a:rPr lang="en-US" dirty="0" err="1">
                <a:latin typeface="+mj-lt"/>
              </a:rPr>
              <a:t>Ekskursijas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kopā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ar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vecākiem</a:t>
            </a:r>
            <a:r>
              <a:rPr lang="en-US" dirty="0">
                <a:latin typeface="+mj-lt"/>
              </a:rPr>
              <a:t>/</a:t>
            </a:r>
            <a:r>
              <a:rPr lang="en-US" dirty="0" err="1">
                <a:latin typeface="+mj-lt"/>
              </a:rPr>
              <a:t>piesaistes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personu</a:t>
            </a:r>
            <a:r>
              <a:rPr lang="en-US" dirty="0">
                <a:latin typeface="+mj-lt"/>
              </a:rPr>
              <a:t> (2x)</a:t>
            </a:r>
            <a:br>
              <a:rPr lang="en-US" dirty="0">
                <a:latin typeface="+mj-lt"/>
              </a:rPr>
            </a:br>
            <a:r>
              <a:rPr lang="en-US" dirty="0" err="1">
                <a:latin typeface="+mj-lt"/>
              </a:rPr>
              <a:t>Noslēguma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laivu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brauciens</a:t>
            </a:r>
            <a:br>
              <a:rPr lang="en-US" dirty="0">
                <a:latin typeface="+mj-lt"/>
              </a:rPr>
            </a:br>
            <a:br>
              <a:rPr lang="en-US" dirty="0">
                <a:latin typeface="+mj-lt"/>
              </a:rPr>
            </a:b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485565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23EA0-4FC9-419E-8CD0-5CA2D3E8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614" y="204801"/>
            <a:ext cx="5650053" cy="572700"/>
          </a:xfrm>
        </p:spPr>
        <p:txBody>
          <a:bodyPr/>
          <a:lstStyle/>
          <a:p>
            <a:pPr algn="l"/>
            <a:r>
              <a:rPr lang="en-US" sz="2400" b="1" dirty="0" err="1">
                <a:latin typeface="+mj-lt"/>
              </a:rPr>
              <a:t>Pakalpojuma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aktivitātes</a:t>
            </a:r>
            <a:r>
              <a:rPr lang="en-US" sz="2400" b="1" dirty="0">
                <a:latin typeface="+mj-lt"/>
              </a:rPr>
              <a:t>:</a:t>
            </a:r>
            <a:br>
              <a:rPr lang="en-US" sz="2400" b="1" dirty="0">
                <a:latin typeface="+mj-lt"/>
              </a:rPr>
            </a:br>
            <a:br>
              <a:rPr lang="en-US" sz="2400" b="1" dirty="0">
                <a:latin typeface="+mj-lt"/>
              </a:rPr>
            </a:br>
            <a:r>
              <a:rPr lang="en-US" b="1" dirty="0" err="1">
                <a:latin typeface="+mj-lt"/>
              </a:rPr>
              <a:t>Radošie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projekti</a:t>
            </a:r>
            <a:r>
              <a:rPr lang="en-US" b="1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kā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grupu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nodarbību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rezultāts</a:t>
            </a:r>
            <a:r>
              <a:rPr lang="en-US" dirty="0">
                <a:latin typeface="+mj-lt"/>
              </a:rPr>
              <a:t> (</a:t>
            </a:r>
            <a:r>
              <a:rPr lang="en-US" dirty="0" err="1">
                <a:latin typeface="+mj-lt"/>
              </a:rPr>
              <a:t>tas</a:t>
            </a:r>
            <a:r>
              <a:rPr lang="en-US" dirty="0">
                <a:latin typeface="+mj-lt"/>
              </a:rPr>
              <a:t> var </a:t>
            </a:r>
            <a:r>
              <a:rPr lang="en-US" dirty="0" err="1">
                <a:latin typeface="+mj-lt"/>
              </a:rPr>
              <a:t>būt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uzvedums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pasākums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dziesmu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ierakstīšana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u.c.</a:t>
            </a:r>
            <a:r>
              <a:rPr lang="en-US" dirty="0">
                <a:latin typeface="+mj-lt"/>
              </a:rPr>
              <a:t>);</a:t>
            </a:r>
            <a:br>
              <a:rPr lang="en-US" dirty="0">
                <a:latin typeface="+mj-lt"/>
              </a:rPr>
            </a:br>
            <a:br>
              <a:rPr lang="en-US" dirty="0">
                <a:latin typeface="+mj-lt"/>
              </a:rPr>
            </a:br>
            <a:br>
              <a:rPr lang="en-US" dirty="0">
                <a:latin typeface="+mj-lt"/>
              </a:rPr>
            </a:br>
            <a:endParaRPr lang="en-US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8772EA-7FB2-4FE4-A3EC-489378899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49838"/>
            <a:ext cx="4035596" cy="30266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F5201F-D6BE-48FF-A93A-1F12CA623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6190" y="2349838"/>
            <a:ext cx="2116190" cy="28215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7FBFFA-DA25-3897-31D7-75EAB53393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2974" y="1704812"/>
            <a:ext cx="2291026" cy="343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1463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78879-203C-45BE-A6BF-1AA58BD41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547" y="460523"/>
            <a:ext cx="7704600" cy="572700"/>
          </a:xfrm>
        </p:spPr>
        <p:txBody>
          <a:bodyPr/>
          <a:lstStyle/>
          <a:p>
            <a:pPr algn="l"/>
            <a:r>
              <a:rPr lang="en-US" sz="2400" b="1" dirty="0" err="1">
                <a:solidFill>
                  <a:srgbClr val="7030A0"/>
                </a:solidFill>
                <a:latin typeface="+mj-lt"/>
              </a:rPr>
              <a:t>Programmas</a:t>
            </a:r>
            <a:r>
              <a:rPr lang="en-US" sz="2400" b="1" dirty="0">
                <a:solidFill>
                  <a:srgbClr val="7030A0"/>
                </a:solidFill>
                <a:latin typeface="+mj-lt"/>
              </a:rPr>
              <a:t> DARI 1 </a:t>
            </a:r>
            <a:r>
              <a:rPr lang="en-US" sz="2400" b="1" dirty="0" err="1">
                <a:solidFill>
                  <a:srgbClr val="7030A0"/>
                </a:solidFill>
                <a:latin typeface="+mj-lt"/>
              </a:rPr>
              <a:t>posma</a:t>
            </a:r>
            <a:r>
              <a:rPr lang="en-US" sz="24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+mj-lt"/>
              </a:rPr>
              <a:t>soļi</a:t>
            </a:r>
            <a:endParaRPr lang="en-US" sz="2400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29F596-ABB4-4360-B2EB-C84AFCE75B00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29160" y="1152525"/>
            <a:ext cx="7705725" cy="3416300"/>
          </a:xfrm>
        </p:spPr>
        <p:txBody>
          <a:bodyPr/>
          <a:lstStyle/>
          <a:p>
            <a:pPr marL="393700" indent="-228600">
              <a:spcAft>
                <a:spcPts val="1200"/>
              </a:spcAft>
              <a:buAutoNum type="arabicPeriod"/>
            </a:pPr>
            <a:r>
              <a:rPr lang="en-US" sz="2000" dirty="0" err="1">
                <a:latin typeface="+mj-lt"/>
              </a:rPr>
              <a:t>Pieņemoša</a:t>
            </a:r>
            <a:r>
              <a:rPr lang="en-US" sz="2000" dirty="0">
                <a:latin typeface="+mj-lt"/>
              </a:rPr>
              <a:t> un </a:t>
            </a:r>
            <a:r>
              <a:rPr lang="en-US" sz="2000" dirty="0" err="1">
                <a:latin typeface="+mj-lt"/>
              </a:rPr>
              <a:t>droša</a:t>
            </a:r>
            <a:r>
              <a:rPr lang="en-US" sz="2000" dirty="0">
                <a:latin typeface="+mj-lt"/>
              </a:rPr>
              <a:t> vide</a:t>
            </a:r>
          </a:p>
          <a:p>
            <a:pPr marL="393700" indent="-228600">
              <a:spcAft>
                <a:spcPts val="1200"/>
              </a:spcAft>
              <a:buAutoNum type="arabicPeriod"/>
            </a:pPr>
            <a:r>
              <a:rPr lang="en-US" sz="2000" dirty="0" err="1">
                <a:latin typeface="+mj-lt"/>
              </a:rPr>
              <a:t>Pāri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nedarīšana</a:t>
            </a:r>
            <a:r>
              <a:rPr lang="en-US" sz="2000" dirty="0">
                <a:latin typeface="+mj-lt"/>
              </a:rPr>
              <a:t>, </a:t>
            </a:r>
            <a:r>
              <a:rPr lang="en-US" sz="2000" dirty="0" err="1">
                <a:latin typeface="+mj-lt"/>
              </a:rPr>
              <a:t>drošas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attiecības</a:t>
            </a:r>
            <a:endParaRPr lang="en-US" sz="2000" dirty="0">
              <a:latin typeface="+mj-lt"/>
            </a:endParaRPr>
          </a:p>
          <a:p>
            <a:pPr marL="393700" indent="-228600">
              <a:spcAft>
                <a:spcPts val="1200"/>
              </a:spcAft>
              <a:buAutoNum type="arabicPeriod"/>
            </a:pPr>
            <a:r>
              <a:rPr lang="en-US" sz="2000" dirty="0" err="1">
                <a:latin typeface="+mj-lt"/>
              </a:rPr>
              <a:t>Vajadzības</a:t>
            </a:r>
            <a:r>
              <a:rPr lang="en-US" sz="2000" dirty="0">
                <a:latin typeface="+mj-lt"/>
              </a:rPr>
              <a:t> – </a:t>
            </a:r>
            <a:r>
              <a:rPr lang="en-US" sz="2000" dirty="0" err="1">
                <a:latin typeface="+mj-lt"/>
              </a:rPr>
              <a:t>jūtas</a:t>
            </a:r>
            <a:r>
              <a:rPr lang="en-US" sz="2000" dirty="0">
                <a:latin typeface="+mj-lt"/>
              </a:rPr>
              <a:t> - -</a:t>
            </a:r>
            <a:r>
              <a:rPr lang="en-US" sz="2000" dirty="0" err="1">
                <a:latin typeface="+mj-lt"/>
              </a:rPr>
              <a:t>refleksija</a:t>
            </a:r>
            <a:r>
              <a:rPr lang="en-US" sz="2000" dirty="0">
                <a:latin typeface="+mj-lt"/>
              </a:rPr>
              <a:t> – </a:t>
            </a:r>
            <a:r>
              <a:rPr lang="en-US" sz="2000" dirty="0" err="1">
                <a:latin typeface="+mj-lt"/>
              </a:rPr>
              <a:t>pieņemšana</a:t>
            </a:r>
            <a:endParaRPr lang="en-US" sz="2000" dirty="0">
              <a:latin typeface="+mj-lt"/>
            </a:endParaRPr>
          </a:p>
          <a:p>
            <a:pPr marL="393700" indent="-228600">
              <a:spcAft>
                <a:spcPts val="1200"/>
              </a:spcAft>
              <a:buAutoNum type="arabicPeriod"/>
            </a:pPr>
            <a:r>
              <a:rPr lang="en-US" sz="2000" dirty="0" err="1">
                <a:latin typeface="+mj-lt"/>
              </a:rPr>
              <a:t>Piedzīvošana</a:t>
            </a:r>
            <a:r>
              <a:rPr lang="en-US" sz="2000" dirty="0">
                <a:latin typeface="+mj-lt"/>
              </a:rPr>
              <a:t> un </a:t>
            </a:r>
            <a:r>
              <a:rPr lang="en-US" sz="2000" dirty="0" err="1">
                <a:latin typeface="+mj-lt"/>
              </a:rPr>
              <a:t>citas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pieredzes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piesavināšanās</a:t>
            </a:r>
            <a:endParaRPr lang="en-US" sz="2000" dirty="0">
              <a:latin typeface="+mj-lt"/>
            </a:endParaRPr>
          </a:p>
          <a:p>
            <a:pPr marL="393700" indent="-228600">
              <a:spcAft>
                <a:spcPts val="1200"/>
              </a:spcAft>
              <a:buAutoNum type="arabicPeriod"/>
            </a:pPr>
            <a:r>
              <a:rPr lang="en-US" sz="2000" dirty="0" err="1">
                <a:latin typeface="+mj-lt"/>
              </a:rPr>
              <a:t>Jēgas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apzināšanās</a:t>
            </a:r>
            <a:endParaRPr lang="en-US" sz="2000" dirty="0">
              <a:latin typeface="+mj-lt"/>
            </a:endParaRPr>
          </a:p>
          <a:p>
            <a:pPr marL="393700" indent="-228600">
              <a:spcAft>
                <a:spcPts val="1200"/>
              </a:spcAft>
              <a:buAutoNum type="arabicPeriod"/>
            </a:pPr>
            <a:r>
              <a:rPr lang="en-US" sz="2000" dirty="0" err="1">
                <a:latin typeface="+mj-lt"/>
              </a:rPr>
              <a:t>Prasmes</a:t>
            </a:r>
            <a:r>
              <a:rPr lang="en-US" sz="2000" dirty="0">
                <a:latin typeface="+mj-lt"/>
              </a:rPr>
              <a:t> un </a:t>
            </a:r>
            <a:r>
              <a:rPr lang="en-US" sz="2000" dirty="0" err="1">
                <a:latin typeface="+mj-lt"/>
              </a:rPr>
              <a:t>resursi</a:t>
            </a:r>
            <a:endParaRPr lang="en-US" sz="2000" dirty="0">
              <a:latin typeface="+mj-lt"/>
            </a:endParaRPr>
          </a:p>
          <a:p>
            <a:pPr marL="393700" indent="-228600">
              <a:spcAft>
                <a:spcPts val="1200"/>
              </a:spcAft>
              <a:buAutoNum type="arabicPeriod"/>
            </a:pPr>
            <a:r>
              <a:rPr lang="en-US" sz="2000" dirty="0" err="1">
                <a:latin typeface="+mj-lt"/>
              </a:rPr>
              <a:t>Došana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tālāk</a:t>
            </a:r>
            <a:r>
              <a:rPr lang="en-US" sz="2000" dirty="0">
                <a:latin typeface="+mj-lt"/>
              </a:rPr>
              <a:t> – </a:t>
            </a:r>
            <a:r>
              <a:rPr lang="en-US" sz="2000" dirty="0" err="1">
                <a:latin typeface="+mj-lt"/>
              </a:rPr>
              <a:t>apmaiņa</a:t>
            </a:r>
            <a:r>
              <a:rPr lang="en-US" sz="2000" dirty="0">
                <a:latin typeface="+mj-lt"/>
              </a:rPr>
              <a:t> un </a:t>
            </a:r>
            <a:r>
              <a:rPr lang="en-US" sz="2000" dirty="0" err="1">
                <a:latin typeface="+mj-lt"/>
              </a:rPr>
              <a:t>izaugsme</a:t>
            </a: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635709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3FE28EC-1E85-B751-EA97-DED7CD884306}"/>
              </a:ext>
            </a:extLst>
          </p:cNvPr>
          <p:cNvSpPr txBox="1">
            <a:spLocks/>
          </p:cNvSpPr>
          <p:nvPr/>
        </p:nvSpPr>
        <p:spPr>
          <a:xfrm>
            <a:off x="603512" y="1715651"/>
            <a:ext cx="758061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Playfair Display"/>
              <a:buNone/>
              <a:defRPr sz="1800" b="0" i="0" u="none" strike="noStrike" cap="none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r>
              <a:rPr lang="lv-LV" sz="4000" b="1" dirty="0">
                <a:latin typeface="+mj-lt"/>
              </a:rPr>
              <a:t>Kopienas centrs</a:t>
            </a:r>
          </a:p>
          <a:p>
            <a:r>
              <a:rPr lang="en-LV" sz="4000" b="1" dirty="0">
                <a:latin typeface="+mj-lt"/>
              </a:rPr>
              <a:t>“Resiliences </a:t>
            </a:r>
            <a:r>
              <a:rPr lang="lv-LV" sz="4000" b="1" dirty="0">
                <a:latin typeface="+mj-lt"/>
              </a:rPr>
              <a:t>avots</a:t>
            </a:r>
            <a:r>
              <a:rPr lang="en-LV" sz="4000" b="1" dirty="0">
                <a:latin typeface="+mj-lt"/>
              </a:rPr>
              <a:t>”</a:t>
            </a:r>
            <a:endParaRPr lang="lv-LV" sz="4000" b="1" dirty="0">
              <a:latin typeface="+mj-lt"/>
            </a:endParaRPr>
          </a:p>
          <a:p>
            <a:endParaRPr lang="en-US" sz="4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484202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6741A94C-DB99-48E9-B34B-FCE721754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LV" sz="2400" dirty="0"/>
            </a:br>
            <a:endParaRPr lang="en-US" sz="2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Virsraksts 1">
            <a:extLst>
              <a:ext uri="{FF2B5EF4-FFF2-40B4-BE49-F238E27FC236}">
                <a16:creationId xmlns:a16="http://schemas.microsoft.com/office/drawing/2014/main" id="{43C3A618-2C51-451C-885D-DFE1ECC32A3C}"/>
              </a:ext>
            </a:extLst>
          </p:cNvPr>
          <p:cNvSpPr txBox="1">
            <a:spLocks/>
          </p:cNvSpPr>
          <p:nvPr/>
        </p:nvSpPr>
        <p:spPr>
          <a:xfrm>
            <a:off x="453417" y="1335783"/>
            <a:ext cx="3835499" cy="3801577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25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lv-LV" sz="7200" dirty="0">
                <a:solidFill>
                  <a:schemeClr val="bg1"/>
                </a:solidFill>
                <a:cs typeface="Times New Roman" panose="02020603050405020304" pitchFamily="18" charset="0"/>
              </a:rPr>
              <a:t>Kopienas centrs</a:t>
            </a:r>
          </a:p>
          <a:p>
            <a:pPr>
              <a:lnSpc>
                <a:spcPct val="120000"/>
              </a:lnSpc>
            </a:pPr>
            <a:r>
              <a:rPr lang="lv-LV" sz="72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Resiliences</a:t>
            </a:r>
            <a:r>
              <a:rPr lang="lv-LV" sz="7200" b="1" dirty="0">
                <a:solidFill>
                  <a:schemeClr val="bg1"/>
                </a:solidFill>
                <a:cs typeface="Times New Roman" panose="02020603050405020304" pitchFamily="18" charset="0"/>
              </a:rPr>
              <a:t> Avots</a:t>
            </a:r>
          </a:p>
          <a:p>
            <a:pPr>
              <a:lnSpc>
                <a:spcPct val="120000"/>
              </a:lnSpc>
            </a:pPr>
            <a:endParaRPr lang="en-GB" sz="7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LV" sz="7200" dirty="0">
                <a:solidFill>
                  <a:schemeClr val="bg1"/>
                </a:solidFill>
              </a:rPr>
              <a:t>Kopienā apvienojas dalībnieki no dažādām mērķa grupām. </a:t>
            </a:r>
            <a:endParaRPr lang="en-US" sz="72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endParaRPr lang="en-US" sz="72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LV" sz="7200" b="1" dirty="0">
                <a:solidFill>
                  <a:schemeClr val="bg1"/>
                </a:solidFill>
              </a:rPr>
              <a:t>Kopienas apvienojošais elements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en-LV" sz="7200" dirty="0">
                <a:solidFill>
                  <a:schemeClr val="bg1"/>
                </a:solidFill>
              </a:rPr>
              <a:t>- resiliences/dzīvesspēka pieredze un piedzīvojums,  spēja tikt galā ar grūtībām, grūtību pieredzes apzināšanās un gatavība dalīties savā pieredzē ar citiem. </a:t>
            </a:r>
            <a:endParaRPr lang="en-LV" sz="7200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endParaRPr lang="en-GB" sz="7200" b="1" i="1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endParaRPr lang="en-GB" sz="7200" b="1" i="1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endParaRPr lang="en-US" b="1" i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CA4922-D481-1411-25A0-D4365ADEC4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421" y="985752"/>
            <a:ext cx="4398579" cy="342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2446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AA78B-2B9C-4777-810F-21FF29343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700" y="686440"/>
            <a:ext cx="7704600" cy="619932"/>
          </a:xfrm>
        </p:spPr>
        <p:txBody>
          <a:bodyPr/>
          <a:lstStyle/>
          <a:p>
            <a:pPr algn="l"/>
            <a:r>
              <a:rPr lang="en-GB" sz="1400" b="1" dirty="0">
                <a:solidFill>
                  <a:srgbClr val="00B050"/>
                </a:solidFill>
              </a:rPr>
              <a:t> </a:t>
            </a:r>
            <a:r>
              <a:rPr lang="en-GB" sz="2000" b="1" dirty="0" err="1">
                <a:solidFill>
                  <a:srgbClr val="00B050"/>
                </a:solidFill>
                <a:latin typeface="+mj-lt"/>
              </a:rPr>
              <a:t>Kopienas</a:t>
            </a:r>
            <a:r>
              <a:rPr lang="en-GB" sz="2000" b="1" dirty="0">
                <a:solidFill>
                  <a:srgbClr val="00B050"/>
                </a:solidFill>
                <a:latin typeface="+mj-lt"/>
              </a:rPr>
              <a:t> centra </a:t>
            </a:r>
            <a:r>
              <a:rPr lang="en-GB" sz="2000" b="1" dirty="0" err="1">
                <a:solidFill>
                  <a:srgbClr val="00B050"/>
                </a:solidFill>
                <a:latin typeface="+mj-lt"/>
              </a:rPr>
              <a:t>mērķa</a:t>
            </a:r>
            <a:r>
              <a:rPr lang="en-GB" sz="2000" b="1" dirty="0">
                <a:solidFill>
                  <a:srgbClr val="00B050"/>
                </a:solidFill>
                <a:latin typeface="+mj-lt"/>
              </a:rPr>
              <a:t> </a:t>
            </a:r>
            <a:r>
              <a:rPr lang="en-GB" sz="2000" b="1" dirty="0" err="1">
                <a:solidFill>
                  <a:srgbClr val="00B050"/>
                </a:solidFill>
                <a:latin typeface="+mj-lt"/>
              </a:rPr>
              <a:t>grupas</a:t>
            </a:r>
            <a:br>
              <a:rPr lang="en-GB" sz="2000" b="1" dirty="0">
                <a:solidFill>
                  <a:srgbClr val="00B050"/>
                </a:solidFill>
                <a:latin typeface="+mj-lt"/>
              </a:rPr>
            </a:br>
            <a:br>
              <a:rPr lang="en-GB" sz="2000" b="1" dirty="0">
                <a:solidFill>
                  <a:srgbClr val="00B050"/>
                </a:solidFill>
                <a:latin typeface="+mj-lt"/>
              </a:rPr>
            </a:br>
            <a:br>
              <a:rPr lang="en-GB" sz="2000" b="1" dirty="0">
                <a:solidFill>
                  <a:srgbClr val="00B050"/>
                </a:solidFill>
                <a:latin typeface="+mj-lt"/>
              </a:rPr>
            </a:br>
            <a:br>
              <a:rPr lang="en-GB" sz="2000" b="1" dirty="0">
                <a:solidFill>
                  <a:srgbClr val="00B050"/>
                </a:solidFill>
                <a:latin typeface="+mj-lt"/>
              </a:rPr>
            </a:br>
            <a:endParaRPr lang="en-US" sz="20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E1485B-6EB9-4DF7-AF3E-661876E268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4764" y="996406"/>
            <a:ext cx="5566106" cy="3281126"/>
          </a:xfrm>
        </p:spPr>
        <p:txBody>
          <a:bodyPr/>
          <a:lstStyle/>
          <a:p>
            <a:pPr marL="165100" indent="0">
              <a:buNone/>
            </a:pPr>
            <a:endParaRPr lang="lv-LV" sz="1800" dirty="0">
              <a:effectLst/>
              <a:latin typeface="+mn-lt"/>
              <a:ea typeface="Calibri" panose="020F0502020204030204" pitchFamily="34" charset="0"/>
              <a:cs typeface="DokChampa" panose="020B0604020202020204" pitchFamily="34" charset="-34"/>
            </a:endParaRPr>
          </a:p>
          <a:p>
            <a:pPr marL="165100" indent="0">
              <a:buNone/>
            </a:pPr>
            <a:r>
              <a:rPr lang="lv-LV" sz="1800" b="1" dirty="0">
                <a:effectLst/>
                <a:latin typeface="+mn-lt"/>
                <a:ea typeface="Calibri" panose="020F0502020204030204" pitchFamily="34" charset="0"/>
                <a:cs typeface="DokChampa" panose="020B0604020202020204" pitchFamily="34" charset="-34"/>
              </a:rPr>
              <a:t>Pusaudži un jaunieši </a:t>
            </a:r>
            <a:r>
              <a:rPr lang="lv-LV" sz="1800" dirty="0">
                <a:effectLst/>
                <a:latin typeface="+mn-lt"/>
                <a:ea typeface="Calibri" panose="020F0502020204030204" pitchFamily="34" charset="0"/>
                <a:cs typeface="DokChampa" panose="020B0604020202020204" pitchFamily="34" charset="-34"/>
              </a:rPr>
              <a:t>(13-17 gadi, 18-29 gadi) </a:t>
            </a:r>
          </a:p>
          <a:p>
            <a:pPr marL="165100" indent="0">
              <a:buNone/>
            </a:pPr>
            <a:r>
              <a:rPr lang="lv-LV" sz="1800" dirty="0">
                <a:effectLst/>
                <a:latin typeface="+mn-lt"/>
                <a:ea typeface="Calibri" panose="020F0502020204030204" pitchFamily="34" charset="0"/>
                <a:cs typeface="DokChampa" panose="020B0604020202020204" pitchFamily="34" charset="-34"/>
              </a:rPr>
              <a:t>(3 mēnešu laika </a:t>
            </a:r>
            <a:r>
              <a:rPr lang="lv-LV" sz="1800" dirty="0">
                <a:latin typeface="+mn-lt"/>
                <a:ea typeface="Calibri" panose="020F0502020204030204" pitchFamily="34" charset="0"/>
                <a:cs typeface="DokChampa" panose="020B0604020202020204" pitchFamily="34" charset="-34"/>
              </a:rPr>
              <a:t>posmā Centra redzeslokā 95, regulārie apmeklētāji vidēji 30)</a:t>
            </a:r>
          </a:p>
          <a:p>
            <a:pPr marL="165100" indent="0">
              <a:buNone/>
            </a:pPr>
            <a:endParaRPr lang="lv-LV" sz="1800" dirty="0">
              <a:effectLst/>
              <a:latin typeface="+mn-lt"/>
              <a:ea typeface="Calibri" panose="020F0502020204030204" pitchFamily="34" charset="0"/>
              <a:cs typeface="DokChampa" panose="020B0604020202020204" pitchFamily="34" charset="-34"/>
            </a:endParaRPr>
          </a:p>
          <a:p>
            <a:pPr marL="165100" indent="0">
              <a:buNone/>
            </a:pPr>
            <a:r>
              <a:rPr lang="lv-LV" sz="1800" b="1" dirty="0">
                <a:latin typeface="+mn-lt"/>
                <a:ea typeface="Calibri" panose="020F0502020204030204" pitchFamily="34" charset="0"/>
                <a:cs typeface="DokChampa" panose="020B0604020202020204" pitchFamily="34" charset="-34"/>
              </a:rPr>
              <a:t>Pilngadīgas personas </a:t>
            </a:r>
            <a:r>
              <a:rPr lang="lv-LV" sz="1800" dirty="0">
                <a:latin typeface="+mn-lt"/>
                <a:ea typeface="Calibri" panose="020F0502020204030204" pitchFamily="34" charset="0"/>
                <a:cs typeface="DokChampa" panose="020B0604020202020204" pitchFamily="34" charset="-34"/>
              </a:rPr>
              <a:t>(30+, t.sk. seniori) </a:t>
            </a:r>
          </a:p>
          <a:p>
            <a:pPr marL="165100" indent="0">
              <a:buNone/>
            </a:pPr>
            <a:r>
              <a:rPr lang="lv-LV" sz="1800" dirty="0">
                <a:latin typeface="+mn-lt"/>
                <a:ea typeface="Calibri" panose="020F0502020204030204" pitchFamily="34" charset="0"/>
                <a:cs typeface="DokChampa" panose="020B0604020202020204" pitchFamily="34" charset="-34"/>
              </a:rPr>
              <a:t>(</a:t>
            </a:r>
            <a:r>
              <a:rPr lang="lv-LV" sz="1800" dirty="0">
                <a:effectLst/>
                <a:latin typeface="+mn-lt"/>
                <a:ea typeface="Calibri" panose="020F0502020204030204" pitchFamily="34" charset="0"/>
                <a:cs typeface="DokChampa" panose="020B0604020202020204" pitchFamily="34" charset="-34"/>
              </a:rPr>
              <a:t>3 mēnešu laika </a:t>
            </a:r>
            <a:r>
              <a:rPr lang="lv-LV" sz="1800" dirty="0">
                <a:latin typeface="+mn-lt"/>
                <a:ea typeface="Calibri" panose="020F0502020204030204" pitchFamily="34" charset="0"/>
                <a:cs typeface="DokChampa" panose="020B0604020202020204" pitchFamily="34" charset="-34"/>
              </a:rPr>
              <a:t>posmā Centra redzeslokā 90, regulārie apmeklētāji vidēji 25)</a:t>
            </a:r>
          </a:p>
          <a:p>
            <a:pPr marL="165100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189073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AA78B-2B9C-4777-810F-21FF29343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700" y="490959"/>
            <a:ext cx="7704600" cy="715618"/>
          </a:xfrm>
        </p:spPr>
        <p:txBody>
          <a:bodyPr/>
          <a:lstStyle/>
          <a:p>
            <a:pPr algn="l"/>
            <a:r>
              <a:rPr lang="en-GB" sz="1400" b="1" dirty="0">
                <a:solidFill>
                  <a:srgbClr val="00B050"/>
                </a:solidFill>
              </a:rPr>
              <a:t> </a:t>
            </a:r>
            <a:r>
              <a:rPr lang="en-GB" sz="2000" b="1" dirty="0" err="1">
                <a:solidFill>
                  <a:srgbClr val="00B050"/>
                </a:solidFill>
                <a:latin typeface="+mj-lt"/>
              </a:rPr>
              <a:t>Kopienas</a:t>
            </a:r>
            <a:r>
              <a:rPr lang="en-GB" sz="2000" b="1" dirty="0">
                <a:solidFill>
                  <a:srgbClr val="00B050"/>
                </a:solidFill>
                <a:latin typeface="+mj-lt"/>
              </a:rPr>
              <a:t> centra </a:t>
            </a:r>
            <a:r>
              <a:rPr lang="en-GB" sz="2000" b="1" dirty="0" err="1">
                <a:solidFill>
                  <a:srgbClr val="00B050"/>
                </a:solidFill>
                <a:latin typeface="+mj-lt"/>
              </a:rPr>
              <a:t>darbība</a:t>
            </a:r>
            <a:endParaRPr lang="en-US" sz="20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E1485B-6EB9-4DF7-AF3E-661876E268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8525" y="1237192"/>
            <a:ext cx="5967550" cy="2555140"/>
          </a:xfrm>
        </p:spPr>
        <p:txBody>
          <a:bodyPr/>
          <a:lstStyle/>
          <a:p>
            <a:pPr marL="165100" indent="0">
              <a:buNone/>
            </a:pPr>
            <a:r>
              <a:rPr lang="lv-LV" sz="1800" dirty="0">
                <a:effectLst/>
                <a:latin typeface="+mn-lt"/>
                <a:ea typeface="Calibri" panose="020F0502020204030204" pitchFamily="34" charset="0"/>
                <a:cs typeface="DokChampa" panose="020B0604020202020204" pitchFamily="34" charset="-34"/>
              </a:rPr>
              <a:t>Kopienas centra aktīva darbība ir 12 stundas dienā.</a:t>
            </a:r>
            <a:r>
              <a:rPr lang="lv-LV" sz="1800" dirty="0">
                <a:solidFill>
                  <a:srgbClr val="222222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Kopienas centra darba laiks ir sadalīts sekojoši:</a:t>
            </a:r>
            <a:endParaRPr lang="en-LV" sz="18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>
              <a:lnSpc>
                <a:spcPct val="115000"/>
              </a:lnSpc>
            </a:pPr>
            <a:r>
              <a:rPr lang="lv-LV" sz="1800" dirty="0">
                <a:solidFill>
                  <a:srgbClr val="222222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Dienas pirmā puse/ 9.30-16.00 senioru aktivitātes</a:t>
            </a:r>
            <a:endParaRPr lang="en-LV" sz="18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>
              <a:lnSpc>
                <a:spcPct val="115000"/>
              </a:lnSpc>
            </a:pPr>
            <a:r>
              <a:rPr lang="lv-LV" sz="1800" dirty="0">
                <a:solidFill>
                  <a:srgbClr val="222222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Dienas vakara puse/ 16.00-21.30 jauniešu aktivitātes</a:t>
            </a:r>
            <a:endParaRPr lang="en-LV" sz="18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22300" indent="0">
              <a:lnSpc>
                <a:spcPct val="115000"/>
              </a:lnSpc>
              <a:buNone/>
            </a:pPr>
            <a:r>
              <a:rPr lang="lv-LV" sz="1800" dirty="0">
                <a:solidFill>
                  <a:srgbClr val="222222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Izņēmums ir piektdienas, kad tiek īstenotas </a:t>
            </a:r>
            <a:r>
              <a:rPr lang="lv-LV" sz="1800" dirty="0" err="1">
                <a:solidFill>
                  <a:srgbClr val="222222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starppaudžu</a:t>
            </a:r>
            <a:r>
              <a:rPr lang="lv-LV" sz="1800" dirty="0">
                <a:solidFill>
                  <a:srgbClr val="222222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aktivitātes.</a:t>
            </a:r>
          </a:p>
          <a:p>
            <a:pPr marL="165100" indent="0">
              <a:buNone/>
            </a:pPr>
            <a:endParaRPr lang="en-US" sz="1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894F74-97DA-C386-38B1-453C3ED98B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454" b="10860"/>
          <a:stretch/>
        </p:blipFill>
        <p:spPr>
          <a:xfrm>
            <a:off x="4496424" y="3435747"/>
            <a:ext cx="1828800" cy="17077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5C2913-0E6A-2955-E9D0-83E7EF2785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4372" y="2832869"/>
            <a:ext cx="2669628" cy="2116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3410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72FF2-D94F-80E3-3857-DBF643C3C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sz="2000" b="1" dirty="0" err="1">
                <a:solidFill>
                  <a:schemeClr val="bg1"/>
                </a:solidFill>
                <a:latin typeface="+mj-lt"/>
              </a:rPr>
              <a:t>Kopienas</a:t>
            </a:r>
            <a:r>
              <a:rPr lang="lv-LV" sz="2000" b="1" dirty="0">
                <a:solidFill>
                  <a:schemeClr val="bg1"/>
                </a:solidFill>
                <a:latin typeface="+mj-lt"/>
              </a:rPr>
              <a:t> c</a:t>
            </a:r>
            <a:r>
              <a:rPr lang="en-GB" sz="2000" b="1" dirty="0" err="1">
                <a:solidFill>
                  <a:schemeClr val="bg1"/>
                </a:solidFill>
                <a:latin typeface="+mj-lt"/>
              </a:rPr>
              <a:t>entra</a:t>
            </a:r>
            <a:r>
              <a:rPr lang="en-GB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latin typeface="+mj-lt"/>
              </a:rPr>
              <a:t>aktivitātes</a:t>
            </a:r>
            <a:endParaRPr lang="en-LV" sz="2000" dirty="0">
              <a:solidFill>
                <a:schemeClr val="bg1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D8C4F70-F374-5D44-485A-FB006D6B2D54}"/>
              </a:ext>
            </a:extLst>
          </p:cNvPr>
          <p:cNvGrpSpPr/>
          <p:nvPr/>
        </p:nvGrpSpPr>
        <p:grpSpPr>
          <a:xfrm>
            <a:off x="437408" y="1282155"/>
            <a:ext cx="7986942" cy="3693319"/>
            <a:chOff x="381552" y="1017725"/>
            <a:chExt cx="7986942" cy="369331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DC8D0DD-EE69-6C46-C9C0-EA7B2CADE383}"/>
                </a:ext>
              </a:extLst>
            </p:cNvPr>
            <p:cNvSpPr txBox="1"/>
            <p:nvPr/>
          </p:nvSpPr>
          <p:spPr>
            <a:xfrm>
              <a:off x="6716671" y="1017725"/>
              <a:ext cx="1651823" cy="3693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v-LV" sz="1800" b="1" i="1" dirty="0">
                  <a:solidFill>
                    <a:srgbClr val="00B050"/>
                  </a:solidFill>
                  <a:latin typeface="+mj-lt"/>
                </a:rPr>
                <a:t>Piektdiena</a:t>
              </a:r>
              <a:endParaRPr lang="lv-LV" sz="1800" b="1" i="1" dirty="0">
                <a:solidFill>
                  <a:srgbClr val="222222"/>
                </a:solidFill>
                <a:latin typeface="+mj-lt"/>
              </a:endParaRPr>
            </a:p>
            <a:p>
              <a:r>
                <a:rPr lang="lv-LV" sz="1800" b="1" dirty="0">
                  <a:solidFill>
                    <a:srgbClr val="222222"/>
                  </a:solidFill>
                  <a:latin typeface="+mj-lt"/>
                </a:rPr>
                <a:t>Atvērtā pasaule </a:t>
              </a:r>
              <a:r>
                <a:rPr lang="lv-LV" sz="1800" dirty="0">
                  <a:solidFill>
                    <a:srgbClr val="222222"/>
                  </a:solidFill>
                  <a:latin typeface="+mj-lt"/>
                </a:rPr>
                <a:t>(kopienas dalībnieku pašu veidota pasākumu diena/ </a:t>
              </a:r>
              <a:r>
                <a:rPr lang="lv-LV" sz="1800" dirty="0" err="1">
                  <a:solidFill>
                    <a:srgbClr val="222222"/>
                  </a:solidFill>
                  <a:latin typeface="+mj-lt"/>
                </a:rPr>
                <a:t>starppaaudžu</a:t>
              </a:r>
              <a:r>
                <a:rPr lang="lv-LV" sz="1800" dirty="0">
                  <a:solidFill>
                    <a:srgbClr val="222222"/>
                  </a:solidFill>
                  <a:latin typeface="+mj-lt"/>
                </a:rPr>
                <a:t> projekti, pasākumi, izbraukumi, ekskursijas)</a:t>
              </a:r>
              <a:endParaRPr lang="en-LV" dirty="0">
                <a:latin typeface="+mj-lt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C2A3F7A-6305-8AC4-03F4-F336BBBFD0D4}"/>
                </a:ext>
              </a:extLst>
            </p:cNvPr>
            <p:cNvSpPr txBox="1"/>
            <p:nvPr/>
          </p:nvSpPr>
          <p:spPr>
            <a:xfrm>
              <a:off x="381552" y="1017725"/>
              <a:ext cx="1857954" cy="3139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v-LV" sz="1800" b="1" i="1" dirty="0">
                  <a:solidFill>
                    <a:srgbClr val="7030A0"/>
                  </a:solidFill>
                  <a:latin typeface="+mj-lt"/>
                </a:rPr>
                <a:t>Pirmdiena</a:t>
              </a:r>
              <a:r>
                <a:rPr lang="lv-LV" sz="1800" dirty="0">
                  <a:solidFill>
                    <a:srgbClr val="222222"/>
                  </a:solidFill>
                  <a:latin typeface="+mj-lt"/>
                </a:rPr>
                <a:t> </a:t>
              </a:r>
              <a:r>
                <a:rPr lang="lv-LV" sz="1800" b="1" dirty="0">
                  <a:solidFill>
                    <a:srgbClr val="222222"/>
                  </a:solidFill>
                  <a:latin typeface="+mj-lt"/>
                </a:rPr>
                <a:t>Dzīvesspēks saskarsmē </a:t>
              </a:r>
              <a:r>
                <a:rPr lang="lv-LV" sz="1800" dirty="0">
                  <a:solidFill>
                    <a:srgbClr val="222222"/>
                  </a:solidFill>
                  <a:latin typeface="+mj-lt"/>
                </a:rPr>
                <a:t>(</a:t>
              </a:r>
              <a:r>
                <a:rPr lang="lv-LV" sz="1800" dirty="0">
                  <a:solidFill>
                    <a:schemeClr val="bg1"/>
                  </a:solidFill>
                  <a:latin typeface="+mj-lt"/>
                </a:rPr>
                <a:t>Dzīvesspēks saskarsmē </a:t>
              </a:r>
              <a:r>
                <a:rPr lang="lv-LV" sz="1800" dirty="0">
                  <a:solidFill>
                    <a:srgbClr val="222222"/>
                  </a:solidFill>
                  <a:latin typeface="+mj-lt"/>
                </a:rPr>
                <a:t>( interaktīvās saskarsmes nodarbības, debates, NVO sadarbības aktivitātes)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465B5E4-E683-4B1B-32CA-57FF36EB6BF9}"/>
                </a:ext>
              </a:extLst>
            </p:cNvPr>
            <p:cNvSpPr txBox="1"/>
            <p:nvPr/>
          </p:nvSpPr>
          <p:spPr>
            <a:xfrm>
              <a:off x="1961124" y="1017725"/>
              <a:ext cx="1857954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v-LV" sz="1800" b="1" i="1" dirty="0">
                  <a:solidFill>
                    <a:srgbClr val="FF0000"/>
                  </a:solidFill>
                  <a:latin typeface="+mj-lt"/>
                </a:rPr>
                <a:t>Otrdiena</a:t>
              </a:r>
              <a:endParaRPr lang="lv-LV" sz="1800" b="1" i="1" dirty="0">
                <a:solidFill>
                  <a:srgbClr val="222222"/>
                </a:solidFill>
                <a:latin typeface="+mj-lt"/>
              </a:endParaRPr>
            </a:p>
            <a:p>
              <a:r>
                <a:rPr lang="lv-LV" sz="1800" b="1" dirty="0">
                  <a:solidFill>
                    <a:srgbClr val="222222"/>
                  </a:solidFill>
                  <a:latin typeface="+mj-lt"/>
                </a:rPr>
                <a:t>Ideju inkubators</a:t>
              </a:r>
            </a:p>
            <a:p>
              <a:r>
                <a:rPr lang="lv-LV" sz="1800" dirty="0">
                  <a:solidFill>
                    <a:srgbClr val="222222"/>
                  </a:solidFill>
                  <a:latin typeface="+mj-lt"/>
                </a:rPr>
                <a:t>(radošās nodarbības,  vingrošana, </a:t>
              </a:r>
              <a:r>
                <a:rPr lang="lv-LV" sz="1800" dirty="0" err="1">
                  <a:solidFill>
                    <a:srgbClr val="222222"/>
                  </a:solidFill>
                  <a:latin typeface="+mj-lt"/>
                </a:rPr>
                <a:t>photoVoice</a:t>
              </a:r>
              <a:r>
                <a:rPr lang="lv-LV" sz="1800" dirty="0">
                  <a:solidFill>
                    <a:srgbClr val="222222"/>
                  </a:solidFill>
                  <a:latin typeface="+mj-lt"/>
                </a:rPr>
                <a:t> projekti, sevis prezentēšana, </a:t>
              </a:r>
              <a:r>
                <a:rPr lang="lv-LV" sz="1800" dirty="0" err="1">
                  <a:solidFill>
                    <a:srgbClr val="222222"/>
                  </a:solidFill>
                  <a:latin typeface="+mj-lt"/>
                </a:rPr>
                <a:t>ģitārspēle</a:t>
              </a:r>
              <a:r>
                <a:rPr lang="lv-LV" sz="1800" dirty="0">
                  <a:solidFill>
                    <a:srgbClr val="222222"/>
                  </a:solidFill>
                  <a:latin typeface="+mj-lt"/>
                </a:rPr>
                <a:t>)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ACECDEF-F074-0BC6-D1C3-C049144CB260}"/>
                </a:ext>
              </a:extLst>
            </p:cNvPr>
            <p:cNvSpPr txBox="1"/>
            <p:nvPr/>
          </p:nvSpPr>
          <p:spPr>
            <a:xfrm>
              <a:off x="5064849" y="1017725"/>
              <a:ext cx="1651822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v-LV" sz="1800" b="1" i="1" dirty="0">
                  <a:solidFill>
                    <a:srgbClr val="FFC000"/>
                  </a:solidFill>
                  <a:latin typeface="+mj-lt"/>
                </a:rPr>
                <a:t>Ceturtdiena</a:t>
              </a:r>
            </a:p>
            <a:p>
              <a:r>
                <a:rPr lang="lv-LV" sz="1800" b="1" dirty="0">
                  <a:solidFill>
                    <a:srgbClr val="222222"/>
                  </a:solidFill>
                  <a:latin typeface="+mj-lt"/>
                </a:rPr>
                <a:t>Miera telpa </a:t>
              </a:r>
              <a:r>
                <a:rPr lang="lv-LV" sz="1800" dirty="0">
                  <a:solidFill>
                    <a:srgbClr val="222222"/>
                  </a:solidFill>
                  <a:latin typeface="+mj-lt"/>
                </a:rPr>
                <a:t>(Gatavošana, meditācija, </a:t>
              </a:r>
              <a:r>
                <a:rPr lang="lv-LV" sz="1800" dirty="0" err="1">
                  <a:solidFill>
                    <a:srgbClr val="222222"/>
                  </a:solidFill>
                  <a:latin typeface="+mj-lt"/>
                </a:rPr>
                <a:t>photoVoice</a:t>
              </a:r>
              <a:r>
                <a:rPr lang="lv-LV" sz="1800" dirty="0">
                  <a:solidFill>
                    <a:srgbClr val="222222"/>
                  </a:solidFill>
                  <a:latin typeface="+mj-lt"/>
                </a:rPr>
                <a:t>, sarunas par mīlestību, mākslas darbnīca)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C9411CA-A562-5BEA-91EB-6CBE706DFB73}"/>
                </a:ext>
              </a:extLst>
            </p:cNvPr>
            <p:cNvSpPr txBox="1"/>
            <p:nvPr/>
          </p:nvSpPr>
          <p:spPr>
            <a:xfrm>
              <a:off x="3447120" y="1017725"/>
              <a:ext cx="1651822" cy="3139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v-LV" sz="1800" b="1" i="1" dirty="0">
                  <a:solidFill>
                    <a:srgbClr val="FFFF00"/>
                  </a:solidFill>
                  <a:latin typeface="+mj-lt"/>
                </a:rPr>
                <a:t>Trešdiena</a:t>
              </a:r>
            </a:p>
            <a:p>
              <a:r>
                <a:rPr lang="lv-LV" sz="1800" b="1" dirty="0">
                  <a:solidFill>
                    <a:srgbClr val="222222"/>
                  </a:solidFill>
                  <a:latin typeface="+mj-lt"/>
                </a:rPr>
                <a:t>Dzīve kustībā </a:t>
              </a:r>
              <a:r>
                <a:rPr lang="lv-LV" sz="1800" dirty="0">
                  <a:solidFill>
                    <a:srgbClr val="222222"/>
                  </a:solidFill>
                  <a:latin typeface="+mj-lt"/>
                </a:rPr>
                <a:t>(radošā pašizpausme- zīmēšana, gatavošana, </a:t>
              </a:r>
              <a:r>
                <a:rPr lang="lv-LV" sz="1800" dirty="0" err="1">
                  <a:solidFill>
                    <a:srgbClr val="222222"/>
                  </a:solidFill>
                  <a:latin typeface="+mj-lt"/>
                </a:rPr>
                <a:t>play-back</a:t>
              </a:r>
              <a:r>
                <a:rPr lang="lv-LV" sz="1800" dirty="0">
                  <a:solidFill>
                    <a:srgbClr val="222222"/>
                  </a:solidFill>
                  <a:latin typeface="+mj-lt"/>
                </a:rPr>
                <a:t>, </a:t>
              </a:r>
              <a:r>
                <a:rPr lang="lv-LV" sz="1800" dirty="0" err="1">
                  <a:solidFill>
                    <a:srgbClr val="222222"/>
                  </a:solidFill>
                  <a:latin typeface="+mj-lt"/>
                </a:rPr>
                <a:t>kikbox</a:t>
              </a:r>
              <a:r>
                <a:rPr lang="lv-LV" sz="1800" dirty="0">
                  <a:solidFill>
                    <a:srgbClr val="222222"/>
                  </a:solidFill>
                  <a:latin typeface="+mj-lt"/>
                </a:rPr>
                <a:t>, repa darbnīcas, </a:t>
              </a:r>
              <a:r>
                <a:rPr lang="lv-LV" sz="1800" dirty="0" err="1">
                  <a:solidFill>
                    <a:srgbClr val="222222"/>
                  </a:solidFill>
                  <a:latin typeface="+mj-lt"/>
                </a:rPr>
                <a:t>fotoklubs</a:t>
              </a:r>
              <a:r>
                <a:rPr lang="lv-LV" sz="1800" dirty="0">
                  <a:solidFill>
                    <a:srgbClr val="222222"/>
                  </a:solidFill>
                  <a:latin typeface="+mj-lt"/>
                </a:rPr>
                <a:t>, dejošana)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77952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1C664-D359-05D5-065D-555330894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LV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5BC88A-5622-1893-0279-77F897AF6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418" y="-387458"/>
            <a:ext cx="4348480" cy="32241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7C409E-64ED-DBFA-EA34-B201D4BDA6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7848" y="445025"/>
            <a:ext cx="4738734" cy="36164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ED9CC3-714F-BBB1-A881-5722A28281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079"/>
          <a:stretch/>
        </p:blipFill>
        <p:spPr>
          <a:xfrm>
            <a:off x="300382" y="2386738"/>
            <a:ext cx="3556822" cy="30329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4DB510-BE45-6361-C812-0867BC41C32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3123"/>
          <a:stretch/>
        </p:blipFill>
        <p:spPr>
          <a:xfrm>
            <a:off x="3721428" y="2657959"/>
            <a:ext cx="5122190" cy="276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688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B04CAC-8A40-4CC0-AEA0-3BF8872DF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2857" y="1459844"/>
            <a:ext cx="2370522" cy="31606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D38693-AE01-48AB-8263-80E35564A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3857" y="2571751"/>
            <a:ext cx="3429000" cy="2571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B210A1-93A8-4E2C-94F0-16A505FE9D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61" y="2623278"/>
            <a:ext cx="3360296" cy="25202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77741C-3B67-4A10-B55B-70837D1085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2857" y="3387644"/>
            <a:ext cx="2370522" cy="177789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DA6429C-C9E8-4D3A-9A43-141A558CED67}"/>
              </a:ext>
            </a:extLst>
          </p:cNvPr>
          <p:cNvSpPr txBox="1">
            <a:spLocks/>
          </p:cNvSpPr>
          <p:nvPr/>
        </p:nvSpPr>
        <p:spPr>
          <a:xfrm>
            <a:off x="-259680" y="301501"/>
            <a:ext cx="610470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Playfair Display"/>
              <a:buNone/>
              <a:defRPr sz="1800" b="0" i="0" u="none" strike="noStrike" cap="none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r>
              <a:rPr lang="en-LV" sz="2400" b="1" dirty="0">
                <a:latin typeface="+mj-lt"/>
              </a:rPr>
              <a:t>Resiliences</a:t>
            </a:r>
            <a:r>
              <a:rPr lang="lv-LV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GB" sz="2400" b="1" dirty="0">
                <a:latin typeface="+mj-lt"/>
              </a:rPr>
              <a:t>centra pirms</a:t>
            </a:r>
            <a:r>
              <a:rPr lang="lv-LV" sz="2400" b="1" dirty="0">
                <a:latin typeface="+mj-lt"/>
              </a:rPr>
              <a:t>ākumi</a:t>
            </a:r>
            <a:endParaRPr lang="en-LV" sz="2400" b="1" dirty="0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AC1969-E394-DF24-6269-BE063C0055EA}"/>
              </a:ext>
            </a:extLst>
          </p:cNvPr>
          <p:cNvSpPr txBox="1"/>
          <p:nvPr/>
        </p:nvSpPr>
        <p:spPr>
          <a:xfrm>
            <a:off x="482256" y="1148575"/>
            <a:ext cx="63206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800" dirty="0">
                <a:solidFill>
                  <a:schemeClr val="bg1"/>
                </a:solidFill>
                <a:latin typeface="+mj-lt"/>
              </a:rPr>
              <a:t>2015. gadā Resiliences komanda piedalās pirmajās resiliences apmācībās.</a:t>
            </a:r>
          </a:p>
          <a:p>
            <a:endParaRPr lang="lv-LV" sz="1800" dirty="0">
              <a:solidFill>
                <a:schemeClr val="bg1"/>
              </a:solidFill>
              <a:latin typeface="+mj-lt"/>
            </a:endParaRPr>
          </a:p>
          <a:p>
            <a:r>
              <a:rPr lang="lv-LV" sz="1800" dirty="0">
                <a:solidFill>
                  <a:schemeClr val="bg1"/>
                </a:solidFill>
                <a:latin typeface="+mj-lt"/>
              </a:rPr>
              <a:t>2016. gadā tiek realizēta pirmā programma pusaudžiem</a:t>
            </a:r>
            <a:endParaRPr lang="en-LV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476272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24E00-EB1E-6CFD-74B8-831A22D65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249" y="274934"/>
            <a:ext cx="7704600" cy="572700"/>
          </a:xfrm>
        </p:spPr>
        <p:txBody>
          <a:bodyPr/>
          <a:lstStyle/>
          <a:p>
            <a:pPr algn="l"/>
            <a:r>
              <a:rPr lang="en-LV" sz="2400" b="1" dirty="0">
                <a:solidFill>
                  <a:schemeClr val="bg1"/>
                </a:solidFill>
                <a:latin typeface="+mj-lt"/>
              </a:rPr>
              <a:t>Veselības istabas iespējas</a:t>
            </a:r>
            <a:endParaRPr lang="en-LV" sz="24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DF1899-5892-E655-986C-0F21BACBAACD}"/>
              </a:ext>
            </a:extLst>
          </p:cNvPr>
          <p:cNvSpPr txBox="1"/>
          <p:nvPr/>
        </p:nvSpPr>
        <p:spPr>
          <a:xfrm>
            <a:off x="4897466" y="976175"/>
            <a:ext cx="39830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V" sz="1800" b="1" dirty="0">
                <a:solidFill>
                  <a:srgbClr val="7030A0"/>
                </a:solidFill>
              </a:rPr>
              <a:t>Pilngadīgām personām</a:t>
            </a:r>
            <a:r>
              <a:rPr lang="lv-LV" sz="1800" b="1" dirty="0">
                <a:solidFill>
                  <a:schemeClr val="bg1"/>
                </a:solidFill>
              </a:rPr>
              <a:t>: </a:t>
            </a:r>
            <a:r>
              <a:rPr lang="en-LV" sz="1800" dirty="0">
                <a:solidFill>
                  <a:schemeClr val="bg1"/>
                </a:solidFill>
              </a:rPr>
              <a:t>socializēšanās</a:t>
            </a:r>
            <a:r>
              <a:rPr lang="en-LV" sz="1800" b="1" dirty="0">
                <a:solidFill>
                  <a:srgbClr val="7030A0"/>
                </a:solidFill>
              </a:rPr>
              <a:t> </a:t>
            </a:r>
            <a:r>
              <a:rPr lang="en-LV" sz="1800" dirty="0"/>
              <a:t>iespēja, veselības stāvokļa uzraudzība, veselību veicinošas profilkases aktivitātes, informēšana par veselīgu dzīvesveidu.</a:t>
            </a:r>
          </a:p>
          <a:p>
            <a:endParaRPr lang="en-LV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C80768-76D3-955B-5D2C-F76D2BE59081}"/>
              </a:ext>
            </a:extLst>
          </p:cNvPr>
          <p:cNvSpPr txBox="1"/>
          <p:nvPr/>
        </p:nvSpPr>
        <p:spPr>
          <a:xfrm>
            <a:off x="540249" y="976175"/>
            <a:ext cx="41247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V" sz="1800" b="1" dirty="0">
                <a:solidFill>
                  <a:srgbClr val="7030A0"/>
                </a:solidFill>
              </a:rPr>
              <a:t>Jauniešiem</a:t>
            </a:r>
            <a:r>
              <a:rPr lang="lv-LV" sz="1800" b="1" dirty="0">
                <a:solidFill>
                  <a:srgbClr val="7030A0"/>
                </a:solidFill>
              </a:rPr>
              <a:t>: </a:t>
            </a:r>
          </a:p>
          <a:p>
            <a:r>
              <a:rPr lang="en-LV" sz="1800" dirty="0"/>
              <a:t>jauniešu izglītošana par atkarību riskiem, reproduktīvo veselību (STS, agrīnas grūtniecības prevenci), mentālo veselību, veselīgu dzīvesveidu, t.sk. veselīgu uzturu.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E1F1A6-F432-47E0-2B9E-F6D06F29D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7491" y="2974012"/>
            <a:ext cx="2626963" cy="22782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CD63EB-6D6D-C0AB-D089-2866026B3D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9472" y="2974012"/>
            <a:ext cx="3153905" cy="22782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B2D4BB-B5D0-90C2-5C06-D04133CF2C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1641" y="2974012"/>
            <a:ext cx="3626604" cy="227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4731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38A78-D7F2-C048-B247-2E897D949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001" y="489506"/>
            <a:ext cx="7704600" cy="572700"/>
          </a:xfrm>
        </p:spPr>
        <p:txBody>
          <a:bodyPr/>
          <a:lstStyle/>
          <a:p>
            <a:pPr algn="l"/>
            <a:r>
              <a:rPr lang="en-GB" sz="2400" b="1" dirty="0" err="1">
                <a:solidFill>
                  <a:srgbClr val="7030A0"/>
                </a:solidFill>
                <a:latin typeface="+mj-lt"/>
              </a:rPr>
              <a:t>Kopienas</a:t>
            </a:r>
            <a:r>
              <a:rPr lang="en-GB" sz="24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GB" sz="2400" b="1" dirty="0" err="1">
                <a:solidFill>
                  <a:srgbClr val="7030A0"/>
                </a:solidFill>
                <a:latin typeface="+mj-lt"/>
              </a:rPr>
              <a:t>Resiliences</a:t>
            </a:r>
            <a:r>
              <a:rPr lang="en-GB" sz="2400" b="1" dirty="0">
                <a:solidFill>
                  <a:srgbClr val="7030A0"/>
                </a:solidFill>
                <a:latin typeface="+mj-lt"/>
              </a:rPr>
              <a:t> Centra </a:t>
            </a:r>
            <a:br>
              <a:rPr lang="lv-LV" sz="2400" b="1" dirty="0">
                <a:solidFill>
                  <a:srgbClr val="7030A0"/>
                </a:solidFill>
                <a:latin typeface="+mj-lt"/>
              </a:rPr>
            </a:br>
            <a:r>
              <a:rPr lang="en-GB" sz="2400" b="1" dirty="0" err="1">
                <a:solidFill>
                  <a:srgbClr val="7030A0"/>
                </a:solidFill>
                <a:latin typeface="+mj-lt"/>
              </a:rPr>
              <a:t>darbība</a:t>
            </a:r>
            <a:r>
              <a:rPr lang="en-GB" sz="24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en-GB" sz="2400" b="1" dirty="0" err="1">
                <a:solidFill>
                  <a:srgbClr val="7030A0"/>
                </a:solidFill>
                <a:latin typeface="+mj-lt"/>
              </a:rPr>
              <a:t>aptver</a:t>
            </a:r>
            <a:endParaRPr lang="en-LV" sz="2400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FCAC66-0B0A-5A41-B6D2-46B0885C51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4894" y="1586171"/>
            <a:ext cx="4297106" cy="2486547"/>
          </a:xfrm>
        </p:spPr>
        <p:txBody>
          <a:bodyPr/>
          <a:lstStyle/>
          <a:p>
            <a:pPr marL="165100" indent="0">
              <a:buNone/>
            </a:pPr>
            <a:r>
              <a:rPr lang="en-LV" sz="1800" dirty="0">
                <a:latin typeface="+mj-lt"/>
              </a:rPr>
              <a:t>1) </a:t>
            </a:r>
            <a:r>
              <a:rPr lang="en-US" sz="1800" dirty="0" err="1">
                <a:latin typeface="+mj-lt"/>
              </a:rPr>
              <a:t>Regulāru</a:t>
            </a:r>
            <a:r>
              <a:rPr lang="en-US" sz="1800" dirty="0">
                <a:latin typeface="+mj-lt"/>
              </a:rPr>
              <a:t> k</a:t>
            </a:r>
            <a:r>
              <a:rPr lang="en-LV" sz="1800" dirty="0">
                <a:latin typeface="+mj-lt"/>
              </a:rPr>
              <a:t>opienas </a:t>
            </a:r>
            <a:r>
              <a:rPr lang="en-LV" sz="1800" b="1" dirty="0">
                <a:latin typeface="+mj-lt"/>
              </a:rPr>
              <a:t>vajadzību izpēti</a:t>
            </a:r>
          </a:p>
          <a:p>
            <a:pPr marL="165100" lvl="0" indent="0">
              <a:buNone/>
            </a:pPr>
            <a:r>
              <a:rPr lang="en-LV" sz="1800" dirty="0">
                <a:latin typeface="+mj-lt"/>
              </a:rPr>
              <a:t>2) </a:t>
            </a:r>
            <a:r>
              <a:rPr lang="en-LV" sz="1800" b="1" dirty="0">
                <a:latin typeface="+mj-lt"/>
              </a:rPr>
              <a:t>Resiliences pieeju un radošu </a:t>
            </a:r>
            <a:r>
              <a:rPr lang="en-LV" sz="1800" dirty="0">
                <a:latin typeface="+mj-lt"/>
              </a:rPr>
              <a:t>(t.sk. </a:t>
            </a:r>
            <a:r>
              <a:rPr lang="en-GB" sz="1800" i="1" dirty="0">
                <a:latin typeface="+mj-lt"/>
              </a:rPr>
              <a:t>Open space)</a:t>
            </a:r>
            <a:r>
              <a:rPr lang="en-LV" sz="1800" i="1" dirty="0">
                <a:latin typeface="+mj-lt"/>
              </a:rPr>
              <a:t> </a:t>
            </a:r>
            <a:r>
              <a:rPr lang="en-LV" sz="1800" dirty="0">
                <a:latin typeface="+mj-lt"/>
              </a:rPr>
              <a:t>metožu pielietošanu darbā ar dažādām vecuma gupām</a:t>
            </a:r>
          </a:p>
          <a:p>
            <a:pPr marL="165100" lvl="0" indent="0">
              <a:buNone/>
            </a:pPr>
            <a:r>
              <a:rPr lang="en-GB" sz="1800" dirty="0">
                <a:latin typeface="+mj-lt"/>
              </a:rPr>
              <a:t>3</a:t>
            </a:r>
            <a:r>
              <a:rPr lang="en-GB" sz="1800" b="1" dirty="0">
                <a:latin typeface="+mj-lt"/>
              </a:rPr>
              <a:t>) </a:t>
            </a:r>
            <a:r>
              <a:rPr lang="en-GB" sz="1800" b="1" dirty="0" err="1">
                <a:latin typeface="+mj-lt"/>
              </a:rPr>
              <a:t>Kopienas</a:t>
            </a:r>
            <a:r>
              <a:rPr lang="en-GB" sz="1800" b="1" dirty="0">
                <a:latin typeface="+mj-lt"/>
              </a:rPr>
              <a:t> </a:t>
            </a:r>
            <a:r>
              <a:rPr lang="en-GB" sz="1800" b="1" dirty="0" err="1">
                <a:latin typeface="+mj-lt"/>
              </a:rPr>
              <a:t>spēcināšanu</a:t>
            </a:r>
            <a:r>
              <a:rPr lang="en-GB" sz="1800" b="1" dirty="0">
                <a:latin typeface="+mj-lt"/>
              </a:rPr>
              <a:t> </a:t>
            </a:r>
            <a:r>
              <a:rPr lang="en-GB" sz="1800" dirty="0">
                <a:latin typeface="+mj-lt"/>
              </a:rPr>
              <a:t>un </a:t>
            </a:r>
            <a:r>
              <a:rPr lang="en-GB" sz="1800" dirty="0" err="1">
                <a:latin typeface="+mj-lt"/>
              </a:rPr>
              <a:t>kopienas</a:t>
            </a:r>
            <a:r>
              <a:rPr lang="en-GB" sz="1800" dirty="0">
                <a:latin typeface="+mj-lt"/>
              </a:rPr>
              <a:t> </a:t>
            </a:r>
            <a:r>
              <a:rPr lang="en-GB" sz="1800" dirty="0" err="1">
                <a:latin typeface="+mj-lt"/>
              </a:rPr>
              <a:t>līderu</a:t>
            </a:r>
            <a:r>
              <a:rPr lang="en-GB" sz="1800" dirty="0">
                <a:latin typeface="+mj-lt"/>
              </a:rPr>
              <a:t> </a:t>
            </a:r>
            <a:r>
              <a:rPr lang="en-GB" sz="1800" dirty="0" err="1">
                <a:latin typeface="+mj-lt"/>
              </a:rPr>
              <a:t>attīstības</a:t>
            </a:r>
            <a:r>
              <a:rPr lang="en-GB" sz="1800" dirty="0">
                <a:latin typeface="+mj-lt"/>
              </a:rPr>
              <a:t> </a:t>
            </a:r>
            <a:r>
              <a:rPr lang="en-GB" sz="1800" dirty="0" err="1">
                <a:latin typeface="+mj-lt"/>
              </a:rPr>
              <a:t>veicināšanu</a:t>
            </a:r>
            <a:r>
              <a:rPr lang="en-GB" sz="1800" dirty="0">
                <a:latin typeface="+mj-lt"/>
              </a:rPr>
              <a:t> </a:t>
            </a:r>
            <a:endParaRPr lang="en-LV" sz="1800" dirty="0">
              <a:latin typeface="+mj-lt"/>
            </a:endParaRPr>
          </a:p>
          <a:p>
            <a:pPr marL="165100" lvl="0" indent="0">
              <a:buNone/>
            </a:pPr>
            <a:r>
              <a:rPr lang="en-LV" sz="1400" dirty="0">
                <a:latin typeface="+mj-lt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DC99A5-34E9-98F4-A27E-833613810E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4908" y="1368113"/>
            <a:ext cx="3505200" cy="220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8859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46A9DFF-DCD4-C737-5F1D-42BC728A371F}"/>
              </a:ext>
            </a:extLst>
          </p:cNvPr>
          <p:cNvSpPr txBox="1">
            <a:spLocks/>
          </p:cNvSpPr>
          <p:nvPr/>
        </p:nvSpPr>
        <p:spPr>
          <a:xfrm>
            <a:off x="330730" y="184033"/>
            <a:ext cx="7704600" cy="801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Playfair Display"/>
              <a:buNone/>
              <a:defRPr sz="1800" b="0" i="0" u="none" strike="noStrike" cap="none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algn="l"/>
            <a:r>
              <a:rPr lang="en-GB" sz="1400" b="1" dirty="0">
                <a:solidFill>
                  <a:schemeClr val="bg1"/>
                </a:solidFill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latin typeface="+mj-lt"/>
              </a:rPr>
              <a:t>Apmeklētāju</a:t>
            </a:r>
            <a:r>
              <a:rPr lang="en-GB" sz="2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GB" sz="2000" b="1" dirty="0" err="1">
                <a:solidFill>
                  <a:schemeClr val="bg1"/>
                </a:solidFill>
                <a:latin typeface="+mj-lt"/>
              </a:rPr>
              <a:t>problēmas</a:t>
            </a:r>
            <a:r>
              <a:rPr lang="en-GB" sz="2000" b="1" dirty="0">
                <a:solidFill>
                  <a:schemeClr val="bg1"/>
                </a:solidFill>
                <a:latin typeface="+mj-lt"/>
              </a:rPr>
              <a:t>, </a:t>
            </a:r>
            <a:r>
              <a:rPr lang="en-GB" sz="2000" b="1" dirty="0" err="1">
                <a:solidFill>
                  <a:schemeClr val="bg1"/>
                </a:solidFill>
                <a:latin typeface="+mj-lt"/>
              </a:rPr>
              <a:t>vajadzības</a:t>
            </a:r>
            <a:r>
              <a:rPr lang="en-GB" sz="2000" b="1" dirty="0">
                <a:solidFill>
                  <a:schemeClr val="bg1"/>
                </a:solidFill>
                <a:latin typeface="+mj-lt"/>
              </a:rPr>
              <a:t>, tendences</a:t>
            </a:r>
            <a:br>
              <a:rPr lang="en-GB" sz="2000" b="1" dirty="0">
                <a:solidFill>
                  <a:schemeClr val="bg1"/>
                </a:solidFill>
                <a:latin typeface="+mj-lt"/>
              </a:rPr>
            </a:br>
            <a:r>
              <a:rPr lang="en-GB" sz="2000" b="1" i="1" dirty="0" err="1">
                <a:solidFill>
                  <a:schemeClr val="bg1"/>
                </a:solidFill>
                <a:latin typeface="+mj-lt"/>
              </a:rPr>
              <a:t>Pusaudžiem</a:t>
            </a:r>
            <a:r>
              <a:rPr lang="en-GB" sz="2000" b="1" i="1" dirty="0">
                <a:solidFill>
                  <a:schemeClr val="bg1"/>
                </a:solidFill>
                <a:latin typeface="+mj-lt"/>
              </a:rPr>
              <a:t> un </a:t>
            </a:r>
            <a:r>
              <a:rPr lang="en-GB" sz="2000" b="1" i="1" dirty="0" err="1">
                <a:solidFill>
                  <a:schemeClr val="bg1"/>
                </a:solidFill>
                <a:latin typeface="+mj-lt"/>
              </a:rPr>
              <a:t>jauniešiem</a:t>
            </a:r>
            <a:br>
              <a:rPr lang="en-GB" sz="2000" b="1" dirty="0">
                <a:solidFill>
                  <a:schemeClr val="bg1"/>
                </a:solidFill>
                <a:latin typeface="+mj-lt"/>
              </a:rPr>
            </a:br>
            <a:br>
              <a:rPr lang="en-GB" sz="2000" b="1" dirty="0">
                <a:solidFill>
                  <a:schemeClr val="bg1"/>
                </a:solidFill>
                <a:latin typeface="+mj-lt"/>
              </a:rPr>
            </a:br>
            <a:br>
              <a:rPr lang="en-GB" sz="2000" b="1" dirty="0">
                <a:solidFill>
                  <a:schemeClr val="bg1"/>
                </a:solidFill>
                <a:latin typeface="+mj-lt"/>
              </a:rPr>
            </a:br>
            <a:br>
              <a:rPr lang="en-GB" sz="2000" b="1" dirty="0">
                <a:solidFill>
                  <a:schemeClr val="bg1"/>
                </a:solidFill>
                <a:latin typeface="+mj-lt"/>
              </a:rPr>
            </a:br>
            <a:endParaRPr lang="en-US" sz="2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22393E1-86AB-880C-54BC-3CD94E26BA72}"/>
              </a:ext>
            </a:extLst>
          </p:cNvPr>
          <p:cNvSpPr txBox="1">
            <a:spLocks/>
          </p:cNvSpPr>
          <p:nvPr/>
        </p:nvSpPr>
        <p:spPr>
          <a:xfrm>
            <a:off x="524460" y="1093918"/>
            <a:ext cx="7952035" cy="3563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indent="-342900">
              <a:buFont typeface="Arial" panose="020B0604020202020204" pitchFamily="34" charset="0"/>
              <a:buChar char="•"/>
              <a:defRPr b="1">
                <a:effectLst/>
                <a:latin typeface="+mj-lt"/>
                <a:ea typeface="Times New Roman" panose="02020603050405020304" pitchFamily="18" charset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LV" dirty="0"/>
              <a:t>Drošu attiecību trūkums </a:t>
            </a:r>
            <a:r>
              <a:rPr lang="en-LV" b="0" dirty="0"/>
              <a:t>un vajadzība pēc pieņemšanas un atbalsta;</a:t>
            </a:r>
          </a:p>
          <a:p>
            <a:r>
              <a:rPr lang="en-LV" dirty="0"/>
              <a:t>Ilgstošas konflikta situācijas dabiskajās vidēs </a:t>
            </a:r>
            <a:r>
              <a:rPr lang="en-LV" b="0" dirty="0"/>
              <a:t>(ar vecākiem, draugiem un tml.), t.sk. pārciestas vardarbības situācijas, vajadzība meklēt atbalstu un dalīties;</a:t>
            </a:r>
          </a:p>
          <a:p>
            <a:r>
              <a:rPr lang="en-LV" dirty="0"/>
              <a:t>Vajadzība pēc piederības un nodarbinātības</a:t>
            </a:r>
            <a:r>
              <a:rPr lang="en-LV" b="0" dirty="0"/>
              <a:t>, darboties ar jēgu, palīdzēt citiem, palīdzēt veidot, ko jaunu;</a:t>
            </a:r>
          </a:p>
          <a:p>
            <a:r>
              <a:rPr lang="en-LV" dirty="0"/>
              <a:t>Piedzīvotas mobinga situācijas skolā</a:t>
            </a:r>
            <a:r>
              <a:rPr lang="en-LV" b="0" dirty="0"/>
              <a:t>;</a:t>
            </a:r>
          </a:p>
          <a:p>
            <a:r>
              <a:rPr lang="en-LV" dirty="0"/>
              <a:t>Sociālā trauksme un saskarsmes grūtības</a:t>
            </a:r>
            <a:r>
              <a:rPr lang="en-LV" b="0" dirty="0"/>
              <a:t>, kas rada iekļaušanās problēmas un vardarbības draudus ārējā vidē, vajadzība pēc drošības un drošām attiecībām, lai atvērtos un justos līdzvērtīgs;</a:t>
            </a:r>
          </a:p>
          <a:p>
            <a:r>
              <a:rPr lang="en-LV" dirty="0"/>
              <a:t>Saturīgu brīvā laika pavadīšanas iespēju trūkums </a:t>
            </a:r>
            <a:r>
              <a:rPr lang="en-LV" b="0" dirty="0"/>
              <a:t>vasarā, t.sk. jauniešiem trūkst vides, kur var pulcēties jaunieši, kas izvairās no atkarību izraisošo vielu lietošanas;</a:t>
            </a:r>
          </a:p>
          <a:p>
            <a:r>
              <a:rPr lang="en-LV" dirty="0"/>
              <a:t>Identitātes meklējumi, neordinārs paštēls </a:t>
            </a:r>
            <a:r>
              <a:rPr lang="en-LV" b="0" dirty="0"/>
              <a:t>(piem. seksuālā orientācija, piederība kādai subkultūrai), kas rada pieņemšanas grūtības sociālajā vidē;</a:t>
            </a:r>
          </a:p>
          <a:p>
            <a:r>
              <a:rPr lang="en-LV" dirty="0"/>
              <a:t>Iespēja apmierināt pamatvajadzības </a:t>
            </a:r>
            <a:r>
              <a:rPr lang="en-LV" b="0" dirty="0"/>
              <a:t>(t.sk. paēst, atpūsties) gadījumos, ja ir finansiālo resursu trūkums vai ir konflikta situācijas mājās,</a:t>
            </a:r>
          </a:p>
          <a:p>
            <a:r>
              <a:rPr lang="en-LV" dirty="0"/>
              <a:t>Iespēja veidot draudzīgas attiecības</a:t>
            </a:r>
            <a:r>
              <a:rPr lang="en-LV" b="0" dirty="0"/>
              <a:t>, iegūt jaunus draugus, risināt konfliktus drošā vidē;</a:t>
            </a:r>
          </a:p>
          <a:p>
            <a:r>
              <a:rPr lang="en-LV" dirty="0"/>
              <a:t>Ielaistas mentālās veselības grūtības </a:t>
            </a:r>
            <a:r>
              <a:rPr lang="en-LV" b="0" dirty="0"/>
              <a:t>(depresīva simtpomātika, suicīdu risks, UDHS un tml.) kā rezultātā ir grūtības iekļauties sabiedrībā un vienaudžu vidē bez atbalsta.</a:t>
            </a:r>
          </a:p>
          <a:p>
            <a:endParaRPr lang="en-LV" b="0" dirty="0"/>
          </a:p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7464809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1B015-A540-AA1D-45BD-131D71E73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LV" sz="2400" b="1" dirty="0">
                <a:solidFill>
                  <a:srgbClr val="0070C0"/>
                </a:solidFill>
                <a:latin typeface="+mj-lt"/>
              </a:rPr>
              <a:t>Sasniedzamie rezultāti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FC5C03-DDD4-A864-C3D8-9118A63A89BB}"/>
              </a:ext>
            </a:extLst>
          </p:cNvPr>
          <p:cNvSpPr txBox="1"/>
          <p:nvPr/>
        </p:nvSpPr>
        <p:spPr>
          <a:xfrm>
            <a:off x="593834" y="1158365"/>
            <a:ext cx="7956331" cy="4117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15000"/>
              </a:lnSpc>
              <a:buFont typeface="+mj-lt"/>
              <a:buAutoNum type="arabicParenR"/>
            </a:pPr>
            <a:r>
              <a:rPr lang="lv-LV" sz="16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Ir radīta jauna, uz kopienas vajadzībām veidota pulcēšanās vieta/centrs</a:t>
            </a:r>
            <a:r>
              <a:rPr lang="lv-LV" sz="1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kur kopienas dalībniekiem ir iespēja realizēt pozitīvu saskarsmi, savas radošās intereses, ir iespēja attīstīt un izmēģināt jaunas prasmes, uzlabot </a:t>
            </a:r>
            <a:r>
              <a:rPr lang="lv-LV" sz="16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psihoemocionālo</a:t>
            </a:r>
            <a:r>
              <a:rPr lang="lv-LV" sz="1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un fizisko pašsajūtu, kvalitatīvi pavadīt savu brīvo laiku;</a:t>
            </a:r>
            <a:endParaRPr lang="en-LV" sz="1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arenR"/>
            </a:pPr>
            <a:r>
              <a:rPr lang="lv-LV" sz="1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KC apmeklētājiem (gan senioriem, gan jauniešiem) kopumā ir </a:t>
            </a:r>
            <a:r>
              <a:rPr lang="lv-LV" sz="16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mazinājusies sociālā izolētība,</a:t>
            </a:r>
            <a:r>
              <a:rPr lang="lv-LV" sz="1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v-LV" sz="16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ir izveidojusies piederības sajūta </a:t>
            </a:r>
            <a:r>
              <a:rPr lang="lv-LV" sz="1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un sociālā atbalsta tīklojums, kas veicina pilnvērtīgu sociālās iekļaušanās sajūtu (piederība pie kādas kopienas, līdzīgi domājošiem cilvēkiem);</a:t>
            </a:r>
            <a:endParaRPr lang="en-LV" sz="1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arenR"/>
            </a:pPr>
            <a:r>
              <a:rPr lang="lv-LV" sz="16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Ir veicināta paaudžu sadarbība </a:t>
            </a:r>
            <a:r>
              <a:rPr lang="lv-LV" sz="1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iesaistot pašus kopienas dalībniekus Centra darbības satura veidošanā un paaudžu sadarbības formu attīstīšanā;</a:t>
            </a:r>
            <a:endParaRPr lang="en-LV" sz="1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arenR"/>
            </a:pPr>
            <a:r>
              <a:rPr lang="lv-LV" sz="1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Jauniešiem, kuri ir nonākuši ielas vidē, ir nodrošināta iespēja nokļūt drošākā vidē </a:t>
            </a:r>
            <a:r>
              <a:rPr lang="lv-LV" sz="16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“izkļūt no ielas vides”</a:t>
            </a:r>
            <a:r>
              <a:rPr lang="lv-LV" sz="1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saņemt atbalstu un veidot piederību, kas veicina uzvedības modeļa maiņu. </a:t>
            </a:r>
            <a:endParaRPr lang="en-LV" sz="1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31788872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8312C-6450-17AE-6A2B-ED7EA2273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LV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509523-15A1-1F8B-EAC1-1D791F091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6700"/>
            <a:ext cx="7159414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7670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B640E-98F7-E6B0-D6BF-290F2F435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LV" b="1" dirty="0">
                <a:solidFill>
                  <a:srgbClr val="002060"/>
                </a:solidFill>
                <a:latin typeface="+mj-lt"/>
              </a:rPr>
              <a:t>Starppaudžu aktivitātes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75BBF8-2034-82F4-5CDD-2C5C100F1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292087"/>
            <a:ext cx="4187687" cy="31142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05A60B-544A-0B2C-FB23-0224B4F3D2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341" y="1232452"/>
            <a:ext cx="4434233" cy="317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0293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E4FA0-451D-1BA7-9A5C-8530EB0AD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LV" b="1" dirty="0">
                <a:solidFill>
                  <a:schemeClr val="bg1"/>
                </a:solidFill>
                <a:latin typeface="+mn-lt"/>
              </a:rPr>
              <a:t>Kopīgi gatavojam, ieturam maltīti un iepazīstamies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660B1A-AB83-6976-4EBE-7B91824EE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888" y="1087506"/>
            <a:ext cx="4245112" cy="30670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4048B5-0052-5868-5A76-79471E4B21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6853" y="1087506"/>
            <a:ext cx="4456854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9918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3FE28EC-1E85-B751-EA97-DED7CD884306}"/>
              </a:ext>
            </a:extLst>
          </p:cNvPr>
          <p:cNvSpPr txBox="1">
            <a:spLocks/>
          </p:cNvSpPr>
          <p:nvPr/>
        </p:nvSpPr>
        <p:spPr>
          <a:xfrm>
            <a:off x="1099894" y="1878383"/>
            <a:ext cx="6944212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Playfair Display"/>
              <a:buNone/>
              <a:defRPr sz="1800" b="0" i="0" u="none" strike="noStrike" cap="none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r>
              <a:rPr lang="lv-LV" sz="3600" b="1" dirty="0">
                <a:latin typeface="+mj-lt"/>
              </a:rPr>
              <a:t>Mentoru palīgu un pieredzes ekspertu kustība</a:t>
            </a:r>
          </a:p>
          <a:p>
            <a:endParaRPr lang="en-US" sz="3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751947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37924-0901-79DD-11B9-82BA93FF8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781" y="354219"/>
            <a:ext cx="7704600" cy="572700"/>
          </a:xfrm>
        </p:spPr>
        <p:txBody>
          <a:bodyPr/>
          <a:lstStyle/>
          <a:p>
            <a:pPr algn="l"/>
            <a:r>
              <a:rPr lang="lv-LV" sz="2400" b="1" dirty="0">
                <a:latin typeface="+mj-lt"/>
              </a:rPr>
              <a:t>Mentoru palīgu un pieredzes ekspertu kustība</a:t>
            </a:r>
            <a:endParaRPr lang="en-US" sz="2400" b="1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5E0B7C-15AE-1833-596C-8FC531AB85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000"/>
          <a:stretch/>
        </p:blipFill>
        <p:spPr>
          <a:xfrm>
            <a:off x="4230872" y="2804140"/>
            <a:ext cx="2602264" cy="32615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1E89E7-4C3A-F206-3CAF-F9E5C21BE1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3136" y="1743559"/>
            <a:ext cx="2310864" cy="34696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3E9FF1-C257-C86E-4107-DFC1DD3370D3}"/>
              </a:ext>
            </a:extLst>
          </p:cNvPr>
          <p:cNvSpPr txBox="1"/>
          <p:nvPr/>
        </p:nvSpPr>
        <p:spPr>
          <a:xfrm>
            <a:off x="440781" y="1054233"/>
            <a:ext cx="578805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LV" sz="18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J</a:t>
            </a:r>
            <a:r>
              <a:rPr lang="en-LV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aunieši aktīvi atbalsta viens otru, izjūt piederību un vēlmi darboties. </a:t>
            </a:r>
            <a:endParaRPr lang="lv-LV" sz="1800" dirty="0">
              <a:solidFill>
                <a:srgbClr val="000000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endParaRPr lang="lv-LV" sz="1800" dirty="0">
              <a:solidFill>
                <a:srgbClr val="000000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r>
              <a:rPr lang="lv-LV" sz="1800" dirty="0">
                <a:latin typeface="+mj-lt"/>
                <a:ea typeface="Times New Roman" panose="02020603050405020304" pitchFamily="18" charset="0"/>
              </a:rPr>
              <a:t>Jaunieši veido p</a:t>
            </a:r>
            <a:r>
              <a:rPr lang="en-LV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ašpalīdzības tīkls, resp. jauniešu līderi, mentoru palīgi atbalsta jauniešus, kuriem ir nepieciešama palīdzība arī ārpus centra darba laika ( brīvdienās). </a:t>
            </a:r>
            <a:endParaRPr lang="en-US" sz="1800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4DE562-9885-C094-2A18-5A785B21A3CB}"/>
              </a:ext>
            </a:extLst>
          </p:cNvPr>
          <p:cNvSpPr txBox="1"/>
          <p:nvPr/>
        </p:nvSpPr>
        <p:spPr>
          <a:xfrm>
            <a:off x="440781" y="3194044"/>
            <a:ext cx="36378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18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Jaunieši piedalās kopīgos pasākumos ar jauniešiem no Programmas dari, atbalsta, dalās pieredzē un dzīvesstāstos. </a:t>
            </a:r>
            <a:endParaRPr lang="en-US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592639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80210-7A32-0D09-820B-604C35898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03138" y="343362"/>
            <a:ext cx="7704600" cy="572700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lv-LV" sz="2400" b="1" kern="1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Resiliences m</a:t>
            </a:r>
            <a:r>
              <a:rPr lang="lv-LV" sz="2400" b="1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entora pakalpojums reģionos</a:t>
            </a:r>
            <a:endParaRPr lang="en-US" sz="2400" b="1" kern="100" dirty="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C01C3D-F285-1E08-CE13-1CAEF7DCC863}"/>
              </a:ext>
            </a:extLst>
          </p:cNvPr>
          <p:cNvSpPr txBox="1"/>
          <p:nvPr/>
        </p:nvSpPr>
        <p:spPr>
          <a:xfrm>
            <a:off x="666427" y="1007391"/>
            <a:ext cx="4959458" cy="1162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lv-LV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Kopš 2021. gada tiek piedāvāts resiliences mentora pakalpojums pašvaldībās</a:t>
            </a:r>
          </a:p>
          <a:p>
            <a:pPr>
              <a:lnSpc>
                <a:spcPct val="150000"/>
              </a:lnSpc>
            </a:pPr>
            <a:r>
              <a:rPr lang="lv-LV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Šobrīd sadarbība notiek </a:t>
            </a:r>
            <a:r>
              <a:rPr lang="lv-LV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3 pašvaldībās</a:t>
            </a:r>
            <a:endParaRPr lang="en-US" sz="16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DD1F7FE-767C-EDA1-2CA2-6C28C80EA67B}"/>
              </a:ext>
            </a:extLst>
          </p:cNvPr>
          <p:cNvSpPr txBox="1">
            <a:spLocks noChangeArrowheads="1"/>
          </p:cNvSpPr>
          <p:nvPr/>
        </p:nvSpPr>
        <p:spPr>
          <a:xfrm>
            <a:off x="666427" y="2057934"/>
            <a:ext cx="8008851" cy="289958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36513">
              <a:lnSpc>
                <a:spcPct val="86000"/>
              </a:lnSpc>
              <a:buFont typeface="Calibri" panose="020F0502020204030204" pitchFamily="34" charset="0"/>
              <a:buNone/>
            </a:pPr>
            <a:endParaRPr lang="en-US" altLang="en-US" sz="1600" dirty="0"/>
          </a:p>
          <a:p>
            <a:pPr indent="36513">
              <a:buFont typeface="Calibri" panose="020F0502020204030204" pitchFamily="34" charset="0"/>
              <a:buNone/>
            </a:pPr>
            <a:r>
              <a:rPr lang="lv-LV" altLang="en-US" sz="1600" b="1" dirty="0"/>
              <a:t>Resiliences mentors: </a:t>
            </a:r>
          </a:p>
          <a:p>
            <a:pPr marL="627063" indent="-3571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600" dirty="0" err="1"/>
              <a:t>palīdz</a:t>
            </a:r>
            <a:r>
              <a:rPr lang="en-US" altLang="en-US" sz="1600" dirty="0"/>
              <a:t> </a:t>
            </a:r>
            <a:r>
              <a:rPr lang="en-US" altLang="en-US" sz="1600" dirty="0" err="1"/>
              <a:t>identificēt</a:t>
            </a:r>
            <a:r>
              <a:rPr lang="en-US" altLang="en-US" sz="1600" dirty="0"/>
              <a:t> un </a:t>
            </a:r>
            <a:r>
              <a:rPr lang="en-US" altLang="en-US" sz="1600" dirty="0" err="1"/>
              <a:t>saprast</a:t>
            </a:r>
            <a:r>
              <a:rPr lang="en-US" altLang="en-US" sz="1600" dirty="0"/>
              <a:t> </a:t>
            </a:r>
            <a:r>
              <a:rPr lang="en-US" altLang="en-US" sz="1600" dirty="0" err="1"/>
              <a:t>savas</a:t>
            </a:r>
            <a:r>
              <a:rPr lang="en-US" altLang="en-US" sz="1600" dirty="0"/>
              <a:t> </a:t>
            </a:r>
            <a:r>
              <a:rPr lang="en-US" altLang="en-US" sz="1600" dirty="0" err="1"/>
              <a:t>stiprās</a:t>
            </a:r>
            <a:r>
              <a:rPr lang="en-US" altLang="en-US" sz="1600" dirty="0"/>
              <a:t> </a:t>
            </a:r>
            <a:r>
              <a:rPr lang="en-US" altLang="en-US" sz="1600" dirty="0" err="1"/>
              <a:t>puses</a:t>
            </a:r>
            <a:r>
              <a:rPr lang="en-US" altLang="en-US" sz="1600" dirty="0"/>
              <a:t> un </a:t>
            </a:r>
            <a:r>
              <a:rPr lang="en-US" altLang="en-US" sz="1600" dirty="0" err="1"/>
              <a:t>izaicinājumus</a:t>
            </a:r>
            <a:endParaRPr lang="lv-LV" altLang="en-US" sz="1600" dirty="0"/>
          </a:p>
          <a:p>
            <a:pPr marL="627063" indent="-3571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600" dirty="0" err="1"/>
              <a:t>veicin</a:t>
            </a:r>
            <a:r>
              <a:rPr lang="lv-LV" altLang="en-US" sz="1600" dirty="0"/>
              <a:t>a</a:t>
            </a:r>
            <a:r>
              <a:rPr lang="en-US" altLang="en-US" sz="1600" dirty="0"/>
              <a:t> </a:t>
            </a:r>
            <a:r>
              <a:rPr lang="en-US" altLang="en-US" sz="1600" dirty="0" err="1"/>
              <a:t>personisku</a:t>
            </a:r>
            <a:r>
              <a:rPr lang="en-US" altLang="en-US" sz="1600" dirty="0"/>
              <a:t> </a:t>
            </a:r>
            <a:r>
              <a:rPr lang="en-US" altLang="en-US" sz="1600" dirty="0" err="1"/>
              <a:t>attīstību</a:t>
            </a:r>
            <a:r>
              <a:rPr lang="en-US" altLang="en-US" sz="1600" dirty="0"/>
              <a:t> un </a:t>
            </a:r>
            <a:r>
              <a:rPr lang="en-US" altLang="en-US" sz="1600" dirty="0" err="1"/>
              <a:t>izturību</a:t>
            </a:r>
            <a:endParaRPr lang="en-US" altLang="en-US" sz="2000" b="1" dirty="0"/>
          </a:p>
          <a:p>
            <a:pPr marL="627063" indent="-3571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600" dirty="0"/>
              <a:t>rad</a:t>
            </a:r>
            <a:r>
              <a:rPr lang="lv-LV" altLang="en-US" sz="1600" dirty="0"/>
              <a:t>a</a:t>
            </a:r>
            <a:r>
              <a:rPr lang="en-US" altLang="en-US" sz="1600" dirty="0"/>
              <a:t> </a:t>
            </a:r>
            <a:r>
              <a:rPr lang="en-US" altLang="en-US" sz="1600" dirty="0" err="1"/>
              <a:t>drošu</a:t>
            </a:r>
            <a:r>
              <a:rPr lang="en-US" altLang="en-US" sz="1600" dirty="0"/>
              <a:t> un </a:t>
            </a:r>
            <a:r>
              <a:rPr lang="en-US" altLang="en-US" sz="1600" dirty="0" err="1"/>
              <a:t>empātisku</a:t>
            </a:r>
            <a:r>
              <a:rPr lang="en-US" altLang="en-US" sz="1600" dirty="0"/>
              <a:t> </a:t>
            </a:r>
            <a:r>
              <a:rPr lang="en-US" altLang="en-US" sz="1600" dirty="0" err="1"/>
              <a:t>vidi</a:t>
            </a:r>
            <a:r>
              <a:rPr lang="en-US" altLang="en-US" sz="1600" dirty="0"/>
              <a:t> </a:t>
            </a:r>
            <a:endParaRPr lang="lv-LV" altLang="en-US" sz="1600" dirty="0"/>
          </a:p>
          <a:p>
            <a:pPr marL="627063" indent="-3571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v-LV" altLang="en-US" sz="1600" dirty="0"/>
              <a:t>p</a:t>
            </a:r>
            <a:r>
              <a:rPr lang="en-US" altLang="en-US" sz="1600" dirty="0" err="1"/>
              <a:t>alīdz</a:t>
            </a:r>
            <a:r>
              <a:rPr lang="lv-LV" altLang="en-US" sz="1600" dirty="0"/>
              <a:t> </a:t>
            </a:r>
            <a:r>
              <a:rPr lang="en-US" altLang="en-US" sz="1600" dirty="0" err="1"/>
              <a:t>integrēt</a:t>
            </a:r>
            <a:r>
              <a:rPr lang="en-US" altLang="en-US" sz="1600" dirty="0"/>
              <a:t> resiliences </a:t>
            </a:r>
            <a:r>
              <a:rPr lang="en-US" altLang="en-US" sz="1600" dirty="0" err="1"/>
              <a:t>prakses</a:t>
            </a:r>
            <a:r>
              <a:rPr lang="en-US" altLang="en-US" sz="1600" dirty="0"/>
              <a:t> un </a:t>
            </a:r>
            <a:r>
              <a:rPr lang="en-US" altLang="en-US" sz="1600" dirty="0" err="1"/>
              <a:t>principus</a:t>
            </a:r>
            <a:r>
              <a:rPr lang="en-US" altLang="en-US" sz="1600" dirty="0"/>
              <a:t> </a:t>
            </a:r>
            <a:r>
              <a:rPr lang="en-US" altLang="en-US" sz="1600" dirty="0" err="1"/>
              <a:t>savā</a:t>
            </a:r>
            <a:r>
              <a:rPr lang="en-US" altLang="en-US" sz="1600" dirty="0"/>
              <a:t> </a:t>
            </a:r>
            <a:r>
              <a:rPr lang="en-US" altLang="en-US" sz="1600" dirty="0" err="1"/>
              <a:t>ikdien</a:t>
            </a:r>
            <a:r>
              <a:rPr lang="lv-LV" altLang="en-US" sz="1600" dirty="0"/>
              <a:t>ā</a:t>
            </a:r>
            <a:r>
              <a:rPr lang="en-US" altLang="en-US" sz="1600" dirty="0"/>
              <a:t> </a:t>
            </a:r>
            <a:endParaRPr lang="lv-LV" altLang="en-US" sz="1600" dirty="0"/>
          </a:p>
          <a:p>
            <a:pPr marL="627063" indent="-3571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600" dirty="0" err="1"/>
              <a:t>snie</a:t>
            </a:r>
            <a:r>
              <a:rPr lang="lv-LV" altLang="en-US" sz="1600" dirty="0" err="1"/>
              <a:t>dz</a:t>
            </a:r>
            <a:r>
              <a:rPr lang="en-US" altLang="en-US" sz="1600" dirty="0"/>
              <a:t> </a:t>
            </a:r>
            <a:r>
              <a:rPr lang="en-US" altLang="en-US" sz="1600" dirty="0" err="1"/>
              <a:t>konkrētus</a:t>
            </a:r>
            <a:r>
              <a:rPr lang="en-US" altLang="en-US" sz="1600" dirty="0"/>
              <a:t> </a:t>
            </a:r>
            <a:r>
              <a:rPr lang="en-US" altLang="en-US" sz="1600" dirty="0" err="1"/>
              <a:t>ieteikumus</a:t>
            </a:r>
            <a:r>
              <a:rPr lang="en-US" altLang="en-US" sz="1600" dirty="0"/>
              <a:t> un </a:t>
            </a:r>
            <a:r>
              <a:rPr lang="en-US" altLang="en-US" sz="1600" dirty="0" err="1"/>
              <a:t>stratēģijas</a:t>
            </a:r>
            <a:endParaRPr lang="lv-LV" altLang="en-US" sz="1600" dirty="0"/>
          </a:p>
          <a:p>
            <a:pPr marL="627063" indent="-3571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v-LV" altLang="en-US" sz="1600" dirty="0"/>
              <a:t>elastīgi pielāgojas individuālām vajadzībām</a:t>
            </a:r>
          </a:p>
        </p:txBody>
      </p:sp>
    </p:spTree>
    <p:extLst>
      <p:ext uri="{BB962C8B-B14F-4D97-AF65-F5344CB8AC3E}">
        <p14:creationId xmlns:p14="http://schemas.microsoft.com/office/powerpoint/2010/main" val="388968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A6CDF-FB3C-E054-C670-9FC7DB45F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085" y="298835"/>
            <a:ext cx="6104701" cy="572700"/>
          </a:xfrm>
        </p:spPr>
        <p:txBody>
          <a:bodyPr/>
          <a:lstStyle/>
          <a:p>
            <a:r>
              <a:rPr lang="en-LV" sz="2400" b="1" dirty="0">
                <a:latin typeface="+mj-lt"/>
              </a:rPr>
              <a:t>Resiliences</a:t>
            </a:r>
            <a:r>
              <a:rPr lang="lv-LV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LV" sz="2400" b="1" dirty="0">
                <a:latin typeface="+mj-lt"/>
              </a:rPr>
              <a:t>/ Dzīvesspēka pieejas būtība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CC5010-45F2-20C1-D360-B9B95E86AD7E}"/>
              </a:ext>
            </a:extLst>
          </p:cNvPr>
          <p:cNvSpPr txBox="1"/>
          <p:nvPr/>
        </p:nvSpPr>
        <p:spPr>
          <a:xfrm>
            <a:off x="258430" y="1116047"/>
            <a:ext cx="361507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800" b="1" dirty="0" err="1">
                <a:solidFill>
                  <a:schemeClr val="bg1"/>
                </a:solidFill>
                <a:latin typeface="+mj-lt"/>
              </a:rPr>
              <a:t>Resiliences</a:t>
            </a:r>
            <a:r>
              <a:rPr lang="lv-LV" sz="1800" b="1" dirty="0">
                <a:solidFill>
                  <a:schemeClr val="bg1"/>
                </a:solidFill>
                <a:latin typeface="+mj-lt"/>
              </a:rPr>
              <a:t> spēja</a:t>
            </a:r>
            <a:r>
              <a:rPr lang="en-US" sz="1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lv-LV" sz="1800" dirty="0">
                <a:solidFill>
                  <a:schemeClr val="bg1"/>
                </a:solidFill>
                <a:latin typeface="+mj-lt"/>
              </a:rPr>
              <a:t>- cilvēka dabiskais elastības resurss, kas mīt ikvienā cilvēkā un nosaka spēju tikt galā ar traumu vai grūtu dzīves situāciju. </a:t>
            </a:r>
            <a:endParaRPr lang="en-US" sz="1800" dirty="0">
              <a:solidFill>
                <a:schemeClr val="bg1"/>
              </a:solidFill>
              <a:latin typeface="+mj-lt"/>
            </a:endParaRPr>
          </a:p>
          <a:p>
            <a:endParaRPr lang="en-US" sz="1800" dirty="0">
              <a:solidFill>
                <a:schemeClr val="bg1"/>
              </a:solidFill>
              <a:latin typeface="+mj-lt"/>
            </a:endParaRPr>
          </a:p>
          <a:p>
            <a:r>
              <a:rPr lang="lv-LV" sz="1800" dirty="0">
                <a:solidFill>
                  <a:schemeClr val="bg1"/>
                </a:solidFill>
                <a:latin typeface="+mj-lt"/>
              </a:rPr>
              <a:t>Iekšējā spēka apzināšanās cilvēkam paver jaunus spēka punktus, būtiski maina dzīves uztveri un </a:t>
            </a:r>
            <a:r>
              <a:rPr lang="lv-LV" sz="1800" dirty="0" err="1">
                <a:solidFill>
                  <a:schemeClr val="bg1"/>
                </a:solidFill>
                <a:latin typeface="+mj-lt"/>
              </a:rPr>
              <a:t>pašuztveri</a:t>
            </a:r>
            <a:r>
              <a:rPr lang="lv-LV" sz="1800" dirty="0">
                <a:solidFill>
                  <a:schemeClr val="bg1"/>
                </a:solidFill>
                <a:latin typeface="+mj-lt"/>
              </a:rPr>
              <a:t>, veicina </a:t>
            </a:r>
            <a:r>
              <a:rPr lang="lv-LV" sz="18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pieņemšanas spēju un nodrošina līdzvērtīgu attiecību veidošanu.</a:t>
            </a:r>
            <a:r>
              <a:rPr lang="en-LV" dirty="0">
                <a:solidFill>
                  <a:schemeClr val="bg1"/>
                </a:solidFill>
                <a:effectLst/>
                <a:latin typeface="+mj-lt"/>
              </a:rPr>
              <a:t> </a:t>
            </a:r>
            <a:endParaRPr lang="en-LV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09EDD43E-FD29-F412-1306-55DCE63129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9959022"/>
              </p:ext>
            </p:extLst>
          </p:nvPr>
        </p:nvGraphicFramePr>
        <p:xfrm>
          <a:off x="3718517" y="1017725"/>
          <a:ext cx="5270500" cy="3695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6096000" imgH="3429000" progId="PowerPoint.Slide.12">
                  <p:embed/>
                </p:oleObj>
              </mc:Choice>
              <mc:Fallback>
                <p:oleObj r:id="rId2" imgW="6096000" imgH="3429000" progId="PowerPoint.Slide.12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049185CA-C5EC-F545-3CB1-CC49F1E01F9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8517" y="1017725"/>
                        <a:ext cx="5270500" cy="3695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381918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589" y="3283029"/>
            <a:ext cx="7050251" cy="764722"/>
          </a:xfrm>
        </p:spPr>
        <p:txBody>
          <a:bodyPr/>
          <a:lstStyle/>
          <a:p>
            <a:r>
              <a:rPr lang="lv-LV" sz="14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Paldies par uzmanību!</a:t>
            </a:r>
            <a:br>
              <a:rPr lang="lv-LV" sz="14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</a:br>
            <a:r>
              <a:rPr lang="lv-LV" sz="1400" b="1" dirty="0">
                <a:solidFill>
                  <a:schemeClr val="accent2">
                    <a:lumMod val="50000"/>
                  </a:schemeClr>
                </a:solidFill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www.resilience.lv</a:t>
            </a:r>
            <a:endParaRPr lang="lv-LV" sz="1400" b="1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7A8D72-70C9-9368-9A50-6ED0BB409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448" y="1095749"/>
            <a:ext cx="4636274" cy="295200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3AF0EAC-FF2A-4A29-EB7A-7C4660050531}"/>
              </a:ext>
            </a:extLst>
          </p:cNvPr>
          <p:cNvSpPr txBox="1">
            <a:spLocks/>
          </p:cNvSpPr>
          <p:nvPr/>
        </p:nvSpPr>
        <p:spPr>
          <a:xfrm>
            <a:off x="5127974" y="1726816"/>
            <a:ext cx="3451483" cy="764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Playfair Display"/>
              <a:buNone/>
              <a:defRPr sz="1800" b="0" i="0" u="none" strike="noStrike" cap="none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v-LV" sz="2400" b="1" kern="1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Resilience māca nevis izvairīties no </a:t>
            </a:r>
            <a:r>
              <a:rPr lang="lv-LV" sz="2400" b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vētras, bet gan spēju dejot lietū!</a:t>
            </a:r>
            <a:endParaRPr lang="en-US" sz="2400" kern="1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167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BC58D-7590-454A-934B-6E59A749C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186" y="165276"/>
            <a:ext cx="7704600" cy="572700"/>
          </a:xfrm>
        </p:spPr>
        <p:txBody>
          <a:bodyPr/>
          <a:lstStyle/>
          <a:p>
            <a:pPr algn="l"/>
            <a:r>
              <a:rPr lang="en-LV" sz="1800" b="1" dirty="0">
                <a:solidFill>
                  <a:srgbClr val="FFC000"/>
                </a:solidFill>
                <a:latin typeface="+mj-lt"/>
              </a:rPr>
              <a:t>Pakalpojumi un to pēctecība </a:t>
            </a:r>
            <a:br>
              <a:rPr lang="lv-LV" sz="1800" b="1" dirty="0">
                <a:solidFill>
                  <a:srgbClr val="FFC000"/>
                </a:solidFill>
                <a:latin typeface="+mj-lt"/>
              </a:rPr>
            </a:br>
            <a:r>
              <a:rPr lang="en-LV" sz="1800" b="1" dirty="0">
                <a:solidFill>
                  <a:srgbClr val="7030A0"/>
                </a:solidFill>
                <a:latin typeface="+mj-lt"/>
              </a:rPr>
              <a:t>Resiliences centrā</a:t>
            </a:r>
            <a:br>
              <a:rPr lang="en-LV" sz="2400" dirty="0">
                <a:latin typeface="+mn-lt"/>
              </a:rPr>
            </a:br>
            <a:br>
              <a:rPr lang="en-LV" sz="1800" dirty="0">
                <a:latin typeface="+mn-lt"/>
              </a:rPr>
            </a:br>
            <a:endParaRPr lang="en-LV" sz="1400" dirty="0">
              <a:latin typeface="+mj-lt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C47136E6-F2CA-E64A-9130-7FB2C8F472BE}"/>
              </a:ext>
            </a:extLst>
          </p:cNvPr>
          <p:cNvGraphicFramePr/>
          <p:nvPr/>
        </p:nvGraphicFramePr>
        <p:xfrm flipH="1">
          <a:off x="-371061" y="731375"/>
          <a:ext cx="371061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4" name="Down Arrow 23">
            <a:extLst>
              <a:ext uri="{FF2B5EF4-FFF2-40B4-BE49-F238E27FC236}">
                <a16:creationId xmlns:a16="http://schemas.microsoft.com/office/drawing/2014/main" id="{B684B552-2CB4-2642-BAE5-E2903017AF41}"/>
              </a:ext>
            </a:extLst>
          </p:cNvPr>
          <p:cNvSpPr/>
          <p:nvPr/>
        </p:nvSpPr>
        <p:spPr>
          <a:xfrm flipH="1">
            <a:off x="3354419" y="1509929"/>
            <a:ext cx="240602" cy="2295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25" name="Down Arrow 24">
            <a:extLst>
              <a:ext uri="{FF2B5EF4-FFF2-40B4-BE49-F238E27FC236}">
                <a16:creationId xmlns:a16="http://schemas.microsoft.com/office/drawing/2014/main" id="{A87B2E9B-609E-3141-9FD7-098B1D52E5C6}"/>
              </a:ext>
            </a:extLst>
          </p:cNvPr>
          <p:cNvSpPr/>
          <p:nvPr/>
        </p:nvSpPr>
        <p:spPr>
          <a:xfrm flipH="1">
            <a:off x="3354419" y="2456952"/>
            <a:ext cx="240601" cy="22959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E2875E8B-652E-30B8-E997-E479CA4ACB77}"/>
              </a:ext>
            </a:extLst>
          </p:cNvPr>
          <p:cNvSpPr/>
          <p:nvPr/>
        </p:nvSpPr>
        <p:spPr>
          <a:xfrm flipH="1">
            <a:off x="1959700" y="3128600"/>
            <a:ext cx="240602" cy="3054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227EC1EE-0ACB-DFD7-3DC1-2A8C66D2667E}"/>
              </a:ext>
            </a:extLst>
          </p:cNvPr>
          <p:cNvSpPr/>
          <p:nvPr/>
        </p:nvSpPr>
        <p:spPr>
          <a:xfrm flipH="1">
            <a:off x="4006588" y="3124502"/>
            <a:ext cx="240602" cy="3054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D3647F9-213F-B28E-9834-937DDD08ACC7}"/>
              </a:ext>
            </a:extLst>
          </p:cNvPr>
          <p:cNvSpPr txBox="1">
            <a:spLocks/>
          </p:cNvSpPr>
          <p:nvPr/>
        </p:nvSpPr>
        <p:spPr>
          <a:xfrm>
            <a:off x="277186" y="1179905"/>
            <a:ext cx="7704600" cy="1944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Playfair Display"/>
              <a:buNone/>
              <a:defRPr sz="1800" b="0" i="0" u="none" strike="noStrike" cap="none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algn="l"/>
            <a:r>
              <a:rPr lang="en-LV" sz="1400" dirty="0">
                <a:latin typeface="+mj-lt"/>
                <a:cs typeface="Times New Roman" panose="02020603050405020304" pitchFamily="18" charset="0"/>
              </a:rPr>
              <a:t>1. Ielu darbs Rīgas apkaimēs/ielu jaunatnes darbs/novērošana un  kontakta veidošana</a:t>
            </a:r>
            <a:br>
              <a:rPr lang="en-LV" dirty="0">
                <a:latin typeface="+mn-lt"/>
              </a:rPr>
            </a:br>
            <a:br>
              <a:rPr lang="en-LV" dirty="0">
                <a:latin typeface="+mn-lt"/>
              </a:rPr>
            </a:br>
            <a:r>
              <a:rPr lang="en-LV" sz="1400" dirty="0">
                <a:latin typeface="+mj-lt"/>
              </a:rPr>
              <a:t>2.Pakalpojums, kas veido drošas piesaistes pieredzi un veicina uzvedības izmaiņas/ S</a:t>
            </a:r>
            <a:r>
              <a:rPr lang="en-GB" sz="1400" dirty="0">
                <a:latin typeface="+mj-lt"/>
              </a:rPr>
              <a:t>a</a:t>
            </a:r>
            <a:r>
              <a:rPr lang="en-LV" sz="1400" dirty="0">
                <a:latin typeface="+mj-lt"/>
              </a:rPr>
              <a:t>skarsmes veicināšanas programma </a:t>
            </a:r>
            <a:r>
              <a:rPr lang="en-LV" sz="1400" dirty="0">
                <a:solidFill>
                  <a:schemeClr val="bg1"/>
                </a:solidFill>
                <a:latin typeface="+mj-lt"/>
              </a:rPr>
              <a:t>DARI </a:t>
            </a:r>
            <a:r>
              <a:rPr lang="en-LV" sz="1400" dirty="0">
                <a:latin typeface="+mj-lt"/>
              </a:rPr>
              <a:t>/1.posms (Motivācijas programma), 2.posms Resiliences  skola (Dzīvotprasmju programma) </a:t>
            </a:r>
            <a:br>
              <a:rPr lang="en-LV" dirty="0">
                <a:latin typeface="+mn-lt"/>
              </a:rPr>
            </a:br>
            <a:br>
              <a:rPr lang="en-LV" dirty="0">
                <a:latin typeface="+mn-lt"/>
              </a:rPr>
            </a:br>
            <a:r>
              <a:rPr lang="en-LV" sz="1400" dirty="0">
                <a:latin typeface="+mj-lt"/>
              </a:rPr>
              <a:t>3. Līdzdalības pakalpojumi (Kopienas centrs, līderprogrammas un līdzdalības projekti)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8C8552-366C-0B05-11B1-A1B48682BCA9}"/>
              </a:ext>
            </a:extLst>
          </p:cNvPr>
          <p:cNvSpPr txBox="1"/>
          <p:nvPr/>
        </p:nvSpPr>
        <p:spPr>
          <a:xfrm>
            <a:off x="1162214" y="3661302"/>
            <a:ext cx="22574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V" dirty="0"/>
              <a:t>3.1.</a:t>
            </a:r>
            <a:r>
              <a:rPr lang="lv-LV" dirty="0"/>
              <a:t> </a:t>
            </a:r>
            <a:r>
              <a:rPr lang="en-LV" dirty="0"/>
              <a:t>Mentoru palīgu un pieredzes ekspertu kustība, brīvprātīgais darbs Kopienas centrā</a:t>
            </a:r>
            <a:endParaRPr lang="en-LV" i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12BAFB-3D71-A581-1632-1A587C987925}"/>
              </a:ext>
            </a:extLst>
          </p:cNvPr>
          <p:cNvSpPr txBox="1"/>
          <p:nvPr/>
        </p:nvSpPr>
        <p:spPr>
          <a:xfrm>
            <a:off x="3315970" y="3661302"/>
            <a:ext cx="23933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V" dirty="0"/>
              <a:t>3.2.</a:t>
            </a:r>
            <a:r>
              <a:rPr lang="lv-LV" dirty="0"/>
              <a:t> </a:t>
            </a:r>
            <a:r>
              <a:rPr lang="en-LV" dirty="0">
                <a:solidFill>
                  <a:schemeClr val="bg1"/>
                </a:solidFill>
              </a:rPr>
              <a:t>Jaunieši, kuriem ir nepieciešama ilgāk</a:t>
            </a:r>
            <a:r>
              <a:rPr lang="en-LV" sz="1400" dirty="0">
                <a:solidFill>
                  <a:schemeClr val="bg1"/>
                </a:solidFill>
                <a:latin typeface="+mj-lt"/>
              </a:rPr>
              <a:t>a reh</a:t>
            </a:r>
            <a:r>
              <a:rPr lang="en-LV" dirty="0">
                <a:solidFill>
                  <a:schemeClr val="bg1"/>
                </a:solidFill>
              </a:rPr>
              <a:t>a</a:t>
            </a:r>
            <a:r>
              <a:rPr lang="en-LV" sz="1400" dirty="0">
                <a:solidFill>
                  <a:schemeClr val="bg1"/>
                </a:solidFill>
                <a:latin typeface="+mj-lt"/>
              </a:rPr>
              <a:t>bilitācij</a:t>
            </a:r>
            <a:r>
              <a:rPr lang="en-LV" dirty="0">
                <a:solidFill>
                  <a:schemeClr val="bg1"/>
                </a:solidFill>
              </a:rPr>
              <a:t>a/</a:t>
            </a:r>
          </a:p>
          <a:p>
            <a:r>
              <a:rPr lang="en-LV" dirty="0"/>
              <a:t>DARI 3.posms</a:t>
            </a:r>
            <a:endParaRPr lang="en-LV" i="1" dirty="0"/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E1E5A1D6-F76F-67CA-3A38-41F69B1A6B7C}"/>
              </a:ext>
            </a:extLst>
          </p:cNvPr>
          <p:cNvSpPr/>
          <p:nvPr/>
        </p:nvSpPr>
        <p:spPr>
          <a:xfrm flipH="1">
            <a:off x="6053476" y="3124502"/>
            <a:ext cx="240602" cy="3054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907E83-3513-C3D1-9B83-832A3D3DBD49}"/>
              </a:ext>
            </a:extLst>
          </p:cNvPr>
          <p:cNvSpPr txBox="1"/>
          <p:nvPr/>
        </p:nvSpPr>
        <p:spPr>
          <a:xfrm>
            <a:off x="5367751" y="3661302"/>
            <a:ext cx="18526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V" dirty="0"/>
              <a:t>3.3. Jaunieši, kas ir iekļāvušies savā dabiskajā vidē un darbojas veiksmīgi</a:t>
            </a:r>
          </a:p>
        </p:txBody>
      </p:sp>
    </p:spTree>
    <p:extLst>
      <p:ext uri="{BB962C8B-B14F-4D97-AF65-F5344CB8AC3E}">
        <p14:creationId xmlns:p14="http://schemas.microsoft.com/office/powerpoint/2010/main" val="10640799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3FE28EC-1E85-B751-EA97-DED7CD884306}"/>
              </a:ext>
            </a:extLst>
          </p:cNvPr>
          <p:cNvSpPr txBox="1">
            <a:spLocks/>
          </p:cNvSpPr>
          <p:nvPr/>
        </p:nvSpPr>
        <p:spPr>
          <a:xfrm>
            <a:off x="1439400" y="1978737"/>
            <a:ext cx="7704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Playfair Display"/>
              <a:buNone/>
              <a:defRPr sz="1800" b="0" i="0" u="none" strike="noStrike" cap="none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algn="l"/>
            <a:r>
              <a:rPr lang="lv-LV" sz="4800" b="1" dirty="0">
                <a:latin typeface="+mj-lt"/>
              </a:rPr>
              <a:t>Ielu jaunatnes darbs</a:t>
            </a:r>
            <a:endParaRPr lang="en-US" sz="4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942532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97395AA-FC62-9B5D-5663-19DF0874515A}"/>
              </a:ext>
            </a:extLst>
          </p:cNvPr>
          <p:cNvSpPr txBox="1">
            <a:spLocks/>
          </p:cNvSpPr>
          <p:nvPr/>
        </p:nvSpPr>
        <p:spPr>
          <a:xfrm>
            <a:off x="833405" y="380449"/>
            <a:ext cx="7704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Playfair Display"/>
              <a:buNone/>
              <a:defRPr sz="1800" b="0" i="0" u="none" strike="noStrike" cap="none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algn="l"/>
            <a:r>
              <a:rPr lang="lv-LV" sz="2400" b="1" dirty="0">
                <a:latin typeface="+mj-lt"/>
              </a:rPr>
              <a:t>Ielu jaunatnes darbs</a:t>
            </a:r>
            <a:endParaRPr lang="en-US" sz="2400" b="1" dirty="0">
              <a:latin typeface="+mj-lt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72126A5-C89A-53B7-CDA8-E11DE6C290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31952225"/>
              </p:ext>
            </p:extLst>
          </p:nvPr>
        </p:nvGraphicFramePr>
        <p:xfrm>
          <a:off x="741335" y="779973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339945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06FFA-C3BD-FB84-60AA-75AF98CE0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832039-696E-3240-1B62-822A45E1F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062" y="0"/>
            <a:ext cx="5676018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2A27CD-3C47-ABB7-21CB-673AE43814ED}"/>
              </a:ext>
            </a:extLst>
          </p:cNvPr>
          <p:cNvSpPr txBox="1"/>
          <p:nvPr/>
        </p:nvSpPr>
        <p:spPr>
          <a:xfrm>
            <a:off x="7010018" y="2276411"/>
            <a:ext cx="18449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LV" sz="1800" b="1" dirty="0">
                <a:solidFill>
                  <a:srgbClr val="0070C0"/>
                </a:solidFill>
              </a:rPr>
              <a:t>Ielu jauniešu pulcēšanās vietas Rīgas parkos un apkaimēs</a:t>
            </a:r>
            <a:endParaRPr lang="en-LV" sz="18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2504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E1FBA-20BF-AA88-AEA8-6676651D7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LV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1E9D07-7058-B685-3F41-9BC0D0CCC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0552" y="104357"/>
            <a:ext cx="3293706" cy="23046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080544-6BD2-7C91-4271-AEF1088A4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09018"/>
            <a:ext cx="3484830" cy="25006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CBC194-E7E6-0D08-427F-400669E114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3249" y="2409018"/>
            <a:ext cx="3293706" cy="25006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E97FF1-D0A8-D165-C14B-9DA17CCFDD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4357"/>
            <a:ext cx="3433664" cy="23046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02F7FC-D721-C658-BFA8-37CFA8E267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9652" y="1063345"/>
            <a:ext cx="2552807" cy="376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234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3FE28EC-1E85-B751-EA97-DED7CD884306}"/>
              </a:ext>
            </a:extLst>
          </p:cNvPr>
          <p:cNvSpPr txBox="1">
            <a:spLocks/>
          </p:cNvSpPr>
          <p:nvPr/>
        </p:nvSpPr>
        <p:spPr>
          <a:xfrm>
            <a:off x="634509" y="1887125"/>
            <a:ext cx="758061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Playfair Display"/>
              <a:buNone/>
              <a:defRPr sz="1800" b="0" i="0" u="none" strike="noStrike" cap="none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Playfair Display"/>
              <a:buNone/>
              <a:defRPr sz="2800" b="0" i="0" u="none" strike="noStrike" cap="none">
                <a:solidFill>
                  <a:srgbClr val="43434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r>
              <a:rPr lang="lv-LV" sz="4000" b="1" dirty="0">
                <a:latin typeface="+mj-lt"/>
              </a:rPr>
              <a:t>Saskarsmes programma</a:t>
            </a:r>
          </a:p>
          <a:p>
            <a:r>
              <a:rPr lang="lv-LV" sz="4000" b="1" dirty="0">
                <a:latin typeface="+mj-lt"/>
              </a:rPr>
              <a:t>DARI</a:t>
            </a:r>
            <a:endParaRPr lang="en-US" sz="4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39876109"/>
      </p:ext>
    </p:extLst>
  </p:cSld>
  <p:clrMapOvr>
    <a:masterClrMapping/>
  </p:clrMapOvr>
</p:sld>
</file>

<file path=ppt/theme/theme1.xml><?xml version="1.0" encoding="utf-8"?>
<a:theme xmlns:a="http://schemas.openxmlformats.org/drawingml/2006/main" name="Hygge general by Slidesgo">
  <a:themeElements>
    <a:clrScheme name="Simple Light">
      <a:dk1>
        <a:srgbClr val="FBFBFB"/>
      </a:dk1>
      <a:lt1>
        <a:srgbClr val="434343"/>
      </a:lt1>
      <a:dk2>
        <a:srgbClr val="FCE5CD"/>
      </a:dk2>
      <a:lt2>
        <a:srgbClr val="E6B8AF"/>
      </a:lt2>
      <a:accent1>
        <a:srgbClr val="D0E0E3"/>
      </a:accent1>
      <a:accent2>
        <a:srgbClr val="76A5AF"/>
      </a:accent2>
      <a:accent3>
        <a:srgbClr val="FBFBFB"/>
      </a:accent3>
      <a:accent4>
        <a:srgbClr val="434343"/>
      </a:accent4>
      <a:accent5>
        <a:srgbClr val="FCE5CD"/>
      </a:accent5>
      <a:accent6>
        <a:srgbClr val="E6B8AF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4832</TotalTime>
  <Words>1322</Words>
  <Application>Microsoft Office PowerPoint</Application>
  <PresentationFormat>On-screen Show (16:9)</PresentationFormat>
  <Paragraphs>123</Paragraphs>
  <Slides>30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Playfair Display</vt:lpstr>
      <vt:lpstr>Calibri</vt:lpstr>
      <vt:lpstr>Josefin Slab SemiBold</vt:lpstr>
      <vt:lpstr>Aptos</vt:lpstr>
      <vt:lpstr>Times New Roman</vt:lpstr>
      <vt:lpstr>Arial</vt:lpstr>
      <vt:lpstr>Hygge general by Slidesgo</vt:lpstr>
      <vt:lpstr>Microsoft PowerPoint Slide</vt:lpstr>
      <vt:lpstr>PowerPoint Presentation</vt:lpstr>
      <vt:lpstr>PowerPoint Presentation</vt:lpstr>
      <vt:lpstr>Resiliences / Dzīvesspēka pieejas būtība</vt:lpstr>
      <vt:lpstr>Pakalpojumi un to pēctecība  Resiliences centrā  </vt:lpstr>
      <vt:lpstr>PowerPoint Presentation</vt:lpstr>
      <vt:lpstr>PowerPoint Presentation</vt:lpstr>
      <vt:lpstr> </vt:lpstr>
      <vt:lpstr>PowerPoint Presentation</vt:lpstr>
      <vt:lpstr>PowerPoint Presentation</vt:lpstr>
      <vt:lpstr>Programma DARI</vt:lpstr>
      <vt:lpstr>Pakalpojuma aktivitātes:</vt:lpstr>
      <vt:lpstr>Pakalpojuma aktivitātes:  Radošie projekti kā grupu nodarbību rezultāts (tas var būt uzvedums, pasākums, dziesmu ierakstīšana u.c.);   </vt:lpstr>
      <vt:lpstr>Programmas DARI 1 posma soļi</vt:lpstr>
      <vt:lpstr>PowerPoint Presentation</vt:lpstr>
      <vt:lpstr> </vt:lpstr>
      <vt:lpstr> Kopienas centra mērķa grupas    </vt:lpstr>
      <vt:lpstr> Kopienas centra darbība</vt:lpstr>
      <vt:lpstr>Kopienas centra aktivitātes</vt:lpstr>
      <vt:lpstr>PowerPoint Presentation</vt:lpstr>
      <vt:lpstr>Veselības istabas iespējas</vt:lpstr>
      <vt:lpstr>Kopienas Resiliences Centra  darbība aptver</vt:lpstr>
      <vt:lpstr>PowerPoint Presentation</vt:lpstr>
      <vt:lpstr>Sasniedzamie rezultāti</vt:lpstr>
      <vt:lpstr>PowerPoint Presentation</vt:lpstr>
      <vt:lpstr>Starppaudžu aktivitātes</vt:lpstr>
      <vt:lpstr>Kopīgi gatavojam, ieturam maltīti un iepazīstamies</vt:lpstr>
      <vt:lpstr>PowerPoint Presentation</vt:lpstr>
      <vt:lpstr>Mentoru palīgu un pieredzes ekspertu kustība</vt:lpstr>
      <vt:lpstr>Resiliences mentora pakalpojums reģionos</vt:lpstr>
      <vt:lpstr>Paldies par uzmanību! www.resilience.lv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Leonards Kokorevics</cp:lastModifiedBy>
  <cp:revision>45</cp:revision>
  <dcterms:modified xsi:type="dcterms:W3CDTF">2024-09-23T13:52:44Z</dcterms:modified>
</cp:coreProperties>
</file>