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8288000" cy="10287000"/>
  <p:notesSz cx="6858000" cy="9144000"/>
  <p:embeddedFontLst>
    <p:embeddedFont>
      <p:font typeface="Archive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Century" panose="02040604050505020304" pitchFamily="18" charset="0"/>
      <p:regular r:id="rId9"/>
    </p:embeddedFont>
    <p:embeddedFont>
      <p:font typeface="Gabriel Sans Condensed" panose="020B0604020202020204" charset="0"/>
      <p:regular r:id="rId10"/>
    </p:embeddedFont>
    <p:embeddedFont>
      <p:font typeface="Gabriel Sans Condensed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ac.gov.lv/lv/anonima-zinosanas-veidlapa-par-iespejamajiem-berni-tiesibu-parkapumiem-pret-bern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40454"/>
            <a:ext cx="10002722" cy="11767908"/>
          </a:xfrm>
          <a:custGeom>
            <a:avLst/>
            <a:gdLst/>
            <a:ahLst/>
            <a:cxnLst/>
            <a:rect l="l" t="t" r="r" b="b"/>
            <a:pathLst>
              <a:path w="10002722" h="11767908">
                <a:moveTo>
                  <a:pt x="0" y="0"/>
                </a:moveTo>
                <a:lnTo>
                  <a:pt x="10002722" y="0"/>
                </a:lnTo>
                <a:lnTo>
                  <a:pt x="10002722" y="11767908"/>
                </a:lnTo>
                <a:lnTo>
                  <a:pt x="0" y="11767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01361" y="3464179"/>
            <a:ext cx="11945174" cy="466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10"/>
              </a:lnSpc>
            </a:pPr>
            <a:r>
              <a:rPr lang="en-US" sz="11100" b="1">
                <a:solidFill>
                  <a:srgbClr val="3F23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ZIŅOJUMI PAR </a:t>
            </a:r>
          </a:p>
          <a:p>
            <a:pPr algn="l">
              <a:lnSpc>
                <a:spcPts val="12210"/>
              </a:lnSpc>
            </a:pPr>
            <a:r>
              <a:rPr lang="en-US" sz="11100" b="1">
                <a:solidFill>
                  <a:srgbClr val="3F23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BĒRNU TIESĪBU PĀRKĀPUMIEM</a:t>
            </a:r>
          </a:p>
        </p:txBody>
      </p:sp>
      <p:sp>
        <p:nvSpPr>
          <p:cNvPr id="4" name="AutoShape 4"/>
          <p:cNvSpPr/>
          <p:nvPr/>
        </p:nvSpPr>
        <p:spPr>
          <a:xfrm>
            <a:off x="17287875" y="7562621"/>
            <a:ext cx="0" cy="272437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99975" y="0"/>
            <a:ext cx="7288025" cy="10287000"/>
            <a:chOff x="0" y="0"/>
            <a:chExt cx="730267" cy="10307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0267" cy="1030768"/>
            </a:xfrm>
            <a:custGeom>
              <a:avLst/>
              <a:gdLst/>
              <a:ahLst/>
              <a:cxnLst/>
              <a:rect l="l" t="t" r="r" b="b"/>
              <a:pathLst>
                <a:path w="730267" h="1030768">
                  <a:moveTo>
                    <a:pt x="0" y="0"/>
                  </a:moveTo>
                  <a:lnTo>
                    <a:pt x="730267" y="0"/>
                  </a:lnTo>
                  <a:lnTo>
                    <a:pt x="730267" y="1030768"/>
                  </a:lnTo>
                  <a:lnTo>
                    <a:pt x="0" y="1030768"/>
                  </a:lnTo>
                  <a:close/>
                </a:path>
              </a:pathLst>
            </a:custGeom>
            <a:blipFill>
              <a:blip r:embed="rId2"/>
              <a:stretch>
                <a:fillRect l="-77130" r="-34328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10337221" y="7562621"/>
            <a:ext cx="0" cy="272437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467211" y="1460195"/>
            <a:ext cx="7700329" cy="372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06"/>
              </a:lnSpc>
            </a:pPr>
            <a:r>
              <a:rPr lang="en-US" sz="4218" spc="421" dirty="0">
                <a:solidFill>
                  <a:srgbClr val="3F230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2024.gads:</a:t>
            </a:r>
            <a:endParaRPr lang="lv-LV" sz="4218" spc="421" dirty="0">
              <a:solidFill>
                <a:srgbClr val="3F2305"/>
              </a:solidFill>
              <a:latin typeface="Gabriel Sans Condensed"/>
              <a:ea typeface="Gabriel Sans Condensed"/>
              <a:cs typeface="Gabriel Sans Condensed"/>
              <a:sym typeface="Gabriel Sans Condensed"/>
            </a:endParaRPr>
          </a:p>
          <a:p>
            <a:pPr marL="571500" indent="-571500" algn="just">
              <a:lnSpc>
                <a:spcPts val="5906"/>
              </a:lnSpc>
              <a:buFont typeface="Courier New" panose="02070309020205020404" pitchFamily="49" charset="0"/>
              <a:buChar char="o"/>
            </a:pPr>
            <a:r>
              <a:rPr lang="lv-LV" sz="4218" b="1" spc="421" dirty="0">
                <a:solidFill>
                  <a:srgbClr val="3F230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1559</a:t>
            </a:r>
          </a:p>
          <a:p>
            <a:pPr algn="just">
              <a:lnSpc>
                <a:spcPts val="5906"/>
              </a:lnSpc>
            </a:pPr>
            <a:endParaRPr lang="en-US" sz="4218" spc="421" dirty="0">
              <a:solidFill>
                <a:srgbClr val="3F2305"/>
              </a:solidFill>
              <a:latin typeface="Gabriel Sans Condensed"/>
              <a:ea typeface="Gabriel Sans Condensed"/>
              <a:cs typeface="Gabriel Sans Condensed"/>
              <a:sym typeface="Gabriel Sans Condensed"/>
            </a:endParaRPr>
          </a:p>
          <a:p>
            <a:pPr algn="just">
              <a:lnSpc>
                <a:spcPts val="5906"/>
              </a:lnSpc>
            </a:pPr>
            <a:r>
              <a:rPr lang="en-US" sz="4218" spc="421" dirty="0">
                <a:solidFill>
                  <a:srgbClr val="3F230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2025.gada 1.pusgads:</a:t>
            </a:r>
            <a:r>
              <a:rPr lang="lv-LV" sz="4218" spc="421" dirty="0">
                <a:solidFill>
                  <a:srgbClr val="3F230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 </a:t>
            </a:r>
          </a:p>
          <a:p>
            <a:pPr marL="571500" indent="-571500" algn="just">
              <a:lnSpc>
                <a:spcPts val="5906"/>
              </a:lnSpc>
              <a:buFont typeface="Courier New" panose="02070309020205020404" pitchFamily="49" charset="0"/>
              <a:buChar char="o"/>
            </a:pPr>
            <a:r>
              <a:rPr lang="lv-LV" sz="4218" b="1" spc="421" dirty="0">
                <a:solidFill>
                  <a:srgbClr val="3F230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1058</a:t>
            </a:r>
            <a:endParaRPr lang="en-US" sz="4218" b="1" spc="421" dirty="0">
              <a:solidFill>
                <a:srgbClr val="3F2305"/>
              </a:solidFill>
              <a:latin typeface="Gabriel Sans Condensed"/>
              <a:ea typeface="Gabriel Sans Condensed"/>
              <a:cs typeface="Gabriel Sans Condensed"/>
              <a:sym typeface="Gabriel Sans Condense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861550"/>
            <a:ext cx="8969159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900"/>
              </a:lnSpc>
            </a:pPr>
            <a:r>
              <a:rPr lang="en-US" sz="9000" b="1" dirty="0">
                <a:solidFill>
                  <a:srgbClr val="3F2305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SAŅEMTIE ZIŅOJUMI</a:t>
            </a:r>
            <a:r>
              <a:rPr lang="lv-LV" sz="9000" b="1" dirty="0">
                <a:solidFill>
                  <a:srgbClr val="3F2305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 </a:t>
            </a:r>
            <a:endParaRPr lang="en-US" sz="9000" b="1" dirty="0">
              <a:solidFill>
                <a:srgbClr val="3F2305"/>
              </a:solidFill>
              <a:latin typeface="Gabriel Sans Condensed Bold"/>
              <a:ea typeface="Gabriel Sans Condensed Bold"/>
              <a:cs typeface="Gabriel Sans Condensed Bold"/>
              <a:sym typeface="Gabriel Sans Condensed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41639" y="3771900"/>
            <a:ext cx="616420" cy="616420"/>
          </a:xfrm>
          <a:custGeom>
            <a:avLst/>
            <a:gdLst/>
            <a:ahLst/>
            <a:cxnLst/>
            <a:rect l="l" t="t" r="r" b="b"/>
            <a:pathLst>
              <a:path w="616420" h="616420">
                <a:moveTo>
                  <a:pt x="0" y="0"/>
                </a:moveTo>
                <a:lnTo>
                  <a:pt x="616419" y="0"/>
                </a:lnTo>
                <a:lnTo>
                  <a:pt x="616419" y="616420"/>
                </a:lnTo>
                <a:lnTo>
                  <a:pt x="0" y="616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6896" y="1631645"/>
            <a:ext cx="616420" cy="616420"/>
          </a:xfrm>
          <a:custGeom>
            <a:avLst/>
            <a:gdLst/>
            <a:ahLst/>
            <a:cxnLst/>
            <a:rect l="l" t="t" r="r" b="b"/>
            <a:pathLst>
              <a:path w="616420" h="616420">
                <a:moveTo>
                  <a:pt x="0" y="0"/>
                </a:moveTo>
                <a:lnTo>
                  <a:pt x="616419" y="0"/>
                </a:lnTo>
                <a:lnTo>
                  <a:pt x="616419" y="616420"/>
                </a:lnTo>
                <a:lnTo>
                  <a:pt x="0" y="616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97163" y="7169683"/>
            <a:ext cx="9690837" cy="3476588"/>
          </a:xfrm>
          <a:custGeom>
            <a:avLst/>
            <a:gdLst/>
            <a:ahLst/>
            <a:cxnLst/>
            <a:rect l="l" t="t" r="r" b="b"/>
            <a:pathLst>
              <a:path w="9690837" h="3476588">
                <a:moveTo>
                  <a:pt x="0" y="0"/>
                </a:moveTo>
                <a:lnTo>
                  <a:pt x="9690837" y="0"/>
                </a:lnTo>
                <a:lnTo>
                  <a:pt x="9690837" y="3476588"/>
                </a:lnTo>
                <a:lnTo>
                  <a:pt x="0" y="3476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380926"/>
            <a:ext cx="8890699" cy="3189538"/>
          </a:xfrm>
          <a:custGeom>
            <a:avLst/>
            <a:gdLst/>
            <a:ahLst/>
            <a:cxnLst/>
            <a:rect l="l" t="t" r="r" b="b"/>
            <a:pathLst>
              <a:path w="8890699" h="3189538">
                <a:moveTo>
                  <a:pt x="0" y="0"/>
                </a:moveTo>
                <a:lnTo>
                  <a:pt x="8890699" y="0"/>
                </a:lnTo>
                <a:lnTo>
                  <a:pt x="8890699" y="3189538"/>
                </a:lnTo>
                <a:lnTo>
                  <a:pt x="0" y="318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63430" y="369661"/>
            <a:ext cx="6361141" cy="9547679"/>
          </a:xfrm>
          <a:custGeom>
            <a:avLst/>
            <a:gdLst/>
            <a:ahLst/>
            <a:cxnLst/>
            <a:rect l="l" t="t" r="r" b="b"/>
            <a:pathLst>
              <a:path w="6361141" h="9547679">
                <a:moveTo>
                  <a:pt x="0" y="0"/>
                </a:moveTo>
                <a:lnTo>
                  <a:pt x="6361140" y="0"/>
                </a:lnTo>
                <a:lnTo>
                  <a:pt x="6361140" y="9547678"/>
                </a:lnTo>
                <a:lnTo>
                  <a:pt x="0" y="95476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7579"/>
            <a:ext cx="15154639" cy="99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70"/>
              </a:lnSpc>
            </a:pPr>
            <a:r>
              <a:rPr lang="en-US" sz="6600" b="1" dirty="0">
                <a:solidFill>
                  <a:srgbClr val="3F2305"/>
                </a:solidFill>
                <a:latin typeface="Century" panose="02040604050505020304" pitchFamily="18" charset="0"/>
                <a:ea typeface="Gabriel Sans Condensed Bold"/>
                <a:cs typeface="Gabriel Sans Condensed Bold"/>
                <a:sym typeface="Gabriel Sans Condensed Bold"/>
              </a:rPr>
              <a:t>ANONĪMĀS ZIŅOŠANAS VEIDLAPA</a:t>
            </a:r>
          </a:p>
        </p:txBody>
      </p:sp>
      <p:sp>
        <p:nvSpPr>
          <p:cNvPr id="3" name="AutoShape 3"/>
          <p:cNvSpPr/>
          <p:nvPr/>
        </p:nvSpPr>
        <p:spPr>
          <a:xfrm flipH="1" flipV="1">
            <a:off x="729251" y="0"/>
            <a:ext cx="0" cy="233537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2854683"/>
            <a:ext cx="1041832" cy="104183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6B5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 lang="en-US" sz="3599" spc="359" dirty="0">
                <a:solidFill>
                  <a:srgbClr val="FFFFFF"/>
                </a:solidFill>
                <a:latin typeface="Archive"/>
                <a:ea typeface="Archive"/>
                <a:cs typeface="Archive"/>
                <a:sym typeface="Archive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948759"/>
            <a:ext cx="1041832" cy="104183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6B5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 lang="en-US" sz="3599" spc="359" dirty="0">
                <a:solidFill>
                  <a:srgbClr val="FFFFFF"/>
                </a:solidFill>
                <a:latin typeface="Archive"/>
                <a:ea typeface="Archive"/>
                <a:cs typeface="Archive"/>
                <a:sym typeface="Archive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35296" y="2740383"/>
            <a:ext cx="12591938" cy="137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3"/>
              </a:lnSpc>
              <a:spcBef>
                <a:spcPct val="0"/>
              </a:spcBef>
            </a:pPr>
            <a:r>
              <a:rPr lang="en-US" sz="2652" b="1" spc="265" dirty="0">
                <a:solidFill>
                  <a:srgbClr val="3F2305"/>
                </a:solidFill>
                <a:latin typeface="Century" panose="02040604050505020304" pitchFamily="18" charset="0"/>
                <a:ea typeface="Gabriel Sans Bold"/>
                <a:cs typeface="Gabriel Sans Bold"/>
                <a:sym typeface="Gabriel Sans Bold"/>
              </a:rPr>
              <a:t>VAR AIZPILDĪT IKVIENS, KAM IR AIZDOMAS VAI INFORMĀCIJA PAR BĒRNA APDRAUDĒJUMU VAI IESPĒJAMU VARDARBĪBU.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35296" y="5169321"/>
            <a:ext cx="6226715" cy="41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b="1" spc="260" dirty="0">
                <a:solidFill>
                  <a:srgbClr val="3F2305"/>
                </a:solidFill>
                <a:latin typeface="Century" panose="02040604050505020304" pitchFamily="18" charset="0"/>
                <a:ea typeface="Gabriel Sans Bold"/>
                <a:cs typeface="Gabriel Sans Bold"/>
                <a:sym typeface="Gabriel Sans Bold"/>
              </a:rPr>
              <a:t>ZIŅOŠANA IR ANONĪMA.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35296" y="7347346"/>
            <a:ext cx="13127504" cy="42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lv-LV" sz="2600" b="1" spc="260" dirty="0">
                <a:solidFill>
                  <a:srgbClr val="3F2305"/>
                </a:solidFill>
                <a:latin typeface="Century" panose="02040604050505020304" pitchFamily="18" charset="0"/>
                <a:ea typeface="Gabriel Sans Bold"/>
                <a:cs typeface="Gabriel Sans Bold"/>
                <a:sym typeface="Gabriel Sans Bold"/>
              </a:rPr>
              <a:t>ZIŅO TIEŠSAISTĒ BAC MĀJASLAPĀ</a:t>
            </a:r>
            <a:endParaRPr lang="en-US" sz="2600" b="1" spc="260" dirty="0">
              <a:solidFill>
                <a:srgbClr val="3F2305"/>
              </a:solidFill>
              <a:latin typeface="Century" panose="02040604050505020304" pitchFamily="18" charset="0"/>
              <a:ea typeface="Gabriel Sans Bold"/>
              <a:cs typeface="Gabriel Sans Bold"/>
              <a:sym typeface="Gabriel San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28700" y="7183003"/>
            <a:ext cx="1041832" cy="104183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6B5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 lang="en-US" sz="3599" spc="359" dirty="0">
                <a:solidFill>
                  <a:srgbClr val="FFFFFF"/>
                </a:solidFill>
                <a:latin typeface="Archive"/>
                <a:ea typeface="Archive"/>
                <a:cs typeface="Archive"/>
                <a:sym typeface="Archive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408045">
            <a:off x="-488571" y="936751"/>
            <a:ext cx="6237352" cy="6143792"/>
          </a:xfrm>
          <a:custGeom>
            <a:avLst/>
            <a:gdLst/>
            <a:ahLst/>
            <a:cxnLst/>
            <a:rect l="l" t="t" r="r" b="b"/>
            <a:pathLst>
              <a:path w="6237352" h="6143792">
                <a:moveTo>
                  <a:pt x="0" y="0"/>
                </a:moveTo>
                <a:lnTo>
                  <a:pt x="6237352" y="0"/>
                </a:lnTo>
                <a:lnTo>
                  <a:pt x="6237352" y="6143792"/>
                </a:lnTo>
                <a:lnTo>
                  <a:pt x="0" y="6143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748301" y="7562621"/>
            <a:ext cx="0" cy="272437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8380481"/>
            <a:ext cx="6058042" cy="40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spc="210">
                <a:solidFill>
                  <a:srgbClr val="3F230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www.bac.gov.lv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855882"/>
            <a:ext cx="6058042" cy="40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spc="210">
                <a:solidFill>
                  <a:srgbClr val="3F230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pasts@bac.gov.lv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95C29-7BDA-7E77-1FE7-96571822731A}"/>
              </a:ext>
            </a:extLst>
          </p:cNvPr>
          <p:cNvSpPr txBox="1"/>
          <p:nvPr/>
        </p:nvSpPr>
        <p:spPr>
          <a:xfrm>
            <a:off x="3323230" y="2400300"/>
            <a:ext cx="134407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hlinkClick r:id="rId4"/>
              </a:rPr>
              <a:t>https://www.bac.gov.lv/lv/anonima-zinosanas-veidlapa-par-iespejamajiem-berni-tiesibu-parkapumiem-pret-bernu</a:t>
            </a:r>
            <a:endParaRPr lang="en-US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74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Century</vt:lpstr>
      <vt:lpstr>Arial</vt:lpstr>
      <vt:lpstr>Calibri</vt:lpstr>
      <vt:lpstr>Canva Sans Bold</vt:lpstr>
      <vt:lpstr>Archive</vt:lpstr>
      <vt:lpstr>Gabriel Sans Condensed</vt:lpstr>
      <vt:lpstr>Courier New</vt:lpstr>
      <vt:lpstr>Gabriel Sans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Ziņojumi par Bērnu tiesību pārkāpumiem</dc:title>
  <dc:creator>Rita Paršova</dc:creator>
  <cp:lastModifiedBy>Rita Paršova</cp:lastModifiedBy>
  <cp:revision>4</cp:revision>
  <dcterms:created xsi:type="dcterms:W3CDTF">2006-08-16T00:00:00Z</dcterms:created>
  <dcterms:modified xsi:type="dcterms:W3CDTF">2025-09-24T17:19:21Z</dcterms:modified>
  <dc:identifier>DAGzz_ygacw</dc:identifier>
</cp:coreProperties>
</file>