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33EEA5-C478-48B8-98B8-6BFFBE5681B4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1119AC3-6B30-4A50-9760-B83462761D74}">
      <dgm:prSet/>
      <dgm:spPr/>
      <dgm:t>
        <a:bodyPr/>
        <a:lstStyle/>
        <a:p>
          <a:r>
            <a:rPr lang="lv-LV" b="1"/>
            <a:t>1. ATBALSTA SISTĒMAS IZVĒRTĒŠANA</a:t>
          </a:r>
          <a:endParaRPr lang="en-US"/>
        </a:p>
      </dgm:t>
    </dgm:pt>
    <dgm:pt modelId="{40E401E1-BB16-4F5E-9830-5367FF61EAB9}" type="parTrans" cxnId="{E14E2F59-75A6-41C5-A6E7-A6AB282E7CAE}">
      <dgm:prSet/>
      <dgm:spPr/>
      <dgm:t>
        <a:bodyPr/>
        <a:lstStyle/>
        <a:p>
          <a:endParaRPr lang="en-US"/>
        </a:p>
      </dgm:t>
    </dgm:pt>
    <dgm:pt modelId="{12E41622-ED56-4175-AC67-26819C7197A1}" type="sibTrans" cxnId="{E14E2F59-75A6-41C5-A6E7-A6AB282E7CAE}">
      <dgm:prSet/>
      <dgm:spPr/>
      <dgm:t>
        <a:bodyPr/>
        <a:lstStyle/>
        <a:p>
          <a:endParaRPr lang="en-US"/>
        </a:p>
      </dgm:t>
    </dgm:pt>
    <dgm:pt modelId="{54105341-6149-46B0-BD17-872C4F7EE703}">
      <dgm:prSet/>
      <dgm:spPr/>
      <dgm:t>
        <a:bodyPr/>
        <a:lstStyle/>
        <a:p>
          <a:r>
            <a:rPr lang="lv-LV"/>
            <a:t>• Pakalpojumu kataloga izstrāde</a:t>
          </a:r>
          <a:br>
            <a:rPr lang="lv-LV"/>
          </a:br>
          <a:r>
            <a:rPr lang="lv-LV"/>
            <a:t>• Pašvaldību atbalsta pakalpojumu ceļa kartes</a:t>
          </a:r>
          <a:endParaRPr lang="en-US"/>
        </a:p>
      </dgm:t>
    </dgm:pt>
    <dgm:pt modelId="{38E7B606-22B5-4885-8300-9CD708E8ED56}" type="parTrans" cxnId="{7F25B516-8913-449B-B037-6C39340E8487}">
      <dgm:prSet/>
      <dgm:spPr/>
      <dgm:t>
        <a:bodyPr/>
        <a:lstStyle/>
        <a:p>
          <a:endParaRPr lang="en-US"/>
        </a:p>
      </dgm:t>
    </dgm:pt>
    <dgm:pt modelId="{E8DAB81A-A30E-45C8-A25C-FB774C1E3FA0}" type="sibTrans" cxnId="{7F25B516-8913-449B-B037-6C39340E8487}">
      <dgm:prSet/>
      <dgm:spPr/>
      <dgm:t>
        <a:bodyPr/>
        <a:lstStyle/>
        <a:p>
          <a:endParaRPr lang="en-US"/>
        </a:p>
      </dgm:t>
    </dgm:pt>
    <dgm:pt modelId="{FA87814F-F82E-4D3B-958E-16A9C8F1A59E}">
      <dgm:prSet/>
      <dgm:spPr/>
      <dgm:t>
        <a:bodyPr/>
        <a:lstStyle/>
        <a:p>
          <a:r>
            <a:rPr lang="lv-LV" b="1"/>
            <a:t>2. AGRĪNĀS IDENTIFICĒŠANAS SISTĒMA</a:t>
          </a:r>
          <a:endParaRPr lang="en-US"/>
        </a:p>
      </dgm:t>
    </dgm:pt>
    <dgm:pt modelId="{F6154912-3849-4B49-A39E-F81026F949DC}" type="parTrans" cxnId="{9D440A72-E4D4-4F22-9FAB-DD3A7FDAA6E0}">
      <dgm:prSet/>
      <dgm:spPr/>
      <dgm:t>
        <a:bodyPr/>
        <a:lstStyle/>
        <a:p>
          <a:endParaRPr lang="en-US"/>
        </a:p>
      </dgm:t>
    </dgm:pt>
    <dgm:pt modelId="{DFC97321-F05E-4BEC-96B4-CC288681A457}" type="sibTrans" cxnId="{9D440A72-E4D4-4F22-9FAB-DD3A7FDAA6E0}">
      <dgm:prSet/>
      <dgm:spPr/>
      <dgm:t>
        <a:bodyPr/>
        <a:lstStyle/>
        <a:p>
          <a:endParaRPr lang="en-US"/>
        </a:p>
      </dgm:t>
    </dgm:pt>
    <dgm:pt modelId="{E72D034B-A6EC-4BA5-86A0-9BC3E44C1D3A}">
      <dgm:prSet/>
      <dgm:spPr/>
      <dgm:t>
        <a:bodyPr/>
        <a:lstStyle/>
        <a:p>
          <a:r>
            <a:rPr lang="lv-LV"/>
            <a:t>• Digitālais risku novērtēšanas rīks</a:t>
          </a:r>
          <a:br>
            <a:rPr lang="lv-LV"/>
          </a:br>
          <a:r>
            <a:rPr lang="lv-LV"/>
            <a:t>• Speciālistu apmācība (113 000 EUR)</a:t>
          </a:r>
          <a:endParaRPr lang="en-US"/>
        </a:p>
      </dgm:t>
    </dgm:pt>
    <dgm:pt modelId="{04C67505-CFCE-45D6-B374-BA089B1A8059}" type="parTrans" cxnId="{10C597D3-2A5E-4B71-A9A3-426E4D51DE2D}">
      <dgm:prSet/>
      <dgm:spPr/>
      <dgm:t>
        <a:bodyPr/>
        <a:lstStyle/>
        <a:p>
          <a:endParaRPr lang="en-US"/>
        </a:p>
      </dgm:t>
    </dgm:pt>
    <dgm:pt modelId="{03C561DD-368D-4E47-94EA-1051B8C022E9}" type="sibTrans" cxnId="{10C597D3-2A5E-4B71-A9A3-426E4D51DE2D}">
      <dgm:prSet/>
      <dgm:spPr/>
      <dgm:t>
        <a:bodyPr/>
        <a:lstStyle/>
        <a:p>
          <a:endParaRPr lang="en-US"/>
        </a:p>
      </dgm:t>
    </dgm:pt>
    <dgm:pt modelId="{7483822D-F897-4B4C-A37B-EFFF3C10E03D}">
      <dgm:prSet/>
      <dgm:spPr/>
      <dgm:t>
        <a:bodyPr/>
        <a:lstStyle/>
        <a:p>
          <a:r>
            <a:rPr lang="lv-LV" b="1"/>
            <a:t>3. MULTIDISCIPLINĀRAIS ATBALSTS</a:t>
          </a:r>
          <a:endParaRPr lang="en-US"/>
        </a:p>
      </dgm:t>
    </dgm:pt>
    <dgm:pt modelId="{21EA0524-566A-4973-B93D-94AB1830E1C2}" type="parTrans" cxnId="{CA3FDF6D-A015-4ADD-B705-6315EA9FAB45}">
      <dgm:prSet/>
      <dgm:spPr/>
      <dgm:t>
        <a:bodyPr/>
        <a:lstStyle/>
        <a:p>
          <a:endParaRPr lang="en-US"/>
        </a:p>
      </dgm:t>
    </dgm:pt>
    <dgm:pt modelId="{1050BE31-814D-403A-B67D-7B629F047300}" type="sibTrans" cxnId="{CA3FDF6D-A015-4ADD-B705-6315EA9FAB45}">
      <dgm:prSet/>
      <dgm:spPr/>
      <dgm:t>
        <a:bodyPr/>
        <a:lstStyle/>
        <a:p>
          <a:endParaRPr lang="en-US"/>
        </a:p>
      </dgm:t>
    </dgm:pt>
    <dgm:pt modelId="{69D3DEBC-63E4-49FD-9328-0808522E936F}">
      <dgm:prSet/>
      <dgm:spPr/>
      <dgm:t>
        <a:bodyPr/>
        <a:lstStyle/>
        <a:p>
          <a:r>
            <a:rPr lang="lv-LV" dirty="0"/>
            <a:t>• </a:t>
          </a:r>
          <a:r>
            <a:rPr lang="lv-LV" dirty="0" err="1"/>
            <a:t>Izmēģinājumprojekti</a:t>
          </a:r>
          <a:r>
            <a:rPr lang="lv-LV" dirty="0"/>
            <a:t> (3,51 milj. EUR)</a:t>
          </a:r>
          <a:br>
            <a:rPr lang="lv-LV" dirty="0"/>
          </a:br>
          <a:r>
            <a:rPr lang="lv-LV" dirty="0"/>
            <a:t>• Bērna atbalsta speciālistu tīkls</a:t>
          </a:r>
          <a:endParaRPr lang="en-US" dirty="0"/>
        </a:p>
      </dgm:t>
    </dgm:pt>
    <dgm:pt modelId="{08F248C0-799F-44BF-B63F-4B5D2E9D9DE6}" type="parTrans" cxnId="{8A7D6AB4-B058-4107-A2E5-014257880705}">
      <dgm:prSet/>
      <dgm:spPr/>
      <dgm:t>
        <a:bodyPr/>
        <a:lstStyle/>
        <a:p>
          <a:endParaRPr lang="en-US"/>
        </a:p>
      </dgm:t>
    </dgm:pt>
    <dgm:pt modelId="{E5205D85-C0B5-485F-9EC5-82A7CEBCBE08}" type="sibTrans" cxnId="{8A7D6AB4-B058-4107-A2E5-014257880705}">
      <dgm:prSet/>
      <dgm:spPr/>
      <dgm:t>
        <a:bodyPr/>
        <a:lstStyle/>
        <a:p>
          <a:endParaRPr lang="en-US"/>
        </a:p>
      </dgm:t>
    </dgm:pt>
    <dgm:pt modelId="{92C59216-200F-4590-8306-8C6CF3D14C54}">
      <dgm:prSet/>
      <dgm:spPr/>
      <dgm:t>
        <a:bodyPr/>
        <a:lstStyle/>
        <a:p>
          <a:r>
            <a:rPr lang="lv-LV" b="1"/>
            <a:t>4. PSIHOEMOCIONĀLAIS ATBALSTS</a:t>
          </a:r>
          <a:endParaRPr lang="en-US"/>
        </a:p>
      </dgm:t>
    </dgm:pt>
    <dgm:pt modelId="{72FF5593-DCB2-4D67-A2C4-8485C1CB8A8E}" type="parTrans" cxnId="{B167087B-4B8E-49E1-80BB-0C8B8C31ED21}">
      <dgm:prSet/>
      <dgm:spPr/>
      <dgm:t>
        <a:bodyPr/>
        <a:lstStyle/>
        <a:p>
          <a:endParaRPr lang="en-US"/>
        </a:p>
      </dgm:t>
    </dgm:pt>
    <dgm:pt modelId="{5619DE12-3478-4557-98A6-CBB5C98992A8}" type="sibTrans" cxnId="{B167087B-4B8E-49E1-80BB-0C8B8C31ED21}">
      <dgm:prSet/>
      <dgm:spPr/>
      <dgm:t>
        <a:bodyPr/>
        <a:lstStyle/>
        <a:p>
          <a:endParaRPr lang="en-US"/>
        </a:p>
      </dgm:t>
    </dgm:pt>
    <dgm:pt modelId="{39A77257-8C77-411A-B2F2-1A9B291A7934}">
      <dgm:prSet/>
      <dgm:spPr/>
      <dgm:t>
        <a:bodyPr/>
        <a:lstStyle/>
        <a:p>
          <a:r>
            <a:rPr lang="lv-LV"/>
            <a:t>• Mentoru programma (475 000 EUR)</a:t>
          </a:r>
          <a:br>
            <a:rPr lang="lv-LV"/>
          </a:br>
          <a:r>
            <a:rPr lang="lv-LV"/>
            <a:t>• Speciālistu konsultācijas</a:t>
          </a:r>
          <a:br>
            <a:rPr lang="lv-LV"/>
          </a:br>
          <a:r>
            <a:rPr lang="lv-LV"/>
            <a:t>• Atbalsta grupas ģimenēm</a:t>
          </a:r>
          <a:endParaRPr lang="en-US"/>
        </a:p>
      </dgm:t>
    </dgm:pt>
    <dgm:pt modelId="{31B880B1-7D9D-4408-83AB-474A31B2059B}" type="parTrans" cxnId="{EE26EBB8-2B8A-4FE0-9F7D-18E2E5DF961B}">
      <dgm:prSet/>
      <dgm:spPr/>
      <dgm:t>
        <a:bodyPr/>
        <a:lstStyle/>
        <a:p>
          <a:endParaRPr lang="en-US"/>
        </a:p>
      </dgm:t>
    </dgm:pt>
    <dgm:pt modelId="{068D2C98-36CA-4FBF-8D77-2E6B428DE42B}" type="sibTrans" cxnId="{EE26EBB8-2B8A-4FE0-9F7D-18E2E5DF961B}">
      <dgm:prSet/>
      <dgm:spPr/>
      <dgm:t>
        <a:bodyPr/>
        <a:lstStyle/>
        <a:p>
          <a:endParaRPr lang="en-US"/>
        </a:p>
      </dgm:t>
    </dgm:pt>
    <dgm:pt modelId="{2907CF2E-8F35-4879-98C7-73B89C50FA98}" type="pres">
      <dgm:prSet presAssocID="{1733EEA5-C478-48B8-98B8-6BFFBE5681B4}" presName="Name0" presStyleCnt="0">
        <dgm:presLayoutVars>
          <dgm:dir/>
          <dgm:resizeHandles val="exact"/>
        </dgm:presLayoutVars>
      </dgm:prSet>
      <dgm:spPr/>
    </dgm:pt>
    <dgm:pt modelId="{7F94F227-C95B-4782-BC8E-83F8A1BB7FC9}" type="pres">
      <dgm:prSet presAssocID="{51119AC3-6B30-4A50-9760-B83462761D74}" presName="node" presStyleLbl="node1" presStyleIdx="0" presStyleCnt="8">
        <dgm:presLayoutVars>
          <dgm:bulletEnabled val="1"/>
        </dgm:presLayoutVars>
      </dgm:prSet>
      <dgm:spPr/>
    </dgm:pt>
    <dgm:pt modelId="{4FC80A50-7CD9-4EDF-A498-887651CAF67D}" type="pres">
      <dgm:prSet presAssocID="{12E41622-ED56-4175-AC67-26819C7197A1}" presName="sibTrans" presStyleLbl="sibTrans1D1" presStyleIdx="0" presStyleCnt="7"/>
      <dgm:spPr/>
    </dgm:pt>
    <dgm:pt modelId="{1E84FD06-6FEE-47A5-B753-6C263D2C929E}" type="pres">
      <dgm:prSet presAssocID="{12E41622-ED56-4175-AC67-26819C7197A1}" presName="connectorText" presStyleLbl="sibTrans1D1" presStyleIdx="0" presStyleCnt="7"/>
      <dgm:spPr/>
    </dgm:pt>
    <dgm:pt modelId="{D4B80073-4907-46B9-9D61-51B1E6E45874}" type="pres">
      <dgm:prSet presAssocID="{54105341-6149-46B0-BD17-872C4F7EE703}" presName="node" presStyleLbl="node1" presStyleIdx="1" presStyleCnt="8">
        <dgm:presLayoutVars>
          <dgm:bulletEnabled val="1"/>
        </dgm:presLayoutVars>
      </dgm:prSet>
      <dgm:spPr/>
    </dgm:pt>
    <dgm:pt modelId="{220059A8-9418-4FD7-B023-1713DD6557CE}" type="pres">
      <dgm:prSet presAssocID="{E8DAB81A-A30E-45C8-A25C-FB774C1E3FA0}" presName="sibTrans" presStyleLbl="sibTrans1D1" presStyleIdx="1" presStyleCnt="7"/>
      <dgm:spPr/>
    </dgm:pt>
    <dgm:pt modelId="{01043880-FEE8-4CE0-80D5-9E89354E31DB}" type="pres">
      <dgm:prSet presAssocID="{E8DAB81A-A30E-45C8-A25C-FB774C1E3FA0}" presName="connectorText" presStyleLbl="sibTrans1D1" presStyleIdx="1" presStyleCnt="7"/>
      <dgm:spPr/>
    </dgm:pt>
    <dgm:pt modelId="{63750DA3-545D-45D3-95DB-D9BA3EF5F294}" type="pres">
      <dgm:prSet presAssocID="{FA87814F-F82E-4D3B-958E-16A9C8F1A59E}" presName="node" presStyleLbl="node1" presStyleIdx="2" presStyleCnt="8">
        <dgm:presLayoutVars>
          <dgm:bulletEnabled val="1"/>
        </dgm:presLayoutVars>
      </dgm:prSet>
      <dgm:spPr/>
    </dgm:pt>
    <dgm:pt modelId="{899920BA-C54F-48F3-81AE-0A31E9C4265A}" type="pres">
      <dgm:prSet presAssocID="{DFC97321-F05E-4BEC-96B4-CC288681A457}" presName="sibTrans" presStyleLbl="sibTrans1D1" presStyleIdx="2" presStyleCnt="7"/>
      <dgm:spPr/>
    </dgm:pt>
    <dgm:pt modelId="{03BC7FBB-3AE3-409E-A4FE-1B247F2852A2}" type="pres">
      <dgm:prSet presAssocID="{DFC97321-F05E-4BEC-96B4-CC288681A457}" presName="connectorText" presStyleLbl="sibTrans1D1" presStyleIdx="2" presStyleCnt="7"/>
      <dgm:spPr/>
    </dgm:pt>
    <dgm:pt modelId="{C16F2960-C297-42A2-BE1A-F09B439999F0}" type="pres">
      <dgm:prSet presAssocID="{E72D034B-A6EC-4BA5-86A0-9BC3E44C1D3A}" presName="node" presStyleLbl="node1" presStyleIdx="3" presStyleCnt="8">
        <dgm:presLayoutVars>
          <dgm:bulletEnabled val="1"/>
        </dgm:presLayoutVars>
      </dgm:prSet>
      <dgm:spPr/>
    </dgm:pt>
    <dgm:pt modelId="{739DF2C1-91F0-42C5-8BFE-FEC9D6AA1DBF}" type="pres">
      <dgm:prSet presAssocID="{03C561DD-368D-4E47-94EA-1051B8C022E9}" presName="sibTrans" presStyleLbl="sibTrans1D1" presStyleIdx="3" presStyleCnt="7"/>
      <dgm:spPr/>
    </dgm:pt>
    <dgm:pt modelId="{5A9E9D42-374B-447F-90CD-3183F0F98DA7}" type="pres">
      <dgm:prSet presAssocID="{03C561DD-368D-4E47-94EA-1051B8C022E9}" presName="connectorText" presStyleLbl="sibTrans1D1" presStyleIdx="3" presStyleCnt="7"/>
      <dgm:spPr/>
    </dgm:pt>
    <dgm:pt modelId="{0F22AD9F-E827-42F6-880A-3F0C55639C49}" type="pres">
      <dgm:prSet presAssocID="{7483822D-F897-4B4C-A37B-EFFF3C10E03D}" presName="node" presStyleLbl="node1" presStyleIdx="4" presStyleCnt="8">
        <dgm:presLayoutVars>
          <dgm:bulletEnabled val="1"/>
        </dgm:presLayoutVars>
      </dgm:prSet>
      <dgm:spPr/>
    </dgm:pt>
    <dgm:pt modelId="{599FB242-2048-45B8-ADA5-F16E7617E2BF}" type="pres">
      <dgm:prSet presAssocID="{1050BE31-814D-403A-B67D-7B629F047300}" presName="sibTrans" presStyleLbl="sibTrans1D1" presStyleIdx="4" presStyleCnt="7"/>
      <dgm:spPr/>
    </dgm:pt>
    <dgm:pt modelId="{774DA067-F953-47C0-A7E2-5D26E8761A81}" type="pres">
      <dgm:prSet presAssocID="{1050BE31-814D-403A-B67D-7B629F047300}" presName="connectorText" presStyleLbl="sibTrans1D1" presStyleIdx="4" presStyleCnt="7"/>
      <dgm:spPr/>
    </dgm:pt>
    <dgm:pt modelId="{DB0BF730-F0B3-43D4-B534-F3AE9A2659E4}" type="pres">
      <dgm:prSet presAssocID="{69D3DEBC-63E4-49FD-9328-0808522E936F}" presName="node" presStyleLbl="node1" presStyleIdx="5" presStyleCnt="8">
        <dgm:presLayoutVars>
          <dgm:bulletEnabled val="1"/>
        </dgm:presLayoutVars>
      </dgm:prSet>
      <dgm:spPr/>
    </dgm:pt>
    <dgm:pt modelId="{94A9B776-D5EE-4C46-8F77-25D161E01DB3}" type="pres">
      <dgm:prSet presAssocID="{E5205D85-C0B5-485F-9EC5-82A7CEBCBE08}" presName="sibTrans" presStyleLbl="sibTrans1D1" presStyleIdx="5" presStyleCnt="7"/>
      <dgm:spPr/>
    </dgm:pt>
    <dgm:pt modelId="{C0FBCCF4-F53C-43C4-8240-C50FD04FCFF2}" type="pres">
      <dgm:prSet presAssocID="{E5205D85-C0B5-485F-9EC5-82A7CEBCBE08}" presName="connectorText" presStyleLbl="sibTrans1D1" presStyleIdx="5" presStyleCnt="7"/>
      <dgm:spPr/>
    </dgm:pt>
    <dgm:pt modelId="{8C4F4576-0A91-4E90-8ACB-4C3618E20989}" type="pres">
      <dgm:prSet presAssocID="{92C59216-200F-4590-8306-8C6CF3D14C54}" presName="node" presStyleLbl="node1" presStyleIdx="6" presStyleCnt="8">
        <dgm:presLayoutVars>
          <dgm:bulletEnabled val="1"/>
        </dgm:presLayoutVars>
      </dgm:prSet>
      <dgm:spPr/>
    </dgm:pt>
    <dgm:pt modelId="{D547288C-71BB-40DC-A7C1-40749F14CCAB}" type="pres">
      <dgm:prSet presAssocID="{5619DE12-3478-4557-98A6-CBB5C98992A8}" presName="sibTrans" presStyleLbl="sibTrans1D1" presStyleIdx="6" presStyleCnt="7"/>
      <dgm:spPr/>
    </dgm:pt>
    <dgm:pt modelId="{C681C4DA-2CEF-4C22-91F6-39D23E47BA51}" type="pres">
      <dgm:prSet presAssocID="{5619DE12-3478-4557-98A6-CBB5C98992A8}" presName="connectorText" presStyleLbl="sibTrans1D1" presStyleIdx="6" presStyleCnt="7"/>
      <dgm:spPr/>
    </dgm:pt>
    <dgm:pt modelId="{B032186B-A5CE-4F75-B375-235CEBDBB7CE}" type="pres">
      <dgm:prSet presAssocID="{39A77257-8C77-411A-B2F2-1A9B291A7934}" presName="node" presStyleLbl="node1" presStyleIdx="7" presStyleCnt="8">
        <dgm:presLayoutVars>
          <dgm:bulletEnabled val="1"/>
        </dgm:presLayoutVars>
      </dgm:prSet>
      <dgm:spPr/>
    </dgm:pt>
  </dgm:ptLst>
  <dgm:cxnLst>
    <dgm:cxn modelId="{F1B5950C-91D2-4F2D-838E-0E3EA2F11062}" type="presOf" srcId="{51119AC3-6B30-4A50-9760-B83462761D74}" destId="{7F94F227-C95B-4782-BC8E-83F8A1BB7FC9}" srcOrd="0" destOrd="0" presId="urn:microsoft.com/office/officeart/2016/7/layout/RepeatingBendingProcessNew"/>
    <dgm:cxn modelId="{7F25B516-8913-449B-B037-6C39340E8487}" srcId="{1733EEA5-C478-48B8-98B8-6BFFBE5681B4}" destId="{54105341-6149-46B0-BD17-872C4F7EE703}" srcOrd="1" destOrd="0" parTransId="{38E7B606-22B5-4885-8300-9CD708E8ED56}" sibTransId="{E8DAB81A-A30E-45C8-A25C-FB774C1E3FA0}"/>
    <dgm:cxn modelId="{0B41CC1D-DB5D-44E4-A645-BB683A5EEB89}" type="presOf" srcId="{12E41622-ED56-4175-AC67-26819C7197A1}" destId="{4FC80A50-7CD9-4EDF-A498-887651CAF67D}" srcOrd="0" destOrd="0" presId="urn:microsoft.com/office/officeart/2016/7/layout/RepeatingBendingProcessNew"/>
    <dgm:cxn modelId="{8C02B832-0E8E-4932-988F-A422897AE740}" type="presOf" srcId="{39A77257-8C77-411A-B2F2-1A9B291A7934}" destId="{B032186B-A5CE-4F75-B375-235CEBDBB7CE}" srcOrd="0" destOrd="0" presId="urn:microsoft.com/office/officeart/2016/7/layout/RepeatingBendingProcessNew"/>
    <dgm:cxn modelId="{B60EF633-E268-411B-891F-F930B7F41A89}" type="presOf" srcId="{5619DE12-3478-4557-98A6-CBB5C98992A8}" destId="{C681C4DA-2CEF-4C22-91F6-39D23E47BA51}" srcOrd="1" destOrd="0" presId="urn:microsoft.com/office/officeart/2016/7/layout/RepeatingBendingProcessNew"/>
    <dgm:cxn modelId="{08DF4836-E625-4ABE-9FCC-AD9A00FE388C}" type="presOf" srcId="{1050BE31-814D-403A-B67D-7B629F047300}" destId="{599FB242-2048-45B8-ADA5-F16E7617E2BF}" srcOrd="0" destOrd="0" presId="urn:microsoft.com/office/officeart/2016/7/layout/RepeatingBendingProcessNew"/>
    <dgm:cxn modelId="{72A9AD37-D9BE-4830-A0CF-0940CE10D86E}" type="presOf" srcId="{5619DE12-3478-4557-98A6-CBB5C98992A8}" destId="{D547288C-71BB-40DC-A7C1-40749F14CCAB}" srcOrd="0" destOrd="0" presId="urn:microsoft.com/office/officeart/2016/7/layout/RepeatingBendingProcessNew"/>
    <dgm:cxn modelId="{D3B6033F-330D-408D-976D-D6359766861D}" type="presOf" srcId="{1050BE31-814D-403A-B67D-7B629F047300}" destId="{774DA067-F953-47C0-A7E2-5D26E8761A81}" srcOrd="1" destOrd="0" presId="urn:microsoft.com/office/officeart/2016/7/layout/RepeatingBendingProcessNew"/>
    <dgm:cxn modelId="{136BE05B-70FA-4F05-9380-DA95BCC726AD}" type="presOf" srcId="{54105341-6149-46B0-BD17-872C4F7EE703}" destId="{D4B80073-4907-46B9-9D61-51B1E6E45874}" srcOrd="0" destOrd="0" presId="urn:microsoft.com/office/officeart/2016/7/layout/RepeatingBendingProcessNew"/>
    <dgm:cxn modelId="{CC7CBC62-B521-4C09-A3DB-59CAB2AD592B}" type="presOf" srcId="{7483822D-F897-4B4C-A37B-EFFF3C10E03D}" destId="{0F22AD9F-E827-42F6-880A-3F0C55639C49}" srcOrd="0" destOrd="0" presId="urn:microsoft.com/office/officeart/2016/7/layout/RepeatingBendingProcessNew"/>
    <dgm:cxn modelId="{42170B44-B17B-46AD-AE85-559E2AEC8177}" type="presOf" srcId="{E8DAB81A-A30E-45C8-A25C-FB774C1E3FA0}" destId="{220059A8-9418-4FD7-B023-1713DD6557CE}" srcOrd="0" destOrd="0" presId="urn:microsoft.com/office/officeart/2016/7/layout/RepeatingBendingProcessNew"/>
    <dgm:cxn modelId="{DB999F4B-8CCC-4D63-94EE-B657B79F4350}" type="presOf" srcId="{DFC97321-F05E-4BEC-96B4-CC288681A457}" destId="{03BC7FBB-3AE3-409E-A4FE-1B247F2852A2}" srcOrd="1" destOrd="0" presId="urn:microsoft.com/office/officeart/2016/7/layout/RepeatingBendingProcessNew"/>
    <dgm:cxn modelId="{CA3FDF6D-A015-4ADD-B705-6315EA9FAB45}" srcId="{1733EEA5-C478-48B8-98B8-6BFFBE5681B4}" destId="{7483822D-F897-4B4C-A37B-EFFF3C10E03D}" srcOrd="4" destOrd="0" parTransId="{21EA0524-566A-4973-B93D-94AB1830E1C2}" sibTransId="{1050BE31-814D-403A-B67D-7B629F047300}"/>
    <dgm:cxn modelId="{9D440A72-E4D4-4F22-9FAB-DD3A7FDAA6E0}" srcId="{1733EEA5-C478-48B8-98B8-6BFFBE5681B4}" destId="{FA87814F-F82E-4D3B-958E-16A9C8F1A59E}" srcOrd="2" destOrd="0" parTransId="{F6154912-3849-4B49-A39E-F81026F949DC}" sibTransId="{DFC97321-F05E-4BEC-96B4-CC288681A457}"/>
    <dgm:cxn modelId="{37FDC756-2840-401C-B0EF-CE0C3F1CD439}" type="presOf" srcId="{1733EEA5-C478-48B8-98B8-6BFFBE5681B4}" destId="{2907CF2E-8F35-4879-98C7-73B89C50FA98}" srcOrd="0" destOrd="0" presId="urn:microsoft.com/office/officeart/2016/7/layout/RepeatingBendingProcessNew"/>
    <dgm:cxn modelId="{4E3C8178-9DF3-442D-96A1-6AF8CFFD5DE9}" type="presOf" srcId="{92C59216-200F-4590-8306-8C6CF3D14C54}" destId="{8C4F4576-0A91-4E90-8ACB-4C3618E20989}" srcOrd="0" destOrd="0" presId="urn:microsoft.com/office/officeart/2016/7/layout/RepeatingBendingProcessNew"/>
    <dgm:cxn modelId="{E14E2F59-75A6-41C5-A6E7-A6AB282E7CAE}" srcId="{1733EEA5-C478-48B8-98B8-6BFFBE5681B4}" destId="{51119AC3-6B30-4A50-9760-B83462761D74}" srcOrd="0" destOrd="0" parTransId="{40E401E1-BB16-4F5E-9830-5367FF61EAB9}" sibTransId="{12E41622-ED56-4175-AC67-26819C7197A1}"/>
    <dgm:cxn modelId="{B167087B-4B8E-49E1-80BB-0C8B8C31ED21}" srcId="{1733EEA5-C478-48B8-98B8-6BFFBE5681B4}" destId="{92C59216-200F-4590-8306-8C6CF3D14C54}" srcOrd="6" destOrd="0" parTransId="{72FF5593-DCB2-4D67-A2C4-8485C1CB8A8E}" sibTransId="{5619DE12-3478-4557-98A6-CBB5C98992A8}"/>
    <dgm:cxn modelId="{179F2392-876E-4D8C-AABD-4DD732242246}" type="presOf" srcId="{FA87814F-F82E-4D3B-958E-16A9C8F1A59E}" destId="{63750DA3-545D-45D3-95DB-D9BA3EF5F294}" srcOrd="0" destOrd="0" presId="urn:microsoft.com/office/officeart/2016/7/layout/RepeatingBendingProcessNew"/>
    <dgm:cxn modelId="{52B59493-FB45-49C1-926C-6B43FD69EEA5}" type="presOf" srcId="{E5205D85-C0B5-485F-9EC5-82A7CEBCBE08}" destId="{C0FBCCF4-F53C-43C4-8240-C50FD04FCFF2}" srcOrd="1" destOrd="0" presId="urn:microsoft.com/office/officeart/2016/7/layout/RepeatingBendingProcessNew"/>
    <dgm:cxn modelId="{C98679A8-D9FD-49A8-AA8E-9DDA584D7077}" type="presOf" srcId="{E5205D85-C0B5-485F-9EC5-82A7CEBCBE08}" destId="{94A9B776-D5EE-4C46-8F77-25D161E01DB3}" srcOrd="0" destOrd="0" presId="urn:microsoft.com/office/officeart/2016/7/layout/RepeatingBendingProcessNew"/>
    <dgm:cxn modelId="{8A7D6AB4-B058-4107-A2E5-014257880705}" srcId="{1733EEA5-C478-48B8-98B8-6BFFBE5681B4}" destId="{69D3DEBC-63E4-49FD-9328-0808522E936F}" srcOrd="5" destOrd="0" parTransId="{08F248C0-799F-44BF-B63F-4B5D2E9D9DE6}" sibTransId="{E5205D85-C0B5-485F-9EC5-82A7CEBCBE08}"/>
    <dgm:cxn modelId="{EE26EBB8-2B8A-4FE0-9F7D-18E2E5DF961B}" srcId="{1733EEA5-C478-48B8-98B8-6BFFBE5681B4}" destId="{39A77257-8C77-411A-B2F2-1A9B291A7934}" srcOrd="7" destOrd="0" parTransId="{31B880B1-7D9D-4408-83AB-474A31B2059B}" sibTransId="{068D2C98-36CA-4FBF-8D77-2E6B428DE42B}"/>
    <dgm:cxn modelId="{2162D5C1-E1EC-4C09-B630-F6465EF8741B}" type="presOf" srcId="{03C561DD-368D-4E47-94EA-1051B8C022E9}" destId="{5A9E9D42-374B-447F-90CD-3183F0F98DA7}" srcOrd="1" destOrd="0" presId="urn:microsoft.com/office/officeart/2016/7/layout/RepeatingBendingProcessNew"/>
    <dgm:cxn modelId="{4BC755CC-9BB0-45BE-90AE-9355D6C155E4}" type="presOf" srcId="{E8DAB81A-A30E-45C8-A25C-FB774C1E3FA0}" destId="{01043880-FEE8-4CE0-80D5-9E89354E31DB}" srcOrd="1" destOrd="0" presId="urn:microsoft.com/office/officeart/2016/7/layout/RepeatingBendingProcessNew"/>
    <dgm:cxn modelId="{AD3D1ED1-C6A6-41CF-B208-D70DE1171F28}" type="presOf" srcId="{DFC97321-F05E-4BEC-96B4-CC288681A457}" destId="{899920BA-C54F-48F3-81AE-0A31E9C4265A}" srcOrd="0" destOrd="0" presId="urn:microsoft.com/office/officeart/2016/7/layout/RepeatingBendingProcessNew"/>
    <dgm:cxn modelId="{10C597D3-2A5E-4B71-A9A3-426E4D51DE2D}" srcId="{1733EEA5-C478-48B8-98B8-6BFFBE5681B4}" destId="{E72D034B-A6EC-4BA5-86A0-9BC3E44C1D3A}" srcOrd="3" destOrd="0" parTransId="{04C67505-CFCE-45D6-B374-BA089B1A8059}" sibTransId="{03C561DD-368D-4E47-94EA-1051B8C022E9}"/>
    <dgm:cxn modelId="{4F154ED4-EA58-4FA3-A4EE-4770074B79B2}" type="presOf" srcId="{03C561DD-368D-4E47-94EA-1051B8C022E9}" destId="{739DF2C1-91F0-42C5-8BFE-FEC9D6AA1DBF}" srcOrd="0" destOrd="0" presId="urn:microsoft.com/office/officeart/2016/7/layout/RepeatingBendingProcessNew"/>
    <dgm:cxn modelId="{B8819CDB-E854-4791-9E57-AB551E39EAF2}" type="presOf" srcId="{12E41622-ED56-4175-AC67-26819C7197A1}" destId="{1E84FD06-6FEE-47A5-B753-6C263D2C929E}" srcOrd="1" destOrd="0" presId="urn:microsoft.com/office/officeart/2016/7/layout/RepeatingBendingProcessNew"/>
    <dgm:cxn modelId="{FC36DEE3-A80A-4784-B18C-C1B127AB89A4}" type="presOf" srcId="{E72D034B-A6EC-4BA5-86A0-9BC3E44C1D3A}" destId="{C16F2960-C297-42A2-BE1A-F09B439999F0}" srcOrd="0" destOrd="0" presId="urn:microsoft.com/office/officeart/2016/7/layout/RepeatingBendingProcessNew"/>
    <dgm:cxn modelId="{57E07BF4-C7A8-4293-8684-7C7D8DC41226}" type="presOf" srcId="{69D3DEBC-63E4-49FD-9328-0808522E936F}" destId="{DB0BF730-F0B3-43D4-B534-F3AE9A2659E4}" srcOrd="0" destOrd="0" presId="urn:microsoft.com/office/officeart/2016/7/layout/RepeatingBendingProcessNew"/>
    <dgm:cxn modelId="{130D0784-F65A-4437-81F9-5D769862A0DB}" type="presParOf" srcId="{2907CF2E-8F35-4879-98C7-73B89C50FA98}" destId="{7F94F227-C95B-4782-BC8E-83F8A1BB7FC9}" srcOrd="0" destOrd="0" presId="urn:microsoft.com/office/officeart/2016/7/layout/RepeatingBendingProcessNew"/>
    <dgm:cxn modelId="{769A08F9-2734-47EE-85AC-F521A1EFE88B}" type="presParOf" srcId="{2907CF2E-8F35-4879-98C7-73B89C50FA98}" destId="{4FC80A50-7CD9-4EDF-A498-887651CAF67D}" srcOrd="1" destOrd="0" presId="urn:microsoft.com/office/officeart/2016/7/layout/RepeatingBendingProcessNew"/>
    <dgm:cxn modelId="{6204DE18-4470-42FB-9E4E-861A4824187F}" type="presParOf" srcId="{4FC80A50-7CD9-4EDF-A498-887651CAF67D}" destId="{1E84FD06-6FEE-47A5-B753-6C263D2C929E}" srcOrd="0" destOrd="0" presId="urn:microsoft.com/office/officeart/2016/7/layout/RepeatingBendingProcessNew"/>
    <dgm:cxn modelId="{12D2EDC8-E3BC-457A-AB5F-28B394CAA842}" type="presParOf" srcId="{2907CF2E-8F35-4879-98C7-73B89C50FA98}" destId="{D4B80073-4907-46B9-9D61-51B1E6E45874}" srcOrd="2" destOrd="0" presId="urn:microsoft.com/office/officeart/2016/7/layout/RepeatingBendingProcessNew"/>
    <dgm:cxn modelId="{5093AFF0-F4CF-445A-9CAD-16E572B21B19}" type="presParOf" srcId="{2907CF2E-8F35-4879-98C7-73B89C50FA98}" destId="{220059A8-9418-4FD7-B023-1713DD6557CE}" srcOrd="3" destOrd="0" presId="urn:microsoft.com/office/officeart/2016/7/layout/RepeatingBendingProcessNew"/>
    <dgm:cxn modelId="{E715C2C2-DE0C-46DC-9FF8-64D2B26C9E08}" type="presParOf" srcId="{220059A8-9418-4FD7-B023-1713DD6557CE}" destId="{01043880-FEE8-4CE0-80D5-9E89354E31DB}" srcOrd="0" destOrd="0" presId="urn:microsoft.com/office/officeart/2016/7/layout/RepeatingBendingProcessNew"/>
    <dgm:cxn modelId="{AADB5669-E4B6-4052-A1E2-07AC0CEFD224}" type="presParOf" srcId="{2907CF2E-8F35-4879-98C7-73B89C50FA98}" destId="{63750DA3-545D-45D3-95DB-D9BA3EF5F294}" srcOrd="4" destOrd="0" presId="urn:microsoft.com/office/officeart/2016/7/layout/RepeatingBendingProcessNew"/>
    <dgm:cxn modelId="{252475CA-1068-4645-8032-651B445F4A09}" type="presParOf" srcId="{2907CF2E-8F35-4879-98C7-73B89C50FA98}" destId="{899920BA-C54F-48F3-81AE-0A31E9C4265A}" srcOrd="5" destOrd="0" presId="urn:microsoft.com/office/officeart/2016/7/layout/RepeatingBendingProcessNew"/>
    <dgm:cxn modelId="{3B860589-5DB2-42D4-8E79-341855DC7F41}" type="presParOf" srcId="{899920BA-C54F-48F3-81AE-0A31E9C4265A}" destId="{03BC7FBB-3AE3-409E-A4FE-1B247F2852A2}" srcOrd="0" destOrd="0" presId="urn:microsoft.com/office/officeart/2016/7/layout/RepeatingBendingProcessNew"/>
    <dgm:cxn modelId="{98BB27C3-1760-4727-8705-876793FC5732}" type="presParOf" srcId="{2907CF2E-8F35-4879-98C7-73B89C50FA98}" destId="{C16F2960-C297-42A2-BE1A-F09B439999F0}" srcOrd="6" destOrd="0" presId="urn:microsoft.com/office/officeart/2016/7/layout/RepeatingBendingProcessNew"/>
    <dgm:cxn modelId="{016FEDE6-1640-4603-A00A-D3473ACA2436}" type="presParOf" srcId="{2907CF2E-8F35-4879-98C7-73B89C50FA98}" destId="{739DF2C1-91F0-42C5-8BFE-FEC9D6AA1DBF}" srcOrd="7" destOrd="0" presId="urn:microsoft.com/office/officeart/2016/7/layout/RepeatingBendingProcessNew"/>
    <dgm:cxn modelId="{8678600F-FAB2-486D-9581-6389F84180C5}" type="presParOf" srcId="{739DF2C1-91F0-42C5-8BFE-FEC9D6AA1DBF}" destId="{5A9E9D42-374B-447F-90CD-3183F0F98DA7}" srcOrd="0" destOrd="0" presId="urn:microsoft.com/office/officeart/2016/7/layout/RepeatingBendingProcessNew"/>
    <dgm:cxn modelId="{E82ED02A-E2D2-4CF6-A1D8-CE9D344E2FB5}" type="presParOf" srcId="{2907CF2E-8F35-4879-98C7-73B89C50FA98}" destId="{0F22AD9F-E827-42F6-880A-3F0C55639C49}" srcOrd="8" destOrd="0" presId="urn:microsoft.com/office/officeart/2016/7/layout/RepeatingBendingProcessNew"/>
    <dgm:cxn modelId="{32307DD8-3CCB-4361-9610-E9616D87CF3A}" type="presParOf" srcId="{2907CF2E-8F35-4879-98C7-73B89C50FA98}" destId="{599FB242-2048-45B8-ADA5-F16E7617E2BF}" srcOrd="9" destOrd="0" presId="urn:microsoft.com/office/officeart/2016/7/layout/RepeatingBendingProcessNew"/>
    <dgm:cxn modelId="{9C29A0A9-8F1A-4FA2-8634-756640F637A7}" type="presParOf" srcId="{599FB242-2048-45B8-ADA5-F16E7617E2BF}" destId="{774DA067-F953-47C0-A7E2-5D26E8761A81}" srcOrd="0" destOrd="0" presId="urn:microsoft.com/office/officeart/2016/7/layout/RepeatingBendingProcessNew"/>
    <dgm:cxn modelId="{64632046-4071-45ED-8CB7-47020ECE123C}" type="presParOf" srcId="{2907CF2E-8F35-4879-98C7-73B89C50FA98}" destId="{DB0BF730-F0B3-43D4-B534-F3AE9A2659E4}" srcOrd="10" destOrd="0" presId="urn:microsoft.com/office/officeart/2016/7/layout/RepeatingBendingProcessNew"/>
    <dgm:cxn modelId="{760103B3-3F97-44A1-9D56-B71FA482C8C8}" type="presParOf" srcId="{2907CF2E-8F35-4879-98C7-73B89C50FA98}" destId="{94A9B776-D5EE-4C46-8F77-25D161E01DB3}" srcOrd="11" destOrd="0" presId="urn:microsoft.com/office/officeart/2016/7/layout/RepeatingBendingProcessNew"/>
    <dgm:cxn modelId="{6C4BB265-3BA0-4E93-80B8-7678E96DE9AC}" type="presParOf" srcId="{94A9B776-D5EE-4C46-8F77-25D161E01DB3}" destId="{C0FBCCF4-F53C-43C4-8240-C50FD04FCFF2}" srcOrd="0" destOrd="0" presId="urn:microsoft.com/office/officeart/2016/7/layout/RepeatingBendingProcessNew"/>
    <dgm:cxn modelId="{A6CD573B-84CE-4233-9390-4F4A9AB7A741}" type="presParOf" srcId="{2907CF2E-8F35-4879-98C7-73B89C50FA98}" destId="{8C4F4576-0A91-4E90-8ACB-4C3618E20989}" srcOrd="12" destOrd="0" presId="urn:microsoft.com/office/officeart/2016/7/layout/RepeatingBendingProcessNew"/>
    <dgm:cxn modelId="{09535FF1-F4C7-4CBC-AD47-D5C0A7CFFD0B}" type="presParOf" srcId="{2907CF2E-8F35-4879-98C7-73B89C50FA98}" destId="{D547288C-71BB-40DC-A7C1-40749F14CCAB}" srcOrd="13" destOrd="0" presId="urn:microsoft.com/office/officeart/2016/7/layout/RepeatingBendingProcessNew"/>
    <dgm:cxn modelId="{A3C1B801-F038-4FA9-AD4A-DBD13348E13A}" type="presParOf" srcId="{D547288C-71BB-40DC-A7C1-40749F14CCAB}" destId="{C681C4DA-2CEF-4C22-91F6-39D23E47BA51}" srcOrd="0" destOrd="0" presId="urn:microsoft.com/office/officeart/2016/7/layout/RepeatingBendingProcessNew"/>
    <dgm:cxn modelId="{F613ED2F-F943-4E9A-96F2-ACF4E09CB10D}" type="presParOf" srcId="{2907CF2E-8F35-4879-98C7-73B89C50FA98}" destId="{B032186B-A5CE-4F75-B375-235CEBDBB7CE}" srcOrd="1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80A50-7CD9-4EDF-A498-887651CAF67D}">
      <dsp:nvSpPr>
        <dsp:cNvPr id="0" name=""/>
        <dsp:cNvSpPr/>
      </dsp:nvSpPr>
      <dsp:spPr>
        <a:xfrm>
          <a:off x="224153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1242976"/>
        <a:ext cx="25774" cy="5154"/>
      </dsp:txXfrm>
    </dsp:sp>
    <dsp:sp modelId="{7F94F227-C95B-4782-BC8E-83F8A1BB7FC9}">
      <dsp:nvSpPr>
        <dsp:cNvPr id="0" name=""/>
        <dsp:cNvSpPr/>
      </dsp:nvSpPr>
      <dsp:spPr>
        <a:xfrm>
          <a:off x="2092" y="573182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/>
            <a:t>1. ATBALSTA SISTĒMAS IZVĒRTĒŠANA</a:t>
          </a:r>
          <a:endParaRPr lang="en-US" sz="1300" kern="1200"/>
        </a:p>
      </dsp:txBody>
      <dsp:txXfrm>
        <a:off x="2092" y="573182"/>
        <a:ext cx="2241239" cy="1344743"/>
      </dsp:txXfrm>
    </dsp:sp>
    <dsp:sp modelId="{220059A8-9418-4FD7-B023-1713DD6557CE}">
      <dsp:nvSpPr>
        <dsp:cNvPr id="0" name=""/>
        <dsp:cNvSpPr/>
      </dsp:nvSpPr>
      <dsp:spPr>
        <a:xfrm>
          <a:off x="4998257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1242976"/>
        <a:ext cx="25774" cy="5154"/>
      </dsp:txXfrm>
    </dsp:sp>
    <dsp:sp modelId="{D4B80073-4907-46B9-9D61-51B1E6E45874}">
      <dsp:nvSpPr>
        <dsp:cNvPr id="0" name=""/>
        <dsp:cNvSpPr/>
      </dsp:nvSpPr>
      <dsp:spPr>
        <a:xfrm>
          <a:off x="2758817" y="573182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/>
            <a:t>• Pakalpojumu kataloga izstrāde</a:t>
          </a:r>
          <a:br>
            <a:rPr lang="lv-LV" sz="1300" kern="1200"/>
          </a:br>
          <a:r>
            <a:rPr lang="lv-LV" sz="1300" kern="1200"/>
            <a:t>• Pašvaldību atbalsta pakalpojumu ceļa kartes</a:t>
          </a:r>
          <a:endParaRPr lang="en-US" sz="1300" kern="1200"/>
        </a:p>
      </dsp:txBody>
      <dsp:txXfrm>
        <a:off x="2758817" y="573182"/>
        <a:ext cx="2241239" cy="1344743"/>
      </dsp:txXfrm>
    </dsp:sp>
    <dsp:sp modelId="{899920BA-C54F-48F3-81AE-0A31E9C4265A}">
      <dsp:nvSpPr>
        <dsp:cNvPr id="0" name=""/>
        <dsp:cNvSpPr/>
      </dsp:nvSpPr>
      <dsp:spPr>
        <a:xfrm>
          <a:off x="775498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4537" y="1242976"/>
        <a:ext cx="25774" cy="5154"/>
      </dsp:txXfrm>
    </dsp:sp>
    <dsp:sp modelId="{63750DA3-545D-45D3-95DB-D9BA3EF5F294}">
      <dsp:nvSpPr>
        <dsp:cNvPr id="0" name=""/>
        <dsp:cNvSpPr/>
      </dsp:nvSpPr>
      <dsp:spPr>
        <a:xfrm>
          <a:off x="5515542" y="573182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/>
            <a:t>2. AGRĪNĀS IDENTIFICĒŠANAS SISTĒMA</a:t>
          </a:r>
          <a:endParaRPr lang="en-US" sz="1300" kern="1200"/>
        </a:p>
      </dsp:txBody>
      <dsp:txXfrm>
        <a:off x="5515542" y="573182"/>
        <a:ext cx="2241239" cy="1344743"/>
      </dsp:txXfrm>
    </dsp:sp>
    <dsp:sp modelId="{739DF2C1-91F0-42C5-8BFE-FEC9D6AA1DBF}">
      <dsp:nvSpPr>
        <dsp:cNvPr id="0" name=""/>
        <dsp:cNvSpPr/>
      </dsp:nvSpPr>
      <dsp:spPr>
        <a:xfrm>
          <a:off x="1122712" y="1916126"/>
          <a:ext cx="8270175" cy="484885"/>
        </a:xfrm>
        <a:custGeom>
          <a:avLst/>
          <a:gdLst/>
          <a:ahLst/>
          <a:cxnLst/>
          <a:rect l="0" t="0" r="0" b="0"/>
          <a:pathLst>
            <a:path>
              <a:moveTo>
                <a:pt x="8270175" y="0"/>
              </a:moveTo>
              <a:lnTo>
                <a:pt x="8270175" y="259542"/>
              </a:lnTo>
              <a:lnTo>
                <a:pt x="0" y="259542"/>
              </a:lnTo>
              <a:lnTo>
                <a:pt x="0" y="48488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0644" y="2155991"/>
        <a:ext cx="414311" cy="5154"/>
      </dsp:txXfrm>
    </dsp:sp>
    <dsp:sp modelId="{C16F2960-C297-42A2-BE1A-F09B439999F0}">
      <dsp:nvSpPr>
        <dsp:cNvPr id="0" name=""/>
        <dsp:cNvSpPr/>
      </dsp:nvSpPr>
      <dsp:spPr>
        <a:xfrm>
          <a:off x="8272267" y="573182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/>
            <a:t>• Digitālais risku novērtēšanas rīks</a:t>
          </a:r>
          <a:br>
            <a:rPr lang="lv-LV" sz="1300" kern="1200"/>
          </a:br>
          <a:r>
            <a:rPr lang="lv-LV" sz="1300" kern="1200"/>
            <a:t>• Speciālistu apmācība (113 000 EUR)</a:t>
          </a:r>
          <a:endParaRPr lang="en-US" sz="1300" kern="1200"/>
        </a:p>
      </dsp:txBody>
      <dsp:txXfrm>
        <a:off x="8272267" y="573182"/>
        <a:ext cx="2241239" cy="1344743"/>
      </dsp:txXfrm>
    </dsp:sp>
    <dsp:sp modelId="{599FB242-2048-45B8-ADA5-F16E7617E2BF}">
      <dsp:nvSpPr>
        <dsp:cNvPr id="0" name=""/>
        <dsp:cNvSpPr/>
      </dsp:nvSpPr>
      <dsp:spPr>
        <a:xfrm>
          <a:off x="2241532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3103206"/>
        <a:ext cx="25774" cy="5154"/>
      </dsp:txXfrm>
    </dsp:sp>
    <dsp:sp modelId="{0F22AD9F-E827-42F6-880A-3F0C55639C49}">
      <dsp:nvSpPr>
        <dsp:cNvPr id="0" name=""/>
        <dsp:cNvSpPr/>
      </dsp:nvSpPr>
      <dsp:spPr>
        <a:xfrm>
          <a:off x="2092" y="2433411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/>
            <a:t>3. MULTIDISCIPLINĀRAIS ATBALSTS</a:t>
          </a:r>
          <a:endParaRPr lang="en-US" sz="1300" kern="1200"/>
        </a:p>
      </dsp:txBody>
      <dsp:txXfrm>
        <a:off x="2092" y="2433411"/>
        <a:ext cx="2241239" cy="1344743"/>
      </dsp:txXfrm>
    </dsp:sp>
    <dsp:sp modelId="{94A9B776-D5EE-4C46-8F77-25D161E01DB3}">
      <dsp:nvSpPr>
        <dsp:cNvPr id="0" name=""/>
        <dsp:cNvSpPr/>
      </dsp:nvSpPr>
      <dsp:spPr>
        <a:xfrm>
          <a:off x="4998257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3103206"/>
        <a:ext cx="25774" cy="5154"/>
      </dsp:txXfrm>
    </dsp:sp>
    <dsp:sp modelId="{DB0BF730-F0B3-43D4-B534-F3AE9A2659E4}">
      <dsp:nvSpPr>
        <dsp:cNvPr id="0" name=""/>
        <dsp:cNvSpPr/>
      </dsp:nvSpPr>
      <dsp:spPr>
        <a:xfrm>
          <a:off x="2758817" y="2433411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/>
            <a:t>• </a:t>
          </a:r>
          <a:r>
            <a:rPr lang="lv-LV" sz="1300" kern="1200" dirty="0" err="1"/>
            <a:t>Izmēģinājumprojekti</a:t>
          </a:r>
          <a:r>
            <a:rPr lang="lv-LV" sz="1300" kern="1200" dirty="0"/>
            <a:t> (3,51 milj. EUR)</a:t>
          </a:r>
          <a:br>
            <a:rPr lang="lv-LV" sz="1300" kern="1200" dirty="0"/>
          </a:br>
          <a:r>
            <a:rPr lang="lv-LV" sz="1300" kern="1200" dirty="0"/>
            <a:t>• Bērna atbalsta speciālistu tīkls</a:t>
          </a:r>
          <a:endParaRPr lang="en-US" sz="1300" kern="1200" dirty="0"/>
        </a:p>
      </dsp:txBody>
      <dsp:txXfrm>
        <a:off x="2758817" y="2433411"/>
        <a:ext cx="2241239" cy="1344743"/>
      </dsp:txXfrm>
    </dsp:sp>
    <dsp:sp modelId="{D547288C-71BB-40DC-A7C1-40749F14CCAB}">
      <dsp:nvSpPr>
        <dsp:cNvPr id="0" name=""/>
        <dsp:cNvSpPr/>
      </dsp:nvSpPr>
      <dsp:spPr>
        <a:xfrm>
          <a:off x="7754982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4537" y="3103206"/>
        <a:ext cx="25774" cy="5154"/>
      </dsp:txXfrm>
    </dsp:sp>
    <dsp:sp modelId="{8C4F4576-0A91-4E90-8ACB-4C3618E20989}">
      <dsp:nvSpPr>
        <dsp:cNvPr id="0" name=""/>
        <dsp:cNvSpPr/>
      </dsp:nvSpPr>
      <dsp:spPr>
        <a:xfrm>
          <a:off x="5515542" y="2433411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/>
            <a:t>4. PSIHOEMOCIONĀLAIS ATBALSTS</a:t>
          </a:r>
          <a:endParaRPr lang="en-US" sz="1300" kern="1200"/>
        </a:p>
      </dsp:txBody>
      <dsp:txXfrm>
        <a:off x="5515542" y="2433411"/>
        <a:ext cx="2241239" cy="1344743"/>
      </dsp:txXfrm>
    </dsp:sp>
    <dsp:sp modelId="{B032186B-A5CE-4F75-B375-235CEBDBB7CE}">
      <dsp:nvSpPr>
        <dsp:cNvPr id="0" name=""/>
        <dsp:cNvSpPr/>
      </dsp:nvSpPr>
      <dsp:spPr>
        <a:xfrm>
          <a:off x="8272267" y="2433411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/>
            <a:t>• Mentoru programma (475 000 EUR)</a:t>
          </a:r>
          <a:br>
            <a:rPr lang="lv-LV" sz="1300" kern="1200"/>
          </a:br>
          <a:r>
            <a:rPr lang="lv-LV" sz="1300" kern="1200"/>
            <a:t>• Speciālistu konsultācijas</a:t>
          </a:r>
          <a:br>
            <a:rPr lang="lv-LV" sz="1300" kern="1200"/>
          </a:br>
          <a:r>
            <a:rPr lang="lv-LV" sz="1300" kern="1200"/>
            <a:t>• Atbalsta grupas ģimenēm</a:t>
          </a:r>
          <a:endParaRPr lang="en-US" sz="1300" kern="1200"/>
        </a:p>
      </dsp:txBody>
      <dsp:txXfrm>
        <a:off x="8272267" y="2433411"/>
        <a:ext cx="2241239" cy="1344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C50B5-AEED-5654-6AE5-EAF56BB06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8C3AFA-8E4C-CDDB-AA4A-B0515F33A4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E1146-AE7A-F2CF-2118-208FBBB38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87573-A57B-D171-DD79-6DAB1BBA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FB885-ECD0-C405-DBDA-E28C98535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474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B17DC-8F4F-0DAB-F7C8-ED8D51D28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F15C26-C934-7BFE-036C-C28287A44C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7A989-C4EA-E973-88D8-A660757C4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306F8-60B9-316A-491F-ECD762439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8A7EE-D1B5-B52C-5ED6-3C0C68B4B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846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69491F-05D0-AFF1-ED9E-66CCD90A8A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0CEB5-DF2B-10C6-3AC3-BA9D5926E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61ED8-6A53-0FBC-170A-6B4B5980B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2AFFA-FF2E-4898-AC11-31D9733B4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323BC-369F-8C95-513C-D03ECDC7D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1827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F5F71-C02C-A97D-C7BE-3434035DD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6BB43-9D80-62B1-9D6C-C17A4AE4A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59A0B-8AB8-01BB-E5A2-9CD44D2EE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90DCA-220D-795A-BF75-274706263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EB475-1FAB-EED8-613B-3F929F514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0593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126A8-72C1-E023-A7C0-76C7ADE23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52348-6FB4-389F-8CF9-8074B1050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D7282-9233-6A82-1E33-0DF148C80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A7525-9739-A03C-B387-7A24AEFED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7607E-F616-290C-D4F5-A35BEE6C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095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38206-F43C-C799-FE57-3A37C8CE2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25433-5C37-BDC6-D5AA-CEE0428C2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AA37A-5CA0-29EA-767F-CE2D43FC9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8CB95-8A9B-37A4-E223-FCDFF7938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F451D1-178E-363A-A8E1-B57275490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8350F-63F6-0DF1-CADB-AACF602F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8417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984CF-5059-48CE-565B-9D2D403D3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D98F7-0B66-FC73-C328-AD9BEA313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777B41-6DC0-EB05-5ED1-4F1348F58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4A6569-4E35-2257-60EE-C491B1DFB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B046D6-4E3E-0150-1A00-0E79CB7E45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7F7BFA-AB91-49F5-0EBB-3AF2F48E4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11C67C-CBDB-EB61-CA17-E4079324B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430534-6729-2549-A712-568FB76A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051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60523-E843-E452-2D8D-6AC2281A7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83CB21-460B-1650-8850-A6B115605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A60A6E-5A43-9D98-8407-EC9FFBFAB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13D7D3-D0E8-63E5-2163-489D49E7B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1304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5A5629-6CAC-765D-C403-C2FC2979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3F3503-F784-11AE-4B29-512708054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A7CAE3-B471-8252-4C3F-555BF9A5F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50007-AF77-E8C8-C368-B8224D3AF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E6D7E-E627-71A9-BD22-7E816DEE4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31BFB-8BB3-661D-8741-EB2FA6631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1FF952-8051-9F5E-E5A9-02E6FD515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80433-9A9E-C979-36D4-3F7394EA5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D6117-785E-62A5-C347-4996478F3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8989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BF3DE-1E40-0DAE-F873-6493A7BA3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F852E3-B7A3-A3C5-DDDE-9B9BD8ACC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F1AF93-C1B8-FA58-B327-843A4A670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898E0-FD20-895D-E27E-473B6ECA8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F69C2-0C71-9098-D7AF-497B6030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158C79-E790-CE5A-65C0-626A4948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333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1F5318-17B0-31CE-021B-0DDF9DD3C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1C0F1B-B3E3-8126-38C5-4B8304B6C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7BE67-30B0-0846-199A-6B6B2A39AE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35EFAE-BFED-437E-A492-02FF3F42757E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2C16B-C2B9-0580-B9F7-CA1FDF3F0F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FEEE5-87CC-FC13-1A74-C42E13843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B3058E-0523-4AF4-B26F-D73CDF94BD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22108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CCB9C-621B-73AD-FBDD-B3B0E3264A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/>
              <a:t>ESF+ Projekts "Atbalsta pasākumi bērniem ar uzvedības vai atkarību problēmām un to ģimenēm"</a:t>
            </a:r>
            <a:br>
              <a:rPr lang="lv-LV" b="1" dirty="0"/>
            </a:b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2FA6D6-B6B4-39F4-1A51-2EB3D3E2AA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76607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E81D44-C7AD-3A70-E843-4FA378B29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lv-LV" sz="3200" b="1">
                <a:solidFill>
                  <a:srgbClr val="FFFFFF"/>
                </a:solidFill>
              </a:rPr>
              <a:t>PROJEKTA PAMATINFORMĀCIJA</a:t>
            </a:r>
            <a:br>
              <a:rPr lang="lv-LV" sz="3200" b="1">
                <a:solidFill>
                  <a:srgbClr val="FFFFFF"/>
                </a:solidFill>
              </a:rPr>
            </a:br>
            <a:endParaRPr lang="lv-LV" sz="3200">
              <a:solidFill>
                <a:srgbClr val="FFFFFF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822A5-C8F3-239B-B808-C3DE37C40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1600" dirty="0">
                <a:solidFill>
                  <a:schemeClr val="tx1">
                    <a:alpha val="80000"/>
                  </a:schemeClr>
                </a:solidFill>
              </a:rPr>
              <a:t>Projekts Nr. 4.3.6.5/1/24/I/001</a:t>
            </a:r>
          </a:p>
          <a:p>
            <a:pPr marL="0" indent="0">
              <a:buNone/>
            </a:pPr>
            <a:r>
              <a:rPr lang="lv-LV" sz="1600" dirty="0">
                <a:solidFill>
                  <a:schemeClr val="tx1">
                    <a:alpha val="80000"/>
                  </a:schemeClr>
                </a:solidFill>
              </a:rPr>
              <a:t>Īstenotājs: Bērnu aizsardzības </a:t>
            </a:r>
            <a:r>
              <a:rPr lang="lv-LV" sz="1800" dirty="0">
                <a:solidFill>
                  <a:schemeClr val="tx1">
                    <a:alpha val="80000"/>
                  </a:schemeClr>
                </a:solidFill>
              </a:rPr>
              <a:t>centrs</a:t>
            </a:r>
          </a:p>
          <a:p>
            <a:endParaRPr lang="lv-LV" sz="16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lv-LV" sz="1600" dirty="0">
                <a:solidFill>
                  <a:schemeClr val="tx1">
                    <a:alpha val="80000"/>
                  </a:schemeClr>
                </a:solidFill>
              </a:rPr>
              <a:t>Periods: 01.12.2023 – 31.12.2029</a:t>
            </a:r>
          </a:p>
          <a:p>
            <a:endParaRPr lang="lv-LV" sz="16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lv-LV" sz="1600" dirty="0">
                <a:solidFill>
                  <a:schemeClr val="tx1">
                    <a:alpha val="80000"/>
                  </a:schemeClr>
                </a:solidFill>
              </a:rPr>
              <a:t>STRATĒĢISKAIS MĒRĶIS</a:t>
            </a:r>
          </a:p>
          <a:p>
            <a:pPr marL="0" indent="0">
              <a:buNone/>
            </a:pPr>
            <a:r>
              <a:rPr lang="lv-LV" sz="1600" dirty="0">
                <a:solidFill>
                  <a:schemeClr val="tx1">
                    <a:alpha val="80000"/>
                  </a:schemeClr>
                </a:solidFill>
              </a:rPr>
              <a:t>✅ Laikus identificēt bērnu uzvedības vai atkarību problēmu riskus</a:t>
            </a:r>
          </a:p>
          <a:p>
            <a:endParaRPr lang="lv-LV" sz="16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lv-LV" sz="1600" dirty="0">
                <a:solidFill>
                  <a:schemeClr val="tx1">
                    <a:alpha val="80000"/>
                  </a:schemeClr>
                </a:solidFill>
              </a:rPr>
              <a:t>✅ Nodrošināt savlaicīgu un mērķtiecīgu atbalstu</a:t>
            </a:r>
          </a:p>
          <a:p>
            <a:endParaRPr lang="lv-LV" sz="16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lv-LV" sz="1600" dirty="0">
                <a:solidFill>
                  <a:schemeClr val="tx1">
                    <a:alpha val="80000"/>
                  </a:schemeClr>
                </a:solidFill>
              </a:rPr>
              <a:t>MĒRĶA GRUPAS</a:t>
            </a:r>
          </a:p>
          <a:p>
            <a:pPr marL="0" indent="0">
              <a:buNone/>
            </a:pPr>
            <a:r>
              <a:rPr lang="lv-LV" sz="1600" dirty="0">
                <a:solidFill>
                  <a:schemeClr val="tx1">
                    <a:alpha val="80000"/>
                  </a:schemeClr>
                </a:solidFill>
              </a:rPr>
              <a:t>• 130 000+ bērni riska grupā</a:t>
            </a:r>
          </a:p>
          <a:p>
            <a:endParaRPr lang="lv-LV" sz="16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lv-LV" sz="1600" dirty="0">
                <a:solidFill>
                  <a:schemeClr val="tx1">
                    <a:alpha val="80000"/>
                  </a:schemeClr>
                </a:solidFill>
              </a:rPr>
              <a:t>• Ģimenes, audžuģimenes, aizbildņi</a:t>
            </a:r>
          </a:p>
          <a:p>
            <a:endParaRPr lang="lv-LV" sz="16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lv-LV" sz="1600" dirty="0">
                <a:solidFill>
                  <a:schemeClr val="tx1">
                    <a:alpha val="80000"/>
                  </a:schemeClr>
                </a:solidFill>
              </a:rPr>
              <a:t>• Speciālisti visā Latvijā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859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F1FAC7-BB13-5E44-7201-A4C2AB28F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091" y="501651"/>
            <a:ext cx="4395340" cy="171625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9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FINANŠU IETVARS</a:t>
            </a:r>
            <a:br>
              <a:rPr lang="en-US" sz="39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9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54FE90B-E970-0342-1BE1-60CD155F2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2583" y="2645922"/>
            <a:ext cx="4434721" cy="371042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2000" b="1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KOPĒJAIS FINANSĒJUMS: 13 050 000 EUR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2000" b="1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GALVENĀS INVESTĪCIJU JOMAS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• </a:t>
            </a:r>
            <a:r>
              <a:rPr kumimoji="0" lang="en-US" altLang="lv-LV" sz="2000" b="1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Multidisciplinārais atbalsts:</a:t>
            </a:r>
            <a: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 3,51 milj. EUR</a:t>
            </a:r>
            <a:b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</a:br>
            <a: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• </a:t>
            </a:r>
            <a:r>
              <a:rPr kumimoji="0" lang="en-US" altLang="lv-LV" sz="2000" b="1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Psihoemocionālais atbalsts:</a:t>
            </a:r>
            <a: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 2,73 milj. EUR</a:t>
            </a:r>
            <a:b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</a:br>
            <a: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• </a:t>
            </a:r>
            <a:r>
              <a:rPr kumimoji="0" lang="en-US" altLang="lv-LV" sz="2000" b="1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Sistēmas pilnveide:</a:t>
            </a:r>
            <a: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 1,03 milj. EUR</a:t>
            </a:r>
            <a:b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</a:br>
            <a: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• </a:t>
            </a:r>
            <a:r>
              <a:rPr kumimoji="0" lang="en-US" altLang="lv-LV" sz="2000" b="1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Komunikācija:</a:t>
            </a:r>
            <a:r>
              <a:rPr kumimoji="0" lang="en-US" altLang="lv-LV" sz="2000" b="0" i="0" u="none" strike="noStrike" cap="none" normalizeH="0" baseline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latin typeface="+mn-lt"/>
              </a:rPr>
              <a:t> 0,28 milj. EUR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9D178AA-E94D-5EC2-2DF7-0DEC40D852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537307"/>
              </p:ext>
            </p:extLst>
          </p:nvPr>
        </p:nvGraphicFramePr>
        <p:xfrm>
          <a:off x="279143" y="1966799"/>
          <a:ext cx="5221626" cy="2924403"/>
        </p:xfrm>
        <a:graphic>
          <a:graphicData uri="http://schemas.openxmlformats.org/drawingml/2006/table">
            <a:tbl>
              <a:tblPr/>
              <a:tblGrid>
                <a:gridCol w="2466276">
                  <a:extLst>
                    <a:ext uri="{9D8B030D-6E8A-4147-A177-3AD203B41FA5}">
                      <a16:colId xmlns:a16="http://schemas.microsoft.com/office/drawing/2014/main" val="3763425304"/>
                    </a:ext>
                  </a:extLst>
                </a:gridCol>
                <a:gridCol w="1642964">
                  <a:extLst>
                    <a:ext uri="{9D8B030D-6E8A-4147-A177-3AD203B41FA5}">
                      <a16:colId xmlns:a16="http://schemas.microsoft.com/office/drawing/2014/main" val="3842548580"/>
                    </a:ext>
                  </a:extLst>
                </a:gridCol>
                <a:gridCol w="1112386">
                  <a:extLst>
                    <a:ext uri="{9D8B030D-6E8A-4147-A177-3AD203B41FA5}">
                      <a16:colId xmlns:a16="http://schemas.microsoft.com/office/drawing/2014/main" val="3230537214"/>
                    </a:ext>
                  </a:extLst>
                </a:gridCol>
              </a:tblGrid>
              <a:tr h="974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26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Finansējuma avots</a:t>
                      </a:r>
                      <a:endParaRPr lang="lv-LV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730" marR="131730" marT="65865" marB="65865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26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Summa (EUR)</a:t>
                      </a:r>
                      <a:endParaRPr lang="lv-LV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730" marR="131730" marT="65865" marB="65865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26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lv-LV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730" marR="131730" marT="65865" marB="65865" anchor="b">
                    <a:lnL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364178"/>
                  </a:ext>
                </a:extLst>
              </a:tr>
              <a:tr h="974801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600" b="0" i="0" u="none" strike="noStrike">
                          <a:effectLst/>
                          <a:latin typeface="Arial" panose="020B0604020202020204" pitchFamily="34" charset="0"/>
                        </a:rPr>
                        <a:t>ESF+ finansējums</a:t>
                      </a:r>
                    </a:p>
                  </a:txBody>
                  <a:tcPr marL="131730" marR="131730" marT="65865" marB="65865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600" b="0" i="0" u="none" strike="noStrike">
                          <a:effectLst/>
                          <a:latin typeface="Arial" panose="020B0604020202020204" pitchFamily="34" charset="0"/>
                        </a:rPr>
                        <a:t>11 092 500</a:t>
                      </a:r>
                    </a:p>
                  </a:txBody>
                  <a:tcPr marL="131730" marR="131730" marT="65865" marB="65865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600" b="0" i="0" u="none" strike="noStrike"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131730" marR="131730" marT="65865" marB="65865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795830"/>
                  </a:ext>
                </a:extLst>
              </a:tr>
              <a:tr h="974801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600" b="0" i="0" u="none" strike="noStrike">
                          <a:effectLst/>
                          <a:latin typeface="Arial" panose="020B0604020202020204" pitchFamily="34" charset="0"/>
                        </a:rPr>
                        <a:t>Valsts budžets</a:t>
                      </a:r>
                    </a:p>
                  </a:txBody>
                  <a:tcPr marL="131730" marR="131730" marT="65865" marB="65865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600" b="0" i="0" u="none" strike="noStrike">
                          <a:effectLst/>
                          <a:latin typeface="Arial" panose="020B0604020202020204" pitchFamily="34" charset="0"/>
                        </a:rPr>
                        <a:t>1 957 500</a:t>
                      </a:r>
                    </a:p>
                  </a:txBody>
                  <a:tcPr marL="131730" marR="131730" marT="65865" marB="65865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2600" b="0" i="0" u="none" strike="noStrike"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131730" marR="131730" marT="65865" marB="65865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25794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3391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E773B-6425-DC31-60B8-022954709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/>
              <a:t>PROJEKTA GALVENĀS DARBĪBAS</a:t>
            </a:r>
            <a:br>
              <a:rPr lang="lv-LV" b="1"/>
            </a:br>
            <a:endParaRPr lang="lv-LV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C5CA852-13BA-1A3C-CCA0-C237286E737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8354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DF04B0-4F29-63ED-30D6-2A0636EE5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lv-LV" sz="5600" b="1">
                <a:solidFill>
                  <a:srgbClr val="FFFFFF"/>
                </a:solidFill>
              </a:rPr>
              <a:t>Izglītojošie un informatīvie pasākumi</a:t>
            </a:r>
            <a:br>
              <a:rPr lang="lv-LV" sz="5600">
                <a:solidFill>
                  <a:srgbClr val="FFFFFF"/>
                </a:solidFill>
              </a:rPr>
            </a:br>
            <a:endParaRPr lang="lv-LV" sz="5600">
              <a:solidFill>
                <a:srgbClr val="FFFFFF"/>
              </a:solidFill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42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42AA5-22B8-5FC6-BB3E-43D4E1446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lv-LV" sz="1700" b="1" dirty="0">
                <a:solidFill>
                  <a:schemeClr val="tx1">
                    <a:alpha val="80000"/>
                  </a:schemeClr>
                </a:solidFill>
              </a:rPr>
              <a:t>Mērķis</a:t>
            </a:r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- sniegt izglītojošu un informatīvu atbalstu iespējami agrīnai bērnu uzvedības vai atkarību problēmu vai to attīstības risku novēršanai vai mazināšanai bērniem draudzīgā veidā.</a:t>
            </a:r>
          </a:p>
          <a:p>
            <a:pPr marL="0" indent="0">
              <a:buNone/>
            </a:pPr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Finansējums - </a:t>
            </a:r>
            <a:r>
              <a:rPr lang="lv-LV" sz="1700" b="1" dirty="0">
                <a:solidFill>
                  <a:schemeClr val="tx1">
                    <a:alpha val="80000"/>
                  </a:schemeClr>
                </a:solidFill>
              </a:rPr>
              <a:t>530 828,00</a:t>
            </a:r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, tai skaitā:</a:t>
            </a: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Pasākums izglītības iestādē nodrošināšana, 50 pasākumi, 219 790,00 </a:t>
            </a:r>
            <a:r>
              <a:rPr lang="lv-LV" sz="1700" dirty="0" err="1">
                <a:solidFill>
                  <a:schemeClr val="tx1">
                    <a:alpha val="80000"/>
                  </a:schemeClr>
                </a:solidFill>
              </a:rPr>
              <a:t>euro</a:t>
            </a:r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;</a:t>
            </a: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Publisks reģionālais pasākums, 10 pasākumi, 241 808,00 </a:t>
            </a:r>
            <a:r>
              <a:rPr lang="lv-LV" sz="1700" dirty="0" err="1">
                <a:solidFill>
                  <a:schemeClr val="tx1">
                    <a:alpha val="80000"/>
                  </a:schemeClr>
                </a:solidFill>
              </a:rPr>
              <a:t>euro</a:t>
            </a:r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;</a:t>
            </a: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Pasākums “Sarunu ceļojums”, 2  pasākumi, 69 230,00 </a:t>
            </a:r>
            <a:r>
              <a:rPr lang="lv-LV" sz="1700" dirty="0" err="1">
                <a:solidFill>
                  <a:schemeClr val="tx1">
                    <a:alpha val="80000"/>
                  </a:schemeClr>
                </a:solidFill>
              </a:rPr>
              <a:t>euro</a:t>
            </a:r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lv-LV" sz="1700" b="1" dirty="0">
                <a:solidFill>
                  <a:schemeClr val="tx1">
                    <a:alpha val="80000"/>
                  </a:schemeClr>
                </a:solidFill>
              </a:rPr>
              <a:t>Uzdevumi:</a:t>
            </a: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izglītojošu un informatīvu pasākumu scenāriju izstrāde;</a:t>
            </a: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pasākumu plānu izstrāde;</a:t>
            </a: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plānos iekļauto pasākumu īstenošana;</a:t>
            </a: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pasākumu rezultātu analīze un prezentēšana.</a:t>
            </a:r>
          </a:p>
          <a:p>
            <a:endParaRPr lang="lv-LV" sz="17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937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99D0AF-A679-9853-F37D-4C9D5DAB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lv-LV" sz="3800" b="1">
                <a:solidFill>
                  <a:srgbClr val="FFFFFF"/>
                </a:solidFill>
              </a:rPr>
              <a:t>KOMUNIKĀCIJAS STRATĒĢIJA 2026-2028</a:t>
            </a:r>
            <a:br>
              <a:rPr lang="lv-LV" sz="3800" b="1">
                <a:solidFill>
                  <a:srgbClr val="FFFFFF"/>
                </a:solidFill>
              </a:rPr>
            </a:br>
            <a:endParaRPr lang="lv-LV" sz="3800">
              <a:solidFill>
                <a:srgbClr val="FFFFFF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78677-AD6B-BF36-4818-339857A94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STRATĒĢISKIE VIRZIENI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1. VIRZIENS: Problēmu atpazīšana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 "Pamani pirmos signālus"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"Kad bērna uzvedība runā"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"Neatstāj bērnu </a:t>
            </a:r>
            <a:r>
              <a:rPr lang="lv-LV" sz="2000" dirty="0" err="1">
                <a:solidFill>
                  <a:schemeClr val="tx1">
                    <a:alpha val="80000"/>
                  </a:schemeClr>
                </a:solidFill>
              </a:rPr>
              <a:t>vienu""Kad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ekrāns kļūst par sienu"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2. VIRZIENS: Atbalsta pasākumi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 "Atbalsts ir tuvāk, nekā domā"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"Drošība un atbalsts sākas mājās"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"Kopā pret atkarībām"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"Palīdzības meklēšana ir spēks"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ĪSTENOŠANA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✅ Līgums ar SIA "</a:t>
            </a:r>
            <a:r>
              <a:rPr lang="lv-LV" sz="2000" dirty="0" err="1">
                <a:solidFill>
                  <a:schemeClr val="tx1">
                    <a:alpha val="80000"/>
                  </a:schemeClr>
                </a:solidFill>
              </a:rPr>
              <a:t>Deep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lv-LV" sz="2000" dirty="0" err="1">
                <a:solidFill>
                  <a:schemeClr val="tx1">
                    <a:alpha val="80000"/>
                  </a:schemeClr>
                </a:solidFill>
              </a:rPr>
              <a:t>White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" (59 000 EUR)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✅ Vispārīgā vienošanās 11 pretendentiem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✅ Budžets: 40 000 EUR/kampaņa</a:t>
            </a:r>
          </a:p>
          <a:p>
            <a:endParaRPr lang="lv-LV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093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631F41-B690-6215-3374-9E37B5C4C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lv-LV" sz="5000" b="1">
                <a:solidFill>
                  <a:srgbClr val="FFFFFF"/>
                </a:solidFill>
              </a:rPr>
              <a:t>SAGAIDĀMIE REZULTĀTI UN IETEKME</a:t>
            </a:r>
            <a:br>
              <a:rPr lang="lv-LV" sz="5000" b="1">
                <a:solidFill>
                  <a:srgbClr val="FFFFFF"/>
                </a:solidFill>
              </a:rPr>
            </a:br>
            <a:endParaRPr lang="lv-LV" sz="5000">
              <a:solidFill>
                <a:srgbClr val="FFFFFF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B1085-2B46-9709-3122-ACDFFE94C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SISTĒMISKA IETEKME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📊 </a:t>
            </a: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Nacionālā līmeņa risku novērtēšanas sistēma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🏥 </a:t>
            </a: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Vienota atbalsta pakalpojumu sistēma visā Latvijā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👥 </a:t>
            </a: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Apmācīti speciālisti katrā pašvaldībā</a:t>
            </a:r>
            <a:endParaRPr lang="lv-LV" sz="20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TIEŠIE IEGUVUMI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• </a:t>
            </a: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10 000+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bērnu saņems tiešu atbalstu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• </a:t>
            </a: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5 000+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ģimeņu iesaiste programmās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• </a:t>
            </a: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1 000+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apmācītu speciālistu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• </a:t>
            </a: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119 pašvaldības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ar pilnveidotiem pakalpojumiem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ILGTERMIŅA IETEKME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✅ Samazināts bērnu skaits </a:t>
            </a:r>
            <a:r>
              <a:rPr lang="lv-LV" sz="2000" dirty="0" err="1">
                <a:solidFill>
                  <a:schemeClr val="tx1">
                    <a:alpha val="80000"/>
                  </a:schemeClr>
                </a:solidFill>
              </a:rPr>
              <a:t>ārpusģimenes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aprūpē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✅ Agrīna problēmu </a:t>
            </a:r>
            <a:r>
              <a:rPr lang="lv-LV" sz="2000" dirty="0" err="1">
                <a:solidFill>
                  <a:schemeClr val="tx1">
                    <a:alpha val="80000"/>
                  </a:schemeClr>
                </a:solidFill>
              </a:rPr>
              <a:t>prevencija</a:t>
            </a:r>
            <a:br>
              <a:rPr lang="lv-LV" sz="20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✅ Stigmas mazināšana sabiedrībā</a:t>
            </a:r>
          </a:p>
          <a:p>
            <a:endParaRPr lang="lv-LV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86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B088E6-E473-347C-0841-AAD626C9A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lv-LV" sz="5600" b="1">
                <a:solidFill>
                  <a:srgbClr val="FFFFFF"/>
                </a:solidFill>
              </a:rPr>
              <a:t>TURPMĀKIE SOĻI</a:t>
            </a:r>
            <a:br>
              <a:rPr lang="lv-LV" sz="5600" b="1">
                <a:solidFill>
                  <a:srgbClr val="FFFFFF"/>
                </a:solidFill>
              </a:rPr>
            </a:br>
            <a:endParaRPr lang="lv-LV" sz="5600">
              <a:solidFill>
                <a:srgbClr val="FFFFFF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7ECC5-5924-4D30-F6FE-DF174DD65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2400" b="1" dirty="0">
                <a:solidFill>
                  <a:schemeClr val="tx1">
                    <a:alpha val="80000"/>
                  </a:schemeClr>
                </a:solidFill>
              </a:rPr>
              <a:t>TŪLĪTĒJIE UZDEVUMI (2025-2026)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✅ Komunikācijas stratēģijas apstiprināšana (pabeigts 05.12.2025)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⏳ Vispārīgās vienošanās noslēgšana (process)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🚀 Pirmās kampaņas uzsākšana (2026 Q1)</a:t>
            </a:r>
          </a:p>
          <a:p>
            <a:endParaRPr lang="lv-LV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361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529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ESF+ Projekts "Atbalsta pasākumi bērniem ar uzvedības vai atkarību problēmām un to ģimenēm" </vt:lpstr>
      <vt:lpstr>PROJEKTA PAMATINFORMĀCIJA </vt:lpstr>
      <vt:lpstr>FINANŠU IETVARS </vt:lpstr>
      <vt:lpstr>PROJEKTA GALVENĀS DARBĪBAS </vt:lpstr>
      <vt:lpstr>Izglītojošie un informatīvie pasākumi </vt:lpstr>
      <vt:lpstr>KOMUNIKĀCIJAS STRATĒĢIJA 2026-2028 </vt:lpstr>
      <vt:lpstr>SAGAIDĀMIE REZULTĀTI UN IETEKME </vt:lpstr>
      <vt:lpstr>TURPMĀKIE SOĻI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ESF+ Projekts "Atbalsta pasākumi bērniem ar uzvedības vai atkarību problēmām un to ģimenēm" </dc:title>
  <dc:creator>Gunita Kovaļevska</dc:creator>
  <cp:lastModifiedBy>LM VBTAI</cp:lastModifiedBy>
  <cp:revision>2</cp:revision>
  <dcterms:created xsi:type="dcterms:W3CDTF">2025-12-21T17:07:51Z</dcterms:created>
  <dcterms:modified xsi:type="dcterms:W3CDTF">2025-12-22T13:02:13Z</dcterms:modified>
</cp:coreProperties>
</file>