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3908D6-0AFD-4433-99A6-CB559DF1D0C1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17570E5-FFC8-469E-B885-6C89A3AF1D30}">
      <dgm:prSet/>
      <dgm:spPr/>
      <dgm:t>
        <a:bodyPr/>
        <a:lstStyle/>
        <a:p>
          <a:r>
            <a:rPr lang="lv-LV" b="1"/>
            <a:t>1️⃣ SPECIĀLISTU KOMPETENCES PILNVEIDE</a:t>
          </a:r>
          <a:endParaRPr lang="en-US"/>
        </a:p>
      </dgm:t>
    </dgm:pt>
    <dgm:pt modelId="{E642A557-CF47-4C46-978F-06037CF04738}" type="parTrans" cxnId="{076FB51C-C88C-4D14-8A72-BA276B92FA27}">
      <dgm:prSet/>
      <dgm:spPr/>
      <dgm:t>
        <a:bodyPr/>
        <a:lstStyle/>
        <a:p>
          <a:endParaRPr lang="en-US"/>
        </a:p>
      </dgm:t>
    </dgm:pt>
    <dgm:pt modelId="{8DCC0E11-E7B4-41F1-994E-70BE6922B95C}" type="sibTrans" cxnId="{076FB51C-C88C-4D14-8A72-BA276B92FA27}">
      <dgm:prSet/>
      <dgm:spPr/>
      <dgm:t>
        <a:bodyPr/>
        <a:lstStyle/>
        <a:p>
          <a:endParaRPr lang="en-US"/>
        </a:p>
      </dgm:t>
    </dgm:pt>
    <dgm:pt modelId="{6D2E7EB9-680E-4663-8D17-9FB5CE36F3D9}">
      <dgm:prSet/>
      <dgm:spPr/>
      <dgm:t>
        <a:bodyPr/>
        <a:lstStyle/>
        <a:p>
          <a:r>
            <a:rPr lang="lv-LV"/>
            <a:t>✅ </a:t>
          </a:r>
          <a:r>
            <a:rPr lang="lv-LV" b="1"/>
            <a:t>Izstrādātas</a:t>
          </a:r>
          <a:r>
            <a:rPr lang="lv-LV"/>
            <a:t> 4 mācību programmas</a:t>
          </a:r>
          <a:br>
            <a:rPr lang="lv-LV"/>
          </a:br>
          <a:r>
            <a:rPr lang="lv-LV"/>
            <a:t>✅ </a:t>
          </a:r>
          <a:r>
            <a:rPr lang="lv-LV" b="1"/>
            <a:t>Apmācīti</a:t>
          </a:r>
          <a:r>
            <a:rPr lang="lv-LV"/>
            <a:t> 1730 speciālisti (līdz 31.12.2025)</a:t>
          </a:r>
          <a:br>
            <a:rPr lang="lv-LV"/>
          </a:br>
          <a:r>
            <a:rPr lang="lv-LV"/>
            <a:t>🎯 </a:t>
          </a:r>
          <a:r>
            <a:rPr lang="lv-LV" b="1"/>
            <a:t>Plānots:</a:t>
          </a:r>
          <a:r>
            <a:rPr lang="lv-LV"/>
            <a:t> 5988+ speciālisti līdz 2029</a:t>
          </a:r>
          <a:endParaRPr lang="en-US"/>
        </a:p>
      </dgm:t>
    </dgm:pt>
    <dgm:pt modelId="{9CB03040-95A8-482D-9E1C-5F99A3FCDAE4}" type="parTrans" cxnId="{BF70B940-AA42-4DAC-B1A4-DFB9A4DBFC7C}">
      <dgm:prSet/>
      <dgm:spPr/>
      <dgm:t>
        <a:bodyPr/>
        <a:lstStyle/>
        <a:p>
          <a:endParaRPr lang="en-US"/>
        </a:p>
      </dgm:t>
    </dgm:pt>
    <dgm:pt modelId="{FAA661E4-FD7D-4A51-BF8F-C68A75C001B6}" type="sibTrans" cxnId="{BF70B940-AA42-4DAC-B1A4-DFB9A4DBFC7C}">
      <dgm:prSet/>
      <dgm:spPr/>
      <dgm:t>
        <a:bodyPr/>
        <a:lstStyle/>
        <a:p>
          <a:endParaRPr lang="en-US"/>
        </a:p>
      </dgm:t>
    </dgm:pt>
    <dgm:pt modelId="{8C0CC8B7-DEFC-4618-B351-3B72CF460458}">
      <dgm:prSet/>
      <dgm:spPr/>
      <dgm:t>
        <a:bodyPr/>
        <a:lstStyle/>
        <a:p>
          <a:r>
            <a:rPr lang="lv-LV" b="1"/>
            <a:t>2️⃣ BĀRIŅTIESU SISTĒMAS STIPRINĀŠANA</a:t>
          </a:r>
          <a:endParaRPr lang="en-US"/>
        </a:p>
      </dgm:t>
    </dgm:pt>
    <dgm:pt modelId="{DAF70E6B-602D-4F91-8E4D-3FA8279C0C29}" type="parTrans" cxnId="{9CEB92EA-1851-4A26-A5FF-DD90FFBFEC48}">
      <dgm:prSet/>
      <dgm:spPr/>
      <dgm:t>
        <a:bodyPr/>
        <a:lstStyle/>
        <a:p>
          <a:endParaRPr lang="en-US"/>
        </a:p>
      </dgm:t>
    </dgm:pt>
    <dgm:pt modelId="{E6655753-43BA-4CE8-8EC4-96B288B8D4C6}" type="sibTrans" cxnId="{9CEB92EA-1851-4A26-A5FF-DD90FFBFEC48}">
      <dgm:prSet/>
      <dgm:spPr/>
      <dgm:t>
        <a:bodyPr/>
        <a:lstStyle/>
        <a:p>
          <a:endParaRPr lang="en-US"/>
        </a:p>
      </dgm:t>
    </dgm:pt>
    <dgm:pt modelId="{8E236BBA-A80E-48AE-B543-5F758FC5AB8F}">
      <dgm:prSet/>
      <dgm:spPr/>
      <dgm:t>
        <a:bodyPr/>
        <a:lstStyle/>
        <a:p>
          <a:r>
            <a:rPr lang="lv-LV"/>
            <a:t>✅ </a:t>
          </a:r>
          <a:r>
            <a:rPr lang="lv-LV" b="1"/>
            <a:t>217 personas</a:t>
          </a:r>
          <a:r>
            <a:rPr lang="lv-LV"/>
            <a:t> saņēmušas supervīzijas</a:t>
          </a:r>
          <a:br>
            <a:rPr lang="lv-LV"/>
          </a:br>
          <a:r>
            <a:rPr lang="lv-LV"/>
            <a:t>⏳ </a:t>
          </a:r>
          <a:r>
            <a:rPr lang="lv-LV" b="1"/>
            <a:t>Procesā:</a:t>
          </a:r>
          <a:r>
            <a:rPr lang="lv-LV"/>
            <a:t> Novērtēšanas sistēmas izstrāde</a:t>
          </a:r>
          <a:br>
            <a:rPr lang="lv-LV"/>
          </a:br>
          <a:r>
            <a:rPr lang="lv-LV"/>
            <a:t>📋 </a:t>
          </a:r>
          <a:r>
            <a:rPr lang="lv-LV" b="1"/>
            <a:t>Plānots:</a:t>
          </a:r>
          <a:r>
            <a:rPr lang="lv-LV"/>
            <a:t> Rokasgrāmata, komentāri, 150h mācību programma</a:t>
          </a:r>
          <a:endParaRPr lang="en-US"/>
        </a:p>
      </dgm:t>
    </dgm:pt>
    <dgm:pt modelId="{685618D1-7E61-4EEC-A632-65308D276D39}" type="parTrans" cxnId="{59E4C0D2-1D7D-4BF1-93C7-C7ADBECBA2BB}">
      <dgm:prSet/>
      <dgm:spPr/>
      <dgm:t>
        <a:bodyPr/>
        <a:lstStyle/>
        <a:p>
          <a:endParaRPr lang="en-US"/>
        </a:p>
      </dgm:t>
    </dgm:pt>
    <dgm:pt modelId="{AD5DC891-E886-4301-9C2E-A2987D5EC1A4}" type="sibTrans" cxnId="{59E4C0D2-1D7D-4BF1-93C7-C7ADBECBA2BB}">
      <dgm:prSet/>
      <dgm:spPr/>
      <dgm:t>
        <a:bodyPr/>
        <a:lstStyle/>
        <a:p>
          <a:endParaRPr lang="en-US"/>
        </a:p>
      </dgm:t>
    </dgm:pt>
    <dgm:pt modelId="{CC47BB57-229E-4893-954A-C29D667B0EB8}">
      <dgm:prSet/>
      <dgm:spPr/>
      <dgm:t>
        <a:bodyPr/>
        <a:lstStyle/>
        <a:p>
          <a:r>
            <a:rPr lang="lv-LV" b="1"/>
            <a:t>3️⃣ DIGITĀLĀ TRANSFORMĀCIJA</a:t>
          </a:r>
          <a:endParaRPr lang="en-US"/>
        </a:p>
      </dgm:t>
    </dgm:pt>
    <dgm:pt modelId="{6C17D8A7-A0C2-4881-BD27-3A2D811D31ED}" type="parTrans" cxnId="{4829E931-1766-496A-88F9-8C55E51A9687}">
      <dgm:prSet/>
      <dgm:spPr/>
      <dgm:t>
        <a:bodyPr/>
        <a:lstStyle/>
        <a:p>
          <a:endParaRPr lang="en-US"/>
        </a:p>
      </dgm:t>
    </dgm:pt>
    <dgm:pt modelId="{08272197-ADF6-4EE7-8C5C-24DCA1E69878}" type="sibTrans" cxnId="{4829E931-1766-496A-88F9-8C55E51A9687}">
      <dgm:prSet/>
      <dgm:spPr/>
      <dgm:t>
        <a:bodyPr/>
        <a:lstStyle/>
        <a:p>
          <a:endParaRPr lang="en-US"/>
        </a:p>
      </dgm:t>
    </dgm:pt>
    <dgm:pt modelId="{43E0C708-C577-4AA7-8123-E4B09B8A4B0E}">
      <dgm:prSet/>
      <dgm:spPr/>
      <dgm:t>
        <a:bodyPr/>
        <a:lstStyle/>
        <a:p>
          <a:r>
            <a:rPr lang="lv-LV"/>
            <a:t>✅ </a:t>
          </a:r>
          <a:r>
            <a:rPr lang="lv-LV" b="1"/>
            <a:t>Izstrādāta</a:t>
          </a:r>
          <a:r>
            <a:rPr lang="lv-LV"/>
            <a:t> NPAIS pilnveides koncepcija</a:t>
          </a:r>
          <a:br>
            <a:rPr lang="lv-LV"/>
          </a:br>
          <a:r>
            <a:rPr lang="lv-LV"/>
            <a:t>⏳ </a:t>
          </a:r>
          <a:r>
            <a:rPr lang="lv-LV" b="1"/>
            <a:t>Procesā:</a:t>
          </a:r>
          <a:r>
            <a:rPr lang="lv-LV"/>
            <a:t> Speciālistu reģistra izveide (DigiSoc)</a:t>
          </a:r>
          <a:br>
            <a:rPr lang="lv-LV"/>
          </a:br>
          <a:r>
            <a:rPr lang="lv-LV"/>
            <a:t>🚀 </a:t>
          </a:r>
          <a:r>
            <a:rPr lang="lv-LV" b="1"/>
            <a:t>Starts:</a:t>
          </a:r>
          <a:r>
            <a:rPr lang="lv-LV"/>
            <a:t> 2026. gada maijs</a:t>
          </a:r>
          <a:endParaRPr lang="en-US"/>
        </a:p>
      </dgm:t>
    </dgm:pt>
    <dgm:pt modelId="{C5388E83-AED7-4F90-A5C9-D185B8A3A0F6}" type="parTrans" cxnId="{540A89BC-2143-4A76-9724-FA48CA4B0F63}">
      <dgm:prSet/>
      <dgm:spPr/>
      <dgm:t>
        <a:bodyPr/>
        <a:lstStyle/>
        <a:p>
          <a:endParaRPr lang="en-US"/>
        </a:p>
      </dgm:t>
    </dgm:pt>
    <dgm:pt modelId="{7F4C1C57-6675-4444-A661-65C6D733FB81}" type="sibTrans" cxnId="{540A89BC-2143-4A76-9724-FA48CA4B0F63}">
      <dgm:prSet/>
      <dgm:spPr/>
      <dgm:t>
        <a:bodyPr/>
        <a:lstStyle/>
        <a:p>
          <a:endParaRPr lang="en-US"/>
        </a:p>
      </dgm:t>
    </dgm:pt>
    <dgm:pt modelId="{112E08CA-F6D7-42DC-926D-DFFF89F39730}">
      <dgm:prSet/>
      <dgm:spPr/>
      <dgm:t>
        <a:bodyPr/>
        <a:lstStyle/>
        <a:p>
          <a:r>
            <a:rPr lang="lv-LV" b="1"/>
            <a:t>4️⃣ INSTITUCIONĀLĀ KAPACITĀTE</a:t>
          </a:r>
          <a:endParaRPr lang="en-US"/>
        </a:p>
      </dgm:t>
    </dgm:pt>
    <dgm:pt modelId="{D56AB622-BE0A-407E-A787-397F1D462DF2}" type="parTrans" cxnId="{7AE98784-AF5B-4864-A2B1-776DD5871662}">
      <dgm:prSet/>
      <dgm:spPr/>
      <dgm:t>
        <a:bodyPr/>
        <a:lstStyle/>
        <a:p>
          <a:endParaRPr lang="en-US"/>
        </a:p>
      </dgm:t>
    </dgm:pt>
    <dgm:pt modelId="{C4854228-7944-479D-9F7C-73F2F835FF99}" type="sibTrans" cxnId="{7AE98784-AF5B-4864-A2B1-776DD5871662}">
      <dgm:prSet/>
      <dgm:spPr/>
      <dgm:t>
        <a:bodyPr/>
        <a:lstStyle/>
        <a:p>
          <a:endParaRPr lang="en-US"/>
        </a:p>
      </dgm:t>
    </dgm:pt>
    <dgm:pt modelId="{CF33D971-09B3-4030-B506-4BA395DCBCA8}">
      <dgm:prSet/>
      <dgm:spPr/>
      <dgm:t>
        <a:bodyPr/>
        <a:lstStyle/>
        <a:p>
          <a:r>
            <a:rPr lang="lv-LV"/>
            <a:t>✅ </a:t>
          </a:r>
          <a:r>
            <a:rPr lang="lv-LV" b="1"/>
            <a:t>Pabeigta</a:t>
          </a:r>
          <a:r>
            <a:rPr lang="lv-LV"/>
            <a:t> BAC darbības koncepcija</a:t>
          </a:r>
          <a:br>
            <a:rPr lang="lv-LV"/>
          </a:br>
          <a:r>
            <a:rPr lang="lv-LV"/>
            <a:t>✅ </a:t>
          </a:r>
          <a:r>
            <a:rPr lang="lv-LV" b="1"/>
            <a:t>Ieviesti</a:t>
          </a:r>
          <a:r>
            <a:rPr lang="lv-LV"/>
            <a:t> mūsdienīgi vadības principi</a:t>
          </a:r>
          <a:endParaRPr lang="en-US"/>
        </a:p>
      </dgm:t>
    </dgm:pt>
    <dgm:pt modelId="{C1328965-5CB6-4073-8180-55B30793FECC}" type="parTrans" cxnId="{322BC0D6-E0A9-4AA5-8095-4FE626F20CE9}">
      <dgm:prSet/>
      <dgm:spPr/>
      <dgm:t>
        <a:bodyPr/>
        <a:lstStyle/>
        <a:p>
          <a:endParaRPr lang="en-US"/>
        </a:p>
      </dgm:t>
    </dgm:pt>
    <dgm:pt modelId="{C617E245-7441-4985-A105-1A44C02A1E95}" type="sibTrans" cxnId="{322BC0D6-E0A9-4AA5-8095-4FE626F20CE9}">
      <dgm:prSet/>
      <dgm:spPr/>
      <dgm:t>
        <a:bodyPr/>
        <a:lstStyle/>
        <a:p>
          <a:endParaRPr lang="en-US"/>
        </a:p>
      </dgm:t>
    </dgm:pt>
    <dgm:pt modelId="{C70E1D24-FD0F-4789-8300-7DD5EE0CBF0B}" type="pres">
      <dgm:prSet presAssocID="{4E3908D6-0AFD-4433-99A6-CB559DF1D0C1}" presName="Name0" presStyleCnt="0">
        <dgm:presLayoutVars>
          <dgm:dir/>
          <dgm:resizeHandles val="exact"/>
        </dgm:presLayoutVars>
      </dgm:prSet>
      <dgm:spPr/>
    </dgm:pt>
    <dgm:pt modelId="{F1A6720B-69C3-42B3-80A2-9FFEFE303698}" type="pres">
      <dgm:prSet presAssocID="{A17570E5-FFC8-469E-B885-6C89A3AF1D30}" presName="node" presStyleLbl="node1" presStyleIdx="0" presStyleCnt="8">
        <dgm:presLayoutVars>
          <dgm:bulletEnabled val="1"/>
        </dgm:presLayoutVars>
      </dgm:prSet>
      <dgm:spPr/>
    </dgm:pt>
    <dgm:pt modelId="{C82B57EA-06D3-49B0-9828-DEAF6D2E9CA3}" type="pres">
      <dgm:prSet presAssocID="{8DCC0E11-E7B4-41F1-994E-70BE6922B95C}" presName="sibTrans" presStyleLbl="sibTrans1D1" presStyleIdx="0" presStyleCnt="7"/>
      <dgm:spPr/>
    </dgm:pt>
    <dgm:pt modelId="{BDDBAACC-20DF-4784-AEB5-4D17852EAD2E}" type="pres">
      <dgm:prSet presAssocID="{8DCC0E11-E7B4-41F1-994E-70BE6922B95C}" presName="connectorText" presStyleLbl="sibTrans1D1" presStyleIdx="0" presStyleCnt="7"/>
      <dgm:spPr/>
    </dgm:pt>
    <dgm:pt modelId="{72EB5C5C-639F-4EFD-8CA6-AC72E3CAB198}" type="pres">
      <dgm:prSet presAssocID="{6D2E7EB9-680E-4663-8D17-9FB5CE36F3D9}" presName="node" presStyleLbl="node1" presStyleIdx="1" presStyleCnt="8">
        <dgm:presLayoutVars>
          <dgm:bulletEnabled val="1"/>
        </dgm:presLayoutVars>
      </dgm:prSet>
      <dgm:spPr/>
    </dgm:pt>
    <dgm:pt modelId="{D6E1FFD6-0BC8-4797-8D5F-7B7E6C3A3178}" type="pres">
      <dgm:prSet presAssocID="{FAA661E4-FD7D-4A51-BF8F-C68A75C001B6}" presName="sibTrans" presStyleLbl="sibTrans1D1" presStyleIdx="1" presStyleCnt="7"/>
      <dgm:spPr/>
    </dgm:pt>
    <dgm:pt modelId="{08CDC9F5-55AF-4C67-893C-589C31C85814}" type="pres">
      <dgm:prSet presAssocID="{FAA661E4-FD7D-4A51-BF8F-C68A75C001B6}" presName="connectorText" presStyleLbl="sibTrans1D1" presStyleIdx="1" presStyleCnt="7"/>
      <dgm:spPr/>
    </dgm:pt>
    <dgm:pt modelId="{1A188471-29BE-4184-A993-B710F5730F2D}" type="pres">
      <dgm:prSet presAssocID="{8C0CC8B7-DEFC-4618-B351-3B72CF460458}" presName="node" presStyleLbl="node1" presStyleIdx="2" presStyleCnt="8">
        <dgm:presLayoutVars>
          <dgm:bulletEnabled val="1"/>
        </dgm:presLayoutVars>
      </dgm:prSet>
      <dgm:spPr/>
    </dgm:pt>
    <dgm:pt modelId="{282EA4F9-3CD5-4E70-AD70-5C336117D202}" type="pres">
      <dgm:prSet presAssocID="{E6655753-43BA-4CE8-8EC4-96B288B8D4C6}" presName="sibTrans" presStyleLbl="sibTrans1D1" presStyleIdx="2" presStyleCnt="7"/>
      <dgm:spPr/>
    </dgm:pt>
    <dgm:pt modelId="{93608047-B4D8-4D54-8182-3FF8F48C68E5}" type="pres">
      <dgm:prSet presAssocID="{E6655753-43BA-4CE8-8EC4-96B288B8D4C6}" presName="connectorText" presStyleLbl="sibTrans1D1" presStyleIdx="2" presStyleCnt="7"/>
      <dgm:spPr/>
    </dgm:pt>
    <dgm:pt modelId="{A140E68F-B74F-42CB-91FB-5305356581F1}" type="pres">
      <dgm:prSet presAssocID="{8E236BBA-A80E-48AE-B543-5F758FC5AB8F}" presName="node" presStyleLbl="node1" presStyleIdx="3" presStyleCnt="8">
        <dgm:presLayoutVars>
          <dgm:bulletEnabled val="1"/>
        </dgm:presLayoutVars>
      </dgm:prSet>
      <dgm:spPr/>
    </dgm:pt>
    <dgm:pt modelId="{13D24DEB-65BA-42DD-8B88-383F34969F81}" type="pres">
      <dgm:prSet presAssocID="{AD5DC891-E886-4301-9C2E-A2987D5EC1A4}" presName="sibTrans" presStyleLbl="sibTrans1D1" presStyleIdx="3" presStyleCnt="7"/>
      <dgm:spPr/>
    </dgm:pt>
    <dgm:pt modelId="{858F6BD5-24E5-4DF2-BB25-F289DE5F8BA0}" type="pres">
      <dgm:prSet presAssocID="{AD5DC891-E886-4301-9C2E-A2987D5EC1A4}" presName="connectorText" presStyleLbl="sibTrans1D1" presStyleIdx="3" presStyleCnt="7"/>
      <dgm:spPr/>
    </dgm:pt>
    <dgm:pt modelId="{A884107E-E59B-4D0D-9CCC-E1DD432A8961}" type="pres">
      <dgm:prSet presAssocID="{CC47BB57-229E-4893-954A-C29D667B0EB8}" presName="node" presStyleLbl="node1" presStyleIdx="4" presStyleCnt="8">
        <dgm:presLayoutVars>
          <dgm:bulletEnabled val="1"/>
        </dgm:presLayoutVars>
      </dgm:prSet>
      <dgm:spPr/>
    </dgm:pt>
    <dgm:pt modelId="{CCB95DD1-B57A-4F0B-9FAE-19130341C5EA}" type="pres">
      <dgm:prSet presAssocID="{08272197-ADF6-4EE7-8C5C-24DCA1E69878}" presName="sibTrans" presStyleLbl="sibTrans1D1" presStyleIdx="4" presStyleCnt="7"/>
      <dgm:spPr/>
    </dgm:pt>
    <dgm:pt modelId="{B110A31B-AF44-4FD2-BD72-D603C2EDEEC5}" type="pres">
      <dgm:prSet presAssocID="{08272197-ADF6-4EE7-8C5C-24DCA1E69878}" presName="connectorText" presStyleLbl="sibTrans1D1" presStyleIdx="4" presStyleCnt="7"/>
      <dgm:spPr/>
    </dgm:pt>
    <dgm:pt modelId="{C6AE296C-4F22-46E0-833D-C1A3061D85E0}" type="pres">
      <dgm:prSet presAssocID="{43E0C708-C577-4AA7-8123-E4B09B8A4B0E}" presName="node" presStyleLbl="node1" presStyleIdx="5" presStyleCnt="8">
        <dgm:presLayoutVars>
          <dgm:bulletEnabled val="1"/>
        </dgm:presLayoutVars>
      </dgm:prSet>
      <dgm:spPr/>
    </dgm:pt>
    <dgm:pt modelId="{42847F70-F29F-4778-BB3C-AAAE51852B44}" type="pres">
      <dgm:prSet presAssocID="{7F4C1C57-6675-4444-A661-65C6D733FB81}" presName="sibTrans" presStyleLbl="sibTrans1D1" presStyleIdx="5" presStyleCnt="7"/>
      <dgm:spPr/>
    </dgm:pt>
    <dgm:pt modelId="{FFDB91FA-147F-46F4-9778-9ED1611EEB8A}" type="pres">
      <dgm:prSet presAssocID="{7F4C1C57-6675-4444-A661-65C6D733FB81}" presName="connectorText" presStyleLbl="sibTrans1D1" presStyleIdx="5" presStyleCnt="7"/>
      <dgm:spPr/>
    </dgm:pt>
    <dgm:pt modelId="{CFBC0AE9-3504-49B6-AC33-BD91C3FC809C}" type="pres">
      <dgm:prSet presAssocID="{112E08CA-F6D7-42DC-926D-DFFF89F39730}" presName="node" presStyleLbl="node1" presStyleIdx="6" presStyleCnt="8">
        <dgm:presLayoutVars>
          <dgm:bulletEnabled val="1"/>
        </dgm:presLayoutVars>
      </dgm:prSet>
      <dgm:spPr/>
    </dgm:pt>
    <dgm:pt modelId="{F92F9C0F-E235-4553-BAF0-0129CBE248F2}" type="pres">
      <dgm:prSet presAssocID="{C4854228-7944-479D-9F7C-73F2F835FF99}" presName="sibTrans" presStyleLbl="sibTrans1D1" presStyleIdx="6" presStyleCnt="7"/>
      <dgm:spPr/>
    </dgm:pt>
    <dgm:pt modelId="{79BAC576-561E-490E-8861-F86673726BB2}" type="pres">
      <dgm:prSet presAssocID="{C4854228-7944-479D-9F7C-73F2F835FF99}" presName="connectorText" presStyleLbl="sibTrans1D1" presStyleIdx="6" presStyleCnt="7"/>
      <dgm:spPr/>
    </dgm:pt>
    <dgm:pt modelId="{A125D463-07AD-4FDF-8EEB-2B028EAAD0BF}" type="pres">
      <dgm:prSet presAssocID="{CF33D971-09B3-4030-B506-4BA395DCBCA8}" presName="node" presStyleLbl="node1" presStyleIdx="7" presStyleCnt="8">
        <dgm:presLayoutVars>
          <dgm:bulletEnabled val="1"/>
        </dgm:presLayoutVars>
      </dgm:prSet>
      <dgm:spPr/>
    </dgm:pt>
  </dgm:ptLst>
  <dgm:cxnLst>
    <dgm:cxn modelId="{F476C004-752F-4BB9-BFC4-2410708793F0}" type="presOf" srcId="{8E236BBA-A80E-48AE-B543-5F758FC5AB8F}" destId="{A140E68F-B74F-42CB-91FB-5305356581F1}" srcOrd="0" destOrd="0" presId="urn:microsoft.com/office/officeart/2016/7/layout/RepeatingBendingProcessNew"/>
    <dgm:cxn modelId="{076FB51C-C88C-4D14-8A72-BA276B92FA27}" srcId="{4E3908D6-0AFD-4433-99A6-CB559DF1D0C1}" destId="{A17570E5-FFC8-469E-B885-6C89A3AF1D30}" srcOrd="0" destOrd="0" parTransId="{E642A557-CF47-4C46-978F-06037CF04738}" sibTransId="{8DCC0E11-E7B4-41F1-994E-70BE6922B95C}"/>
    <dgm:cxn modelId="{4D07AC26-D971-4053-A693-A8AE272D356C}" type="presOf" srcId="{6D2E7EB9-680E-4663-8D17-9FB5CE36F3D9}" destId="{72EB5C5C-639F-4EFD-8CA6-AC72E3CAB198}" srcOrd="0" destOrd="0" presId="urn:microsoft.com/office/officeart/2016/7/layout/RepeatingBendingProcessNew"/>
    <dgm:cxn modelId="{15DE7E2B-2DFB-4737-ABDA-F47755BEF08C}" type="presOf" srcId="{E6655753-43BA-4CE8-8EC4-96B288B8D4C6}" destId="{282EA4F9-3CD5-4E70-AD70-5C336117D202}" srcOrd="0" destOrd="0" presId="urn:microsoft.com/office/officeart/2016/7/layout/RepeatingBendingProcessNew"/>
    <dgm:cxn modelId="{4829E931-1766-496A-88F9-8C55E51A9687}" srcId="{4E3908D6-0AFD-4433-99A6-CB559DF1D0C1}" destId="{CC47BB57-229E-4893-954A-C29D667B0EB8}" srcOrd="4" destOrd="0" parTransId="{6C17D8A7-A0C2-4881-BD27-3A2D811D31ED}" sibTransId="{08272197-ADF6-4EE7-8C5C-24DCA1E69878}"/>
    <dgm:cxn modelId="{16C3AE37-B519-4494-8BB8-838797F25D5C}" type="presOf" srcId="{AD5DC891-E886-4301-9C2E-A2987D5EC1A4}" destId="{13D24DEB-65BA-42DD-8B88-383F34969F81}" srcOrd="0" destOrd="0" presId="urn:microsoft.com/office/officeart/2016/7/layout/RepeatingBendingProcessNew"/>
    <dgm:cxn modelId="{BF70B940-AA42-4DAC-B1A4-DFB9A4DBFC7C}" srcId="{4E3908D6-0AFD-4433-99A6-CB559DF1D0C1}" destId="{6D2E7EB9-680E-4663-8D17-9FB5CE36F3D9}" srcOrd="1" destOrd="0" parTransId="{9CB03040-95A8-482D-9E1C-5F99A3FCDAE4}" sibTransId="{FAA661E4-FD7D-4A51-BF8F-C68A75C001B6}"/>
    <dgm:cxn modelId="{6274F95E-CA34-4FCA-9783-FD2A08822350}" type="presOf" srcId="{112E08CA-F6D7-42DC-926D-DFFF89F39730}" destId="{CFBC0AE9-3504-49B6-AC33-BD91C3FC809C}" srcOrd="0" destOrd="0" presId="urn:microsoft.com/office/officeart/2016/7/layout/RepeatingBendingProcessNew"/>
    <dgm:cxn modelId="{796A7E46-0C14-4863-B0D1-530083166BD9}" type="presOf" srcId="{7F4C1C57-6675-4444-A661-65C6D733FB81}" destId="{FFDB91FA-147F-46F4-9778-9ED1611EEB8A}" srcOrd="1" destOrd="0" presId="urn:microsoft.com/office/officeart/2016/7/layout/RepeatingBendingProcessNew"/>
    <dgm:cxn modelId="{C8E55048-E8E5-4EA6-8A04-524CB4E5C06F}" type="presOf" srcId="{8DCC0E11-E7B4-41F1-994E-70BE6922B95C}" destId="{C82B57EA-06D3-49B0-9828-DEAF6D2E9CA3}" srcOrd="0" destOrd="0" presId="urn:microsoft.com/office/officeart/2016/7/layout/RepeatingBendingProcessNew"/>
    <dgm:cxn modelId="{C5241D50-8FF0-4657-B90F-4E7BC75A5D93}" type="presOf" srcId="{AD5DC891-E886-4301-9C2E-A2987D5EC1A4}" destId="{858F6BD5-24E5-4DF2-BB25-F289DE5F8BA0}" srcOrd="1" destOrd="0" presId="urn:microsoft.com/office/officeart/2016/7/layout/RepeatingBendingProcessNew"/>
    <dgm:cxn modelId="{CD972877-E084-4243-A097-8AB2DB48F03B}" type="presOf" srcId="{08272197-ADF6-4EE7-8C5C-24DCA1E69878}" destId="{B110A31B-AF44-4FD2-BD72-D603C2EDEEC5}" srcOrd="1" destOrd="0" presId="urn:microsoft.com/office/officeart/2016/7/layout/RepeatingBendingProcessNew"/>
    <dgm:cxn modelId="{D1B1CA7C-FD78-4F79-B640-8AEBBA193D84}" type="presOf" srcId="{08272197-ADF6-4EE7-8C5C-24DCA1E69878}" destId="{CCB95DD1-B57A-4F0B-9FAE-19130341C5EA}" srcOrd="0" destOrd="0" presId="urn:microsoft.com/office/officeart/2016/7/layout/RepeatingBendingProcessNew"/>
    <dgm:cxn modelId="{D63B1083-C007-4072-8DD2-0217CAD7114A}" type="presOf" srcId="{CF33D971-09B3-4030-B506-4BA395DCBCA8}" destId="{A125D463-07AD-4FDF-8EEB-2B028EAAD0BF}" srcOrd="0" destOrd="0" presId="urn:microsoft.com/office/officeart/2016/7/layout/RepeatingBendingProcessNew"/>
    <dgm:cxn modelId="{53791F83-30C8-454B-846C-6FF1C6925E9A}" type="presOf" srcId="{C4854228-7944-479D-9F7C-73F2F835FF99}" destId="{F92F9C0F-E235-4553-BAF0-0129CBE248F2}" srcOrd="0" destOrd="0" presId="urn:microsoft.com/office/officeart/2016/7/layout/RepeatingBendingProcessNew"/>
    <dgm:cxn modelId="{7AE98784-AF5B-4864-A2B1-776DD5871662}" srcId="{4E3908D6-0AFD-4433-99A6-CB559DF1D0C1}" destId="{112E08CA-F6D7-42DC-926D-DFFF89F39730}" srcOrd="6" destOrd="0" parTransId="{D56AB622-BE0A-407E-A787-397F1D462DF2}" sibTransId="{C4854228-7944-479D-9F7C-73F2F835FF99}"/>
    <dgm:cxn modelId="{2E25DB96-A8FF-4F0E-B325-67396DDB37F7}" type="presOf" srcId="{8DCC0E11-E7B4-41F1-994E-70BE6922B95C}" destId="{BDDBAACC-20DF-4784-AEB5-4D17852EAD2E}" srcOrd="1" destOrd="0" presId="urn:microsoft.com/office/officeart/2016/7/layout/RepeatingBendingProcessNew"/>
    <dgm:cxn modelId="{77D054A8-0494-4F55-8A25-FB8C50B268D5}" type="presOf" srcId="{43E0C708-C577-4AA7-8123-E4B09B8A4B0E}" destId="{C6AE296C-4F22-46E0-833D-C1A3061D85E0}" srcOrd="0" destOrd="0" presId="urn:microsoft.com/office/officeart/2016/7/layout/RepeatingBendingProcessNew"/>
    <dgm:cxn modelId="{60FCBCA8-D65B-415E-B963-28263D7F9DB8}" type="presOf" srcId="{E6655753-43BA-4CE8-8EC4-96B288B8D4C6}" destId="{93608047-B4D8-4D54-8182-3FF8F48C68E5}" srcOrd="1" destOrd="0" presId="urn:microsoft.com/office/officeart/2016/7/layout/RepeatingBendingProcessNew"/>
    <dgm:cxn modelId="{1DD42BB3-E74F-4A2B-9DB6-E35B0EFCE162}" type="presOf" srcId="{FAA661E4-FD7D-4A51-BF8F-C68A75C001B6}" destId="{08CDC9F5-55AF-4C67-893C-589C31C85814}" srcOrd="1" destOrd="0" presId="urn:microsoft.com/office/officeart/2016/7/layout/RepeatingBendingProcessNew"/>
    <dgm:cxn modelId="{540A89BC-2143-4A76-9724-FA48CA4B0F63}" srcId="{4E3908D6-0AFD-4433-99A6-CB559DF1D0C1}" destId="{43E0C708-C577-4AA7-8123-E4B09B8A4B0E}" srcOrd="5" destOrd="0" parTransId="{C5388E83-AED7-4F90-A5C9-D185B8A3A0F6}" sibTransId="{7F4C1C57-6675-4444-A661-65C6D733FB81}"/>
    <dgm:cxn modelId="{639D49BD-DCBA-4819-8238-E899F748DB87}" type="presOf" srcId="{FAA661E4-FD7D-4A51-BF8F-C68A75C001B6}" destId="{D6E1FFD6-0BC8-4797-8D5F-7B7E6C3A3178}" srcOrd="0" destOrd="0" presId="urn:microsoft.com/office/officeart/2016/7/layout/RepeatingBendingProcessNew"/>
    <dgm:cxn modelId="{B607F8CC-6379-4803-B17E-32866979FD0A}" type="presOf" srcId="{8C0CC8B7-DEFC-4618-B351-3B72CF460458}" destId="{1A188471-29BE-4184-A993-B710F5730F2D}" srcOrd="0" destOrd="0" presId="urn:microsoft.com/office/officeart/2016/7/layout/RepeatingBendingProcessNew"/>
    <dgm:cxn modelId="{59E4C0D2-1D7D-4BF1-93C7-C7ADBECBA2BB}" srcId="{4E3908D6-0AFD-4433-99A6-CB559DF1D0C1}" destId="{8E236BBA-A80E-48AE-B543-5F758FC5AB8F}" srcOrd="3" destOrd="0" parTransId="{685618D1-7E61-4EEC-A632-65308D276D39}" sibTransId="{AD5DC891-E886-4301-9C2E-A2987D5EC1A4}"/>
    <dgm:cxn modelId="{322BC0D6-E0A9-4AA5-8095-4FE626F20CE9}" srcId="{4E3908D6-0AFD-4433-99A6-CB559DF1D0C1}" destId="{CF33D971-09B3-4030-B506-4BA395DCBCA8}" srcOrd="7" destOrd="0" parTransId="{C1328965-5CB6-4073-8180-55B30793FECC}" sibTransId="{C617E245-7441-4985-A105-1A44C02A1E95}"/>
    <dgm:cxn modelId="{9C7AC3DB-6F25-4778-BF2C-76DA16DBE66B}" type="presOf" srcId="{4E3908D6-0AFD-4433-99A6-CB559DF1D0C1}" destId="{C70E1D24-FD0F-4789-8300-7DD5EE0CBF0B}" srcOrd="0" destOrd="0" presId="urn:microsoft.com/office/officeart/2016/7/layout/RepeatingBendingProcessNew"/>
    <dgm:cxn modelId="{D9A97DDD-FF42-4828-970A-AD321A28D720}" type="presOf" srcId="{7F4C1C57-6675-4444-A661-65C6D733FB81}" destId="{42847F70-F29F-4778-BB3C-AAAE51852B44}" srcOrd="0" destOrd="0" presId="urn:microsoft.com/office/officeart/2016/7/layout/RepeatingBendingProcessNew"/>
    <dgm:cxn modelId="{7DB15EDE-206F-405A-AA5F-55FDC3636E4A}" type="presOf" srcId="{CC47BB57-229E-4893-954A-C29D667B0EB8}" destId="{A884107E-E59B-4D0D-9CCC-E1DD432A8961}" srcOrd="0" destOrd="0" presId="urn:microsoft.com/office/officeart/2016/7/layout/RepeatingBendingProcessNew"/>
    <dgm:cxn modelId="{9CEB92EA-1851-4A26-A5FF-DD90FFBFEC48}" srcId="{4E3908D6-0AFD-4433-99A6-CB559DF1D0C1}" destId="{8C0CC8B7-DEFC-4618-B351-3B72CF460458}" srcOrd="2" destOrd="0" parTransId="{DAF70E6B-602D-4F91-8E4D-3FA8279C0C29}" sibTransId="{E6655753-43BA-4CE8-8EC4-96B288B8D4C6}"/>
    <dgm:cxn modelId="{E89326F0-BB65-47D1-ADB4-D045F713FDF7}" type="presOf" srcId="{C4854228-7944-479D-9F7C-73F2F835FF99}" destId="{79BAC576-561E-490E-8861-F86673726BB2}" srcOrd="1" destOrd="0" presId="urn:microsoft.com/office/officeart/2016/7/layout/RepeatingBendingProcessNew"/>
    <dgm:cxn modelId="{E62E73FE-E431-4C06-84E8-28D3E80F58D6}" type="presOf" srcId="{A17570E5-FFC8-469E-B885-6C89A3AF1D30}" destId="{F1A6720B-69C3-42B3-80A2-9FFEFE303698}" srcOrd="0" destOrd="0" presId="urn:microsoft.com/office/officeart/2016/7/layout/RepeatingBendingProcessNew"/>
    <dgm:cxn modelId="{3C8EC6BD-947E-4AE0-B747-A000B5A3037A}" type="presParOf" srcId="{C70E1D24-FD0F-4789-8300-7DD5EE0CBF0B}" destId="{F1A6720B-69C3-42B3-80A2-9FFEFE303698}" srcOrd="0" destOrd="0" presId="urn:microsoft.com/office/officeart/2016/7/layout/RepeatingBendingProcessNew"/>
    <dgm:cxn modelId="{0632B0D4-A711-4F67-A303-AE3D3603501F}" type="presParOf" srcId="{C70E1D24-FD0F-4789-8300-7DD5EE0CBF0B}" destId="{C82B57EA-06D3-49B0-9828-DEAF6D2E9CA3}" srcOrd="1" destOrd="0" presId="urn:microsoft.com/office/officeart/2016/7/layout/RepeatingBendingProcessNew"/>
    <dgm:cxn modelId="{EFB6A067-6A24-4123-99A2-E3A122E54488}" type="presParOf" srcId="{C82B57EA-06D3-49B0-9828-DEAF6D2E9CA3}" destId="{BDDBAACC-20DF-4784-AEB5-4D17852EAD2E}" srcOrd="0" destOrd="0" presId="urn:microsoft.com/office/officeart/2016/7/layout/RepeatingBendingProcessNew"/>
    <dgm:cxn modelId="{25351E1D-A0CA-46A3-9DE7-52B014E957FD}" type="presParOf" srcId="{C70E1D24-FD0F-4789-8300-7DD5EE0CBF0B}" destId="{72EB5C5C-639F-4EFD-8CA6-AC72E3CAB198}" srcOrd="2" destOrd="0" presId="urn:microsoft.com/office/officeart/2016/7/layout/RepeatingBendingProcessNew"/>
    <dgm:cxn modelId="{E69FAFD3-EDD8-4D54-AF88-336E1B471570}" type="presParOf" srcId="{C70E1D24-FD0F-4789-8300-7DD5EE0CBF0B}" destId="{D6E1FFD6-0BC8-4797-8D5F-7B7E6C3A3178}" srcOrd="3" destOrd="0" presId="urn:microsoft.com/office/officeart/2016/7/layout/RepeatingBendingProcessNew"/>
    <dgm:cxn modelId="{0ADE158B-4C92-498C-A234-669E2C73CF9F}" type="presParOf" srcId="{D6E1FFD6-0BC8-4797-8D5F-7B7E6C3A3178}" destId="{08CDC9F5-55AF-4C67-893C-589C31C85814}" srcOrd="0" destOrd="0" presId="urn:microsoft.com/office/officeart/2016/7/layout/RepeatingBendingProcessNew"/>
    <dgm:cxn modelId="{24F2EF98-D1D3-4958-9F44-8940CAD7F624}" type="presParOf" srcId="{C70E1D24-FD0F-4789-8300-7DD5EE0CBF0B}" destId="{1A188471-29BE-4184-A993-B710F5730F2D}" srcOrd="4" destOrd="0" presId="urn:microsoft.com/office/officeart/2016/7/layout/RepeatingBendingProcessNew"/>
    <dgm:cxn modelId="{F0B1D916-2E62-4BB1-AA40-69DA7654DD32}" type="presParOf" srcId="{C70E1D24-FD0F-4789-8300-7DD5EE0CBF0B}" destId="{282EA4F9-3CD5-4E70-AD70-5C336117D202}" srcOrd="5" destOrd="0" presId="urn:microsoft.com/office/officeart/2016/7/layout/RepeatingBendingProcessNew"/>
    <dgm:cxn modelId="{C14DF593-9111-4BE2-926A-D6E913F20C43}" type="presParOf" srcId="{282EA4F9-3CD5-4E70-AD70-5C336117D202}" destId="{93608047-B4D8-4D54-8182-3FF8F48C68E5}" srcOrd="0" destOrd="0" presId="urn:microsoft.com/office/officeart/2016/7/layout/RepeatingBendingProcessNew"/>
    <dgm:cxn modelId="{65D24DDB-3F28-4573-AFD4-946A1C7DD8FB}" type="presParOf" srcId="{C70E1D24-FD0F-4789-8300-7DD5EE0CBF0B}" destId="{A140E68F-B74F-42CB-91FB-5305356581F1}" srcOrd="6" destOrd="0" presId="urn:microsoft.com/office/officeart/2016/7/layout/RepeatingBendingProcessNew"/>
    <dgm:cxn modelId="{AE27C7C7-4A79-4418-BEE9-9B8265C5F8F1}" type="presParOf" srcId="{C70E1D24-FD0F-4789-8300-7DD5EE0CBF0B}" destId="{13D24DEB-65BA-42DD-8B88-383F34969F81}" srcOrd="7" destOrd="0" presId="urn:microsoft.com/office/officeart/2016/7/layout/RepeatingBendingProcessNew"/>
    <dgm:cxn modelId="{B60B1890-CE68-4A94-88A7-E6FDDB4D7912}" type="presParOf" srcId="{13D24DEB-65BA-42DD-8B88-383F34969F81}" destId="{858F6BD5-24E5-4DF2-BB25-F289DE5F8BA0}" srcOrd="0" destOrd="0" presId="urn:microsoft.com/office/officeart/2016/7/layout/RepeatingBendingProcessNew"/>
    <dgm:cxn modelId="{D6B0953D-C35A-4EA3-ABA7-88090CDAEB4C}" type="presParOf" srcId="{C70E1D24-FD0F-4789-8300-7DD5EE0CBF0B}" destId="{A884107E-E59B-4D0D-9CCC-E1DD432A8961}" srcOrd="8" destOrd="0" presId="urn:microsoft.com/office/officeart/2016/7/layout/RepeatingBendingProcessNew"/>
    <dgm:cxn modelId="{45D37E2F-4305-4367-82E1-6736C34F0E02}" type="presParOf" srcId="{C70E1D24-FD0F-4789-8300-7DD5EE0CBF0B}" destId="{CCB95DD1-B57A-4F0B-9FAE-19130341C5EA}" srcOrd="9" destOrd="0" presId="urn:microsoft.com/office/officeart/2016/7/layout/RepeatingBendingProcessNew"/>
    <dgm:cxn modelId="{0F8A6C99-8A83-40A3-916A-43BD9AF083B2}" type="presParOf" srcId="{CCB95DD1-B57A-4F0B-9FAE-19130341C5EA}" destId="{B110A31B-AF44-4FD2-BD72-D603C2EDEEC5}" srcOrd="0" destOrd="0" presId="urn:microsoft.com/office/officeart/2016/7/layout/RepeatingBendingProcessNew"/>
    <dgm:cxn modelId="{ABD09C80-6BE0-4348-A712-6950A6C1B826}" type="presParOf" srcId="{C70E1D24-FD0F-4789-8300-7DD5EE0CBF0B}" destId="{C6AE296C-4F22-46E0-833D-C1A3061D85E0}" srcOrd="10" destOrd="0" presId="urn:microsoft.com/office/officeart/2016/7/layout/RepeatingBendingProcessNew"/>
    <dgm:cxn modelId="{35E05A5D-B635-40C6-B8D1-6972EA7681BB}" type="presParOf" srcId="{C70E1D24-FD0F-4789-8300-7DD5EE0CBF0B}" destId="{42847F70-F29F-4778-BB3C-AAAE51852B44}" srcOrd="11" destOrd="0" presId="urn:microsoft.com/office/officeart/2016/7/layout/RepeatingBendingProcessNew"/>
    <dgm:cxn modelId="{957A6CD5-1AFE-43CB-8D99-44006D5BD67B}" type="presParOf" srcId="{42847F70-F29F-4778-BB3C-AAAE51852B44}" destId="{FFDB91FA-147F-46F4-9778-9ED1611EEB8A}" srcOrd="0" destOrd="0" presId="urn:microsoft.com/office/officeart/2016/7/layout/RepeatingBendingProcessNew"/>
    <dgm:cxn modelId="{CB538649-4FB2-4A85-A446-ECD2DAD06C75}" type="presParOf" srcId="{C70E1D24-FD0F-4789-8300-7DD5EE0CBF0B}" destId="{CFBC0AE9-3504-49B6-AC33-BD91C3FC809C}" srcOrd="12" destOrd="0" presId="urn:microsoft.com/office/officeart/2016/7/layout/RepeatingBendingProcessNew"/>
    <dgm:cxn modelId="{E11BDA27-8CDA-4CF2-999A-CA05BC7B1C08}" type="presParOf" srcId="{C70E1D24-FD0F-4789-8300-7DD5EE0CBF0B}" destId="{F92F9C0F-E235-4553-BAF0-0129CBE248F2}" srcOrd="13" destOrd="0" presId="urn:microsoft.com/office/officeart/2016/7/layout/RepeatingBendingProcessNew"/>
    <dgm:cxn modelId="{6D9E1072-F32C-466C-80A8-44766970A94A}" type="presParOf" srcId="{F92F9C0F-E235-4553-BAF0-0129CBE248F2}" destId="{79BAC576-561E-490E-8861-F86673726BB2}" srcOrd="0" destOrd="0" presId="urn:microsoft.com/office/officeart/2016/7/layout/RepeatingBendingProcessNew"/>
    <dgm:cxn modelId="{673D9CCB-AC6B-44F1-95E5-DA69A1181845}" type="presParOf" srcId="{C70E1D24-FD0F-4789-8300-7DD5EE0CBF0B}" destId="{A125D463-07AD-4FDF-8EEB-2B028EAAD0BF}" srcOrd="14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2B57EA-06D3-49B0-9828-DEAF6D2E9CA3}">
      <dsp:nvSpPr>
        <dsp:cNvPr id="0" name=""/>
        <dsp:cNvSpPr/>
      </dsp:nvSpPr>
      <dsp:spPr>
        <a:xfrm>
          <a:off x="2244476" y="999511"/>
          <a:ext cx="4843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381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3792" y="1042654"/>
        <a:ext cx="25749" cy="5154"/>
      </dsp:txXfrm>
    </dsp:sp>
    <dsp:sp modelId="{F1A6720B-69C3-42B3-80A2-9FFEFE303698}">
      <dsp:nvSpPr>
        <dsp:cNvPr id="0" name=""/>
        <dsp:cNvSpPr/>
      </dsp:nvSpPr>
      <dsp:spPr>
        <a:xfrm>
          <a:off x="7224" y="373516"/>
          <a:ext cx="2239051" cy="13434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715" tIns="115166" rIns="109715" bIns="115166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/>
            <a:t>1️⃣ SPECIĀLISTU KOMPETENCES PILNVEIDE</a:t>
          </a:r>
          <a:endParaRPr lang="en-US" sz="1200" kern="1200"/>
        </a:p>
      </dsp:txBody>
      <dsp:txXfrm>
        <a:off x="7224" y="373516"/>
        <a:ext cx="2239051" cy="1343430"/>
      </dsp:txXfrm>
    </dsp:sp>
    <dsp:sp modelId="{D6E1FFD6-0BC8-4797-8D5F-7B7E6C3A3178}">
      <dsp:nvSpPr>
        <dsp:cNvPr id="0" name=""/>
        <dsp:cNvSpPr/>
      </dsp:nvSpPr>
      <dsp:spPr>
        <a:xfrm>
          <a:off x="4998509" y="999511"/>
          <a:ext cx="4843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381" y="45720"/>
              </a:lnTo>
            </a:path>
          </a:pathLst>
        </a:custGeom>
        <a:noFill/>
        <a:ln w="12700" cap="flat" cmpd="sng" algn="ctr">
          <a:solidFill>
            <a:schemeClr val="accent2">
              <a:hueOff val="1073936"/>
              <a:satOff val="-3082"/>
              <a:lumOff val="-493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25" y="1042654"/>
        <a:ext cx="25749" cy="5154"/>
      </dsp:txXfrm>
    </dsp:sp>
    <dsp:sp modelId="{72EB5C5C-639F-4EFD-8CA6-AC72E3CAB198}">
      <dsp:nvSpPr>
        <dsp:cNvPr id="0" name=""/>
        <dsp:cNvSpPr/>
      </dsp:nvSpPr>
      <dsp:spPr>
        <a:xfrm>
          <a:off x="2761257" y="373516"/>
          <a:ext cx="2239051" cy="1343430"/>
        </a:xfrm>
        <a:prstGeom prst="rect">
          <a:avLst/>
        </a:prstGeom>
        <a:solidFill>
          <a:schemeClr val="accent2">
            <a:hueOff val="920516"/>
            <a:satOff val="-2642"/>
            <a:lumOff val="-423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715" tIns="115166" rIns="109715" bIns="115166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/>
            <a:t>✅ </a:t>
          </a:r>
          <a:r>
            <a:rPr lang="lv-LV" sz="1200" b="1" kern="1200"/>
            <a:t>Izstrādātas</a:t>
          </a:r>
          <a:r>
            <a:rPr lang="lv-LV" sz="1200" kern="1200"/>
            <a:t> 4 mācību programmas</a:t>
          </a:r>
          <a:br>
            <a:rPr lang="lv-LV" sz="1200" kern="1200"/>
          </a:br>
          <a:r>
            <a:rPr lang="lv-LV" sz="1200" kern="1200"/>
            <a:t>✅ </a:t>
          </a:r>
          <a:r>
            <a:rPr lang="lv-LV" sz="1200" b="1" kern="1200"/>
            <a:t>Apmācīti</a:t>
          </a:r>
          <a:r>
            <a:rPr lang="lv-LV" sz="1200" kern="1200"/>
            <a:t> 1730 speciālisti (līdz 31.12.2025)</a:t>
          </a:r>
          <a:br>
            <a:rPr lang="lv-LV" sz="1200" kern="1200"/>
          </a:br>
          <a:r>
            <a:rPr lang="lv-LV" sz="1200" kern="1200"/>
            <a:t>🎯 </a:t>
          </a:r>
          <a:r>
            <a:rPr lang="lv-LV" sz="1200" b="1" kern="1200"/>
            <a:t>Plānots:</a:t>
          </a:r>
          <a:r>
            <a:rPr lang="lv-LV" sz="1200" kern="1200"/>
            <a:t> 5988+ speciālisti līdz 2029</a:t>
          </a:r>
          <a:endParaRPr lang="en-US" sz="1200" kern="1200"/>
        </a:p>
      </dsp:txBody>
      <dsp:txXfrm>
        <a:off x="2761257" y="373516"/>
        <a:ext cx="2239051" cy="1343430"/>
      </dsp:txXfrm>
    </dsp:sp>
    <dsp:sp modelId="{282EA4F9-3CD5-4E70-AD70-5C336117D202}">
      <dsp:nvSpPr>
        <dsp:cNvPr id="0" name=""/>
        <dsp:cNvSpPr/>
      </dsp:nvSpPr>
      <dsp:spPr>
        <a:xfrm>
          <a:off x="7752542" y="999511"/>
          <a:ext cx="4843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381" y="45720"/>
              </a:lnTo>
            </a:path>
          </a:pathLst>
        </a:custGeom>
        <a:noFill/>
        <a:ln w="1270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1858" y="1042654"/>
        <a:ext cx="25749" cy="5154"/>
      </dsp:txXfrm>
    </dsp:sp>
    <dsp:sp modelId="{1A188471-29BE-4184-A993-B710F5730F2D}">
      <dsp:nvSpPr>
        <dsp:cNvPr id="0" name=""/>
        <dsp:cNvSpPr/>
      </dsp:nvSpPr>
      <dsp:spPr>
        <a:xfrm>
          <a:off x="5515290" y="373516"/>
          <a:ext cx="2239051" cy="1343430"/>
        </a:xfrm>
        <a:prstGeom prst="rect">
          <a:avLst/>
        </a:prstGeom>
        <a:solidFill>
          <a:schemeClr val="accent2">
            <a:hueOff val="1841033"/>
            <a:satOff val="-5284"/>
            <a:lumOff val="-846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715" tIns="115166" rIns="109715" bIns="115166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/>
            <a:t>2️⃣ BĀRIŅTIESU SISTĒMAS STIPRINĀŠANA</a:t>
          </a:r>
          <a:endParaRPr lang="en-US" sz="1200" kern="1200"/>
        </a:p>
      </dsp:txBody>
      <dsp:txXfrm>
        <a:off x="5515290" y="373516"/>
        <a:ext cx="2239051" cy="1343430"/>
      </dsp:txXfrm>
    </dsp:sp>
    <dsp:sp modelId="{13D24DEB-65BA-42DD-8B88-383F34969F81}">
      <dsp:nvSpPr>
        <dsp:cNvPr id="0" name=""/>
        <dsp:cNvSpPr/>
      </dsp:nvSpPr>
      <dsp:spPr>
        <a:xfrm>
          <a:off x="1126750" y="1715147"/>
          <a:ext cx="8262099" cy="484381"/>
        </a:xfrm>
        <a:custGeom>
          <a:avLst/>
          <a:gdLst/>
          <a:ahLst/>
          <a:cxnLst/>
          <a:rect l="0" t="0" r="0" b="0"/>
          <a:pathLst>
            <a:path>
              <a:moveTo>
                <a:pt x="8262099" y="0"/>
              </a:moveTo>
              <a:lnTo>
                <a:pt x="8262099" y="259290"/>
              </a:lnTo>
              <a:lnTo>
                <a:pt x="0" y="259290"/>
              </a:lnTo>
              <a:lnTo>
                <a:pt x="0" y="484381"/>
              </a:lnTo>
            </a:path>
          </a:pathLst>
        </a:custGeom>
        <a:noFill/>
        <a:ln w="1270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50846" y="1954760"/>
        <a:ext cx="413906" cy="5154"/>
      </dsp:txXfrm>
    </dsp:sp>
    <dsp:sp modelId="{A140E68F-B74F-42CB-91FB-5305356581F1}">
      <dsp:nvSpPr>
        <dsp:cNvPr id="0" name=""/>
        <dsp:cNvSpPr/>
      </dsp:nvSpPr>
      <dsp:spPr>
        <a:xfrm>
          <a:off x="8269323" y="373516"/>
          <a:ext cx="2239051" cy="1343430"/>
        </a:xfrm>
        <a:prstGeom prst="rect">
          <a:avLst/>
        </a:prstGeom>
        <a:solidFill>
          <a:schemeClr val="accent2">
            <a:hueOff val="2761549"/>
            <a:satOff val="-7926"/>
            <a:lumOff val="-126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715" tIns="115166" rIns="109715" bIns="115166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/>
            <a:t>✅ </a:t>
          </a:r>
          <a:r>
            <a:rPr lang="lv-LV" sz="1200" b="1" kern="1200"/>
            <a:t>217 personas</a:t>
          </a:r>
          <a:r>
            <a:rPr lang="lv-LV" sz="1200" kern="1200"/>
            <a:t> saņēmušas supervīzijas</a:t>
          </a:r>
          <a:br>
            <a:rPr lang="lv-LV" sz="1200" kern="1200"/>
          </a:br>
          <a:r>
            <a:rPr lang="lv-LV" sz="1200" kern="1200"/>
            <a:t>⏳ </a:t>
          </a:r>
          <a:r>
            <a:rPr lang="lv-LV" sz="1200" b="1" kern="1200"/>
            <a:t>Procesā:</a:t>
          </a:r>
          <a:r>
            <a:rPr lang="lv-LV" sz="1200" kern="1200"/>
            <a:t> Novērtēšanas sistēmas izstrāde</a:t>
          </a:r>
          <a:br>
            <a:rPr lang="lv-LV" sz="1200" kern="1200"/>
          </a:br>
          <a:r>
            <a:rPr lang="lv-LV" sz="1200" kern="1200"/>
            <a:t>📋 </a:t>
          </a:r>
          <a:r>
            <a:rPr lang="lv-LV" sz="1200" b="1" kern="1200"/>
            <a:t>Plānots:</a:t>
          </a:r>
          <a:r>
            <a:rPr lang="lv-LV" sz="1200" kern="1200"/>
            <a:t> Rokasgrāmata, komentāri, 150h mācību programma</a:t>
          </a:r>
          <a:endParaRPr lang="en-US" sz="1200" kern="1200"/>
        </a:p>
      </dsp:txBody>
      <dsp:txXfrm>
        <a:off x="8269323" y="373516"/>
        <a:ext cx="2239051" cy="1343430"/>
      </dsp:txXfrm>
    </dsp:sp>
    <dsp:sp modelId="{CCB95DD1-B57A-4F0B-9FAE-19130341C5EA}">
      <dsp:nvSpPr>
        <dsp:cNvPr id="0" name=""/>
        <dsp:cNvSpPr/>
      </dsp:nvSpPr>
      <dsp:spPr>
        <a:xfrm>
          <a:off x="2244476" y="2857924"/>
          <a:ext cx="4843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381" y="45720"/>
              </a:lnTo>
            </a:path>
          </a:pathLst>
        </a:custGeom>
        <a:noFill/>
        <a:ln w="1270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3792" y="2901066"/>
        <a:ext cx="25749" cy="5154"/>
      </dsp:txXfrm>
    </dsp:sp>
    <dsp:sp modelId="{A884107E-E59B-4D0D-9CCC-E1DD432A8961}">
      <dsp:nvSpPr>
        <dsp:cNvPr id="0" name=""/>
        <dsp:cNvSpPr/>
      </dsp:nvSpPr>
      <dsp:spPr>
        <a:xfrm>
          <a:off x="7224" y="2231928"/>
          <a:ext cx="2239051" cy="1343430"/>
        </a:xfrm>
        <a:prstGeom prst="rect">
          <a:avLst/>
        </a:prstGeom>
        <a:solidFill>
          <a:schemeClr val="accent2">
            <a:hueOff val="3682065"/>
            <a:satOff val="-10567"/>
            <a:lumOff val="-1691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715" tIns="115166" rIns="109715" bIns="115166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/>
            <a:t>3️⃣ DIGITĀLĀ TRANSFORMĀCIJA</a:t>
          </a:r>
          <a:endParaRPr lang="en-US" sz="1200" kern="1200"/>
        </a:p>
      </dsp:txBody>
      <dsp:txXfrm>
        <a:off x="7224" y="2231928"/>
        <a:ext cx="2239051" cy="1343430"/>
      </dsp:txXfrm>
    </dsp:sp>
    <dsp:sp modelId="{42847F70-F29F-4778-BB3C-AAAE51852B44}">
      <dsp:nvSpPr>
        <dsp:cNvPr id="0" name=""/>
        <dsp:cNvSpPr/>
      </dsp:nvSpPr>
      <dsp:spPr>
        <a:xfrm>
          <a:off x="4998509" y="2857924"/>
          <a:ext cx="4843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381" y="45720"/>
              </a:lnTo>
            </a:path>
          </a:pathLst>
        </a:custGeom>
        <a:noFill/>
        <a:ln w="12700" cap="flat" cmpd="sng" algn="ctr">
          <a:solidFill>
            <a:schemeClr val="accent2">
              <a:hueOff val="5369678"/>
              <a:satOff val="-15411"/>
              <a:lumOff val="-2467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25" y="2901066"/>
        <a:ext cx="25749" cy="5154"/>
      </dsp:txXfrm>
    </dsp:sp>
    <dsp:sp modelId="{C6AE296C-4F22-46E0-833D-C1A3061D85E0}">
      <dsp:nvSpPr>
        <dsp:cNvPr id="0" name=""/>
        <dsp:cNvSpPr/>
      </dsp:nvSpPr>
      <dsp:spPr>
        <a:xfrm>
          <a:off x="2761257" y="2231928"/>
          <a:ext cx="2239051" cy="1343430"/>
        </a:xfrm>
        <a:prstGeom prst="rect">
          <a:avLst/>
        </a:prstGeom>
        <a:solidFill>
          <a:schemeClr val="accent2">
            <a:hueOff val="4602581"/>
            <a:satOff val="-13209"/>
            <a:lumOff val="-2114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715" tIns="115166" rIns="109715" bIns="115166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/>
            <a:t>✅ </a:t>
          </a:r>
          <a:r>
            <a:rPr lang="lv-LV" sz="1200" b="1" kern="1200"/>
            <a:t>Izstrādāta</a:t>
          </a:r>
          <a:r>
            <a:rPr lang="lv-LV" sz="1200" kern="1200"/>
            <a:t> NPAIS pilnveides koncepcija</a:t>
          </a:r>
          <a:br>
            <a:rPr lang="lv-LV" sz="1200" kern="1200"/>
          </a:br>
          <a:r>
            <a:rPr lang="lv-LV" sz="1200" kern="1200"/>
            <a:t>⏳ </a:t>
          </a:r>
          <a:r>
            <a:rPr lang="lv-LV" sz="1200" b="1" kern="1200"/>
            <a:t>Procesā:</a:t>
          </a:r>
          <a:r>
            <a:rPr lang="lv-LV" sz="1200" kern="1200"/>
            <a:t> Speciālistu reģistra izveide (DigiSoc)</a:t>
          </a:r>
          <a:br>
            <a:rPr lang="lv-LV" sz="1200" kern="1200"/>
          </a:br>
          <a:r>
            <a:rPr lang="lv-LV" sz="1200" kern="1200"/>
            <a:t>🚀 </a:t>
          </a:r>
          <a:r>
            <a:rPr lang="lv-LV" sz="1200" b="1" kern="1200"/>
            <a:t>Starts:</a:t>
          </a:r>
          <a:r>
            <a:rPr lang="lv-LV" sz="1200" kern="1200"/>
            <a:t> 2026. gada maijs</a:t>
          </a:r>
          <a:endParaRPr lang="en-US" sz="1200" kern="1200"/>
        </a:p>
      </dsp:txBody>
      <dsp:txXfrm>
        <a:off x="2761257" y="2231928"/>
        <a:ext cx="2239051" cy="1343430"/>
      </dsp:txXfrm>
    </dsp:sp>
    <dsp:sp modelId="{F92F9C0F-E235-4553-BAF0-0129CBE248F2}">
      <dsp:nvSpPr>
        <dsp:cNvPr id="0" name=""/>
        <dsp:cNvSpPr/>
      </dsp:nvSpPr>
      <dsp:spPr>
        <a:xfrm>
          <a:off x="7752542" y="2857924"/>
          <a:ext cx="4843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381" y="45720"/>
              </a:lnTo>
            </a:path>
          </a:pathLst>
        </a:custGeom>
        <a:noFill/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1858" y="2901066"/>
        <a:ext cx="25749" cy="5154"/>
      </dsp:txXfrm>
    </dsp:sp>
    <dsp:sp modelId="{CFBC0AE9-3504-49B6-AC33-BD91C3FC809C}">
      <dsp:nvSpPr>
        <dsp:cNvPr id="0" name=""/>
        <dsp:cNvSpPr/>
      </dsp:nvSpPr>
      <dsp:spPr>
        <a:xfrm>
          <a:off x="5515290" y="2231928"/>
          <a:ext cx="2239051" cy="1343430"/>
        </a:xfrm>
        <a:prstGeom prst="rect">
          <a:avLst/>
        </a:prstGeom>
        <a:solidFill>
          <a:schemeClr val="accent2">
            <a:hueOff val="5523098"/>
            <a:satOff val="-15851"/>
            <a:lumOff val="-2537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715" tIns="115166" rIns="109715" bIns="115166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/>
            <a:t>4️⃣ INSTITUCIONĀLĀ KAPACITĀTE</a:t>
          </a:r>
          <a:endParaRPr lang="en-US" sz="1200" kern="1200"/>
        </a:p>
      </dsp:txBody>
      <dsp:txXfrm>
        <a:off x="5515290" y="2231928"/>
        <a:ext cx="2239051" cy="1343430"/>
      </dsp:txXfrm>
    </dsp:sp>
    <dsp:sp modelId="{A125D463-07AD-4FDF-8EEB-2B028EAAD0BF}">
      <dsp:nvSpPr>
        <dsp:cNvPr id="0" name=""/>
        <dsp:cNvSpPr/>
      </dsp:nvSpPr>
      <dsp:spPr>
        <a:xfrm>
          <a:off x="8269323" y="2231928"/>
          <a:ext cx="2239051" cy="1343430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715" tIns="115166" rIns="109715" bIns="115166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/>
            <a:t>✅ </a:t>
          </a:r>
          <a:r>
            <a:rPr lang="lv-LV" sz="1200" b="1" kern="1200"/>
            <a:t>Pabeigta</a:t>
          </a:r>
          <a:r>
            <a:rPr lang="lv-LV" sz="1200" kern="1200"/>
            <a:t> BAC darbības koncepcija</a:t>
          </a:r>
          <a:br>
            <a:rPr lang="lv-LV" sz="1200" kern="1200"/>
          </a:br>
          <a:r>
            <a:rPr lang="lv-LV" sz="1200" kern="1200"/>
            <a:t>✅ </a:t>
          </a:r>
          <a:r>
            <a:rPr lang="lv-LV" sz="1200" b="1" kern="1200"/>
            <a:t>Ieviesti</a:t>
          </a:r>
          <a:r>
            <a:rPr lang="lv-LV" sz="1200" kern="1200"/>
            <a:t> mūsdienīgi vadības principi</a:t>
          </a:r>
          <a:endParaRPr lang="en-US" sz="1200" kern="1200"/>
        </a:p>
      </dsp:txBody>
      <dsp:txXfrm>
        <a:off x="8269323" y="2231928"/>
        <a:ext cx="2239051" cy="13434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5427F-B912-D177-F1AD-2566BFFE30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B7A8D5-56DA-B7DB-57E8-2C8804FF3D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8E157-81D7-EC64-C6A4-06B86BB02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B1CE-E834-4143-A334-8FE209E92EC6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76A8E-E7BA-F266-E6C7-D2F0E2F71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2C27E-689D-49CE-B8D5-7BD105597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A4450-CC89-4604-952D-C16E4F18073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08646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61ABD-BF1B-C0E6-BAF5-90F42E6DF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9A88CF-36A2-D162-0BF1-7CD12BA9DF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CDF9E-9B8E-C4EB-9B94-C52F0C3EF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B1CE-E834-4143-A334-8FE209E92EC6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E28072-278C-F1C0-6BAD-F49235275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C1101-6759-64A4-AD68-9C3A0F9B2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A4450-CC89-4604-952D-C16E4F18073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8802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1D92B0-29B1-9AB6-81DF-72D7A192DB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1728E7-DD6A-DE4B-59DD-3AAF06F65A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A28C6-8FE0-4D44-D726-E253C4046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B1CE-E834-4143-A334-8FE209E92EC6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163BF-990B-6E06-4CED-C5DC7B8CE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9C3FB-6F44-26C4-D64D-135A2214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A4450-CC89-4604-952D-C16E4F18073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0086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33C84-5450-A6BA-0D8F-0748E7B65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BDB07-CFE2-2DBC-D469-7A9B7498C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FD9B5-BA01-BC8E-B5C7-B1B2A903B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B1CE-E834-4143-A334-8FE209E92EC6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3CD0B-D52F-C2AB-92E0-E824C3B2E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D02A4-E4D4-AB3A-FD3D-60EB8FB61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A4450-CC89-4604-952D-C16E4F18073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03808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5D745-0E28-8CCD-9A38-1E7AC2F0E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92F34E-C134-1F63-EBE6-08338988AC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E1D21-34E9-3981-434E-B4690A305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B1CE-E834-4143-A334-8FE209E92EC6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5A99F-EC74-A653-5DCE-9AA901736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D95A1-E620-3CBB-B125-26F118006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A4450-CC89-4604-952D-C16E4F18073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232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D027D-1B7F-D404-AE1A-771654551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5C064-32E9-C8FE-6841-E9B10D38BC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0B33BC-DEF7-28EE-643C-52F12F5D63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044EC-C710-7433-0D5E-3B3E47E91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B1CE-E834-4143-A334-8FE209E92EC6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674DD2-97B7-4BD5-A13D-5196BC7C5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4F01C-EADE-558C-B24A-4C4CC9DA7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A4450-CC89-4604-952D-C16E4F18073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8324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FCD75-4102-6494-8ACB-DF23B5D62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53E9C1-211B-C334-A957-101C95162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5F30D5-DC2F-1E2A-7C09-CBDF33DAD4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39AD68-6871-1BEB-E53C-31905B45A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F7636-63A8-7440-D35A-E40B8AF033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01D6B0-7065-D578-5036-9201ABB6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B1CE-E834-4143-A334-8FE209E92EC6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713586-B28A-BF8F-8E02-57B2BE990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464FBC-9FFE-21A8-6C5B-5064FD6F2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A4450-CC89-4604-952D-C16E4F18073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3905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541F3-5377-D35D-4BC3-0AE69A07D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7E78EB-F287-E15A-0595-12C455AAA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B1CE-E834-4143-A334-8FE209E92EC6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CD805D-C9AF-0492-314F-1EBF3AC68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67953B-6A0E-1081-E39C-BC38686D7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A4450-CC89-4604-952D-C16E4F18073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59186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F39109-E7F9-39DA-23B7-F1E907280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B1CE-E834-4143-A334-8FE209E92EC6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122CA8-DCC6-8497-57D8-7A8585D85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41932D-4250-79FD-89C7-4DFE34222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A4450-CC89-4604-952D-C16E4F18073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619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A79F4-12C1-B8FC-844D-52A50297D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1D596-A639-AE2A-86B7-20ED23D17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6BA183-68B5-5938-8F0F-A523EC9C0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9A7377-2BD0-F6FA-C05D-4BF258D2A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B1CE-E834-4143-A334-8FE209E92EC6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3DE6C9-1425-4A20-DBE8-61B62AE90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4E730D-3DE8-9FB4-26E0-A0A41F91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A4450-CC89-4604-952D-C16E4F18073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85941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11A0B-5824-5F5D-7617-408953D80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71734A-011F-F8E3-FED8-025E8CAD68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C9D133-48FC-72D4-65F1-500FFE6216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B1CAD4-A88B-7EF5-11D2-254B6B106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B1CE-E834-4143-A334-8FE209E92EC6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086DE0-B74E-93E5-9689-85D0CB40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D1BCD-C502-580B-5711-ACB8D95FD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A4450-CC89-4604-952D-C16E4F18073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9557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B56E95-D6E6-1C4B-1E18-503C6E216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8C0B56-7119-7DD0-7406-61B39EDE9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0CF50-757C-57A9-0792-FFF05F0BD0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B2B1CE-E834-4143-A334-8FE209E92EC6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7000E-E269-670F-D441-1BB2540D4C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9EA30-56BA-3920-2884-2C2253C0E5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2A4450-CC89-4604-952D-C16E4F18073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1939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s/illustrations/en-l%C3%ADnea-la-educaci%C3%B3n-internet-3412498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94FE81-EDBA-B012-B095-393481228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lv-LV" sz="5600" b="1" dirty="0"/>
              <a:t>ESF+ Projekts "Profesionālās kvalifikācijas pilnveide bērnu tiesību aizsardzības jautājumos"</a:t>
            </a:r>
            <a:br>
              <a:rPr lang="lv-LV" sz="5600" b="1" dirty="0"/>
            </a:br>
            <a:endParaRPr lang="lv-LV" sz="5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163F63-5FF7-2993-1FD1-A7BBECF679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lv-LV" b="1" dirty="0">
                <a:solidFill>
                  <a:schemeClr val="tx1">
                    <a:alpha val="80000"/>
                  </a:schemeClr>
                </a:solidFill>
              </a:rPr>
              <a:t>Projekts Nr. 4.3.6.1/1/24/I/001</a:t>
            </a:r>
          </a:p>
          <a:p>
            <a:pPr algn="l"/>
            <a:r>
              <a:rPr lang="lv-LV" dirty="0"/>
              <a:t>Īstenotājs Bērnu aizsardzības centrs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758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999242-59B8-EA13-14D2-BCDB0BE20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lv-LV" sz="2700" b="1" dirty="0">
                <a:solidFill>
                  <a:srgbClr val="FFFFFF"/>
                </a:solidFill>
              </a:rPr>
              <a:t>PROJEKTA PAMATINFORMĀCIJA</a:t>
            </a:r>
            <a:br>
              <a:rPr lang="lv-LV" sz="2700" b="1" dirty="0">
                <a:solidFill>
                  <a:srgbClr val="FFFFFF"/>
                </a:solidFill>
              </a:rPr>
            </a:br>
            <a:endParaRPr lang="lv-LV" sz="2700" dirty="0">
              <a:solidFill>
                <a:srgbClr val="FFFFFF"/>
              </a:solidFill>
            </a:endParaRP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1BEB3-93A0-B7B7-A2F4-F72E770AA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🎯 STRATĒĢISKAIS MĒRĶIS</a:t>
            </a:r>
            <a:br>
              <a:rPr lang="lv-LV" sz="20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Stiprināt speciālistu kompetences un paaugstināt darba efektivitāti bērnu tiesību aizsardzībā, kā arī veicināt likumisko pārstāvju atbildību</a:t>
            </a: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📅 ĪSTENOŠANAS PERIODS</a:t>
            </a:r>
            <a:br>
              <a:rPr lang="lv-LV" sz="20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17.10.2022 – 31.12.2029 (7+ gadi)</a:t>
            </a: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👥 MĒRĶA GRUPAS</a:t>
            </a:r>
            <a:endParaRPr lang="lv-LV" sz="2000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Bērnu tiesību aizsardzības speciālisti</a:t>
            </a:r>
          </a:p>
          <a:p>
            <a:r>
              <a:rPr lang="lv-LV" sz="2000" dirty="0" err="1">
                <a:solidFill>
                  <a:schemeClr val="tx1">
                    <a:alpha val="80000"/>
                  </a:schemeClr>
                </a:solidFill>
              </a:rPr>
              <a:t>Bārņtiesu</a:t>
            </a: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 amatpersonas</a:t>
            </a:r>
          </a:p>
          <a:p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Bērnu likumiskie pārstāvji un audžuģimenes</a:t>
            </a:r>
          </a:p>
          <a:p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Pašvaldību speciālisti</a:t>
            </a:r>
          </a:p>
          <a:p>
            <a:endParaRPr lang="lv-LV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2118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42B7D5-DC78-4CE1-DA53-37B273758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Finanšu ietvars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E21CFD09-62FB-40E7-5284-901ABC5EB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7034" y="2198362"/>
            <a:ext cx="4958966" cy="391777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marR="0" lvl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lv-LV" sz="2000" b="1" i="0" u="none" strike="noStrike" cap="none" normalizeH="0" baseline="0" dirty="0">
                <a:ln>
                  <a:noFill/>
                </a:ln>
                <a:effectLst/>
              </a:rPr>
              <a:t>KOPĒJAIS FINANSĒJUMS: 7 920 140 EUR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lv-LV" sz="20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6BB8F8D-BDBE-5146-35BD-09ECFC2FE9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3093424"/>
              </p:ext>
            </p:extLst>
          </p:nvPr>
        </p:nvGraphicFramePr>
        <p:xfrm>
          <a:off x="6719367" y="2788912"/>
          <a:ext cx="4788506" cy="2547921"/>
        </p:xfrm>
        <a:graphic>
          <a:graphicData uri="http://schemas.openxmlformats.org/drawingml/2006/table">
            <a:tbl>
              <a:tblPr firstRow="1" bandRow="1"/>
              <a:tblGrid>
                <a:gridCol w="2148770">
                  <a:extLst>
                    <a:ext uri="{9D8B030D-6E8A-4147-A177-3AD203B41FA5}">
                      <a16:colId xmlns:a16="http://schemas.microsoft.com/office/drawing/2014/main" val="4200927592"/>
                    </a:ext>
                  </a:extLst>
                </a:gridCol>
                <a:gridCol w="1670557">
                  <a:extLst>
                    <a:ext uri="{9D8B030D-6E8A-4147-A177-3AD203B41FA5}">
                      <a16:colId xmlns:a16="http://schemas.microsoft.com/office/drawing/2014/main" val="700847914"/>
                    </a:ext>
                  </a:extLst>
                </a:gridCol>
                <a:gridCol w="969179">
                  <a:extLst>
                    <a:ext uri="{9D8B030D-6E8A-4147-A177-3AD203B41FA5}">
                      <a16:colId xmlns:a16="http://schemas.microsoft.com/office/drawing/2014/main" val="170752850"/>
                    </a:ext>
                  </a:extLst>
                </a:gridCol>
              </a:tblGrid>
              <a:tr h="849307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2300" b="1">
                          <a:solidFill>
                            <a:srgbClr val="111827"/>
                          </a:solidFill>
                          <a:effectLst/>
                        </a:rPr>
                        <a:t>Finansējuma avots</a:t>
                      </a:r>
                    </a:p>
                  </a:txBody>
                  <a:tcPr marL="114771" marR="114771" marT="57386" marB="57386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2300" b="1">
                          <a:solidFill>
                            <a:srgbClr val="111827"/>
                          </a:solidFill>
                          <a:effectLst/>
                        </a:rPr>
                        <a:t>Summa (EUR)</a:t>
                      </a:r>
                    </a:p>
                  </a:txBody>
                  <a:tcPr marL="114771" marR="114771" marT="57386" marB="57386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2300" b="1">
                          <a:solidFill>
                            <a:srgbClr val="111827"/>
                          </a:solidFill>
                          <a:effectLst/>
                        </a:rPr>
                        <a:t>%</a:t>
                      </a:r>
                    </a:p>
                  </a:txBody>
                  <a:tcPr marL="114771" marR="114771" marT="57386" marB="57386" anchor="b">
                    <a:lnL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428431"/>
                  </a:ext>
                </a:extLst>
              </a:tr>
              <a:tr h="849307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300" b="1">
                          <a:solidFill>
                            <a:srgbClr val="111827"/>
                          </a:solidFill>
                          <a:effectLst/>
                        </a:rPr>
                        <a:t>ESF+ finansējums</a:t>
                      </a:r>
                      <a:endParaRPr lang="lv-LV" sz="2300">
                        <a:effectLst/>
                      </a:endParaRPr>
                    </a:p>
                  </a:txBody>
                  <a:tcPr marL="114771" marR="114771" marT="57386" marB="57386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300">
                          <a:effectLst/>
                        </a:rPr>
                        <a:t>6 732 119</a:t>
                      </a:r>
                    </a:p>
                  </a:txBody>
                  <a:tcPr marL="114771" marR="114771" marT="57386" marB="57386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300" b="1">
                          <a:solidFill>
                            <a:srgbClr val="111827"/>
                          </a:solidFill>
                          <a:effectLst/>
                        </a:rPr>
                        <a:t>85%</a:t>
                      </a:r>
                      <a:endParaRPr lang="lv-LV" sz="2300">
                        <a:effectLst/>
                      </a:endParaRPr>
                    </a:p>
                  </a:txBody>
                  <a:tcPr marL="114771" marR="114771" marT="57386" marB="57386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127162"/>
                  </a:ext>
                </a:extLst>
              </a:tr>
              <a:tr h="849307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300" b="1">
                          <a:solidFill>
                            <a:srgbClr val="111827"/>
                          </a:solidFill>
                          <a:effectLst/>
                        </a:rPr>
                        <a:t>Valsts budžets</a:t>
                      </a:r>
                      <a:endParaRPr lang="lv-LV" sz="2300">
                        <a:effectLst/>
                      </a:endParaRPr>
                    </a:p>
                  </a:txBody>
                  <a:tcPr marL="114771" marR="114771" marT="57386" marB="57386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300">
                          <a:effectLst/>
                        </a:rPr>
                        <a:t>1 188 021</a:t>
                      </a:r>
                    </a:p>
                  </a:txBody>
                  <a:tcPr marL="114771" marR="114771" marT="57386" marB="57386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300" b="1" dirty="0">
                          <a:solidFill>
                            <a:srgbClr val="111827"/>
                          </a:solidFill>
                          <a:effectLst/>
                        </a:rPr>
                        <a:t>15%</a:t>
                      </a:r>
                      <a:endParaRPr lang="lv-LV" sz="2300" dirty="0">
                        <a:effectLst/>
                      </a:endParaRPr>
                    </a:p>
                  </a:txBody>
                  <a:tcPr marL="114771" marR="114771" marT="57386" marB="57386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550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009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C7684B-FA22-F085-EA14-D2CA7F10B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2800" b="1" i="0" u="none" strike="noStrike" cap="none" normalizeH="0" baseline="0">
                <a:ln>
                  <a:noFill/>
                </a:ln>
                <a:effectLst/>
                <a:latin typeface="Inter"/>
              </a:rPr>
              <a:t>GALVENĀS INVESTĪCIJU JOMAS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lv-LV" altLang="lv-LV" sz="2800" b="0" i="0" u="none" strike="noStrike" cap="none" normalizeH="0" baseline="0">
                <a:ln>
                  <a:noFill/>
                </a:ln>
                <a:effectLst/>
              </a:rPr>
            </a:br>
            <a:endParaRPr kumimoji="0" lang="lv-LV" altLang="lv-LV" sz="2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pic>
        <p:nvPicPr>
          <p:cNvPr id="7" name="Content Placeholder 6" descr="A close-up of different objects&#10;&#10;AI-generated content may be incorrect.">
            <a:extLst>
              <a:ext uri="{FF2B5EF4-FFF2-40B4-BE49-F238E27FC236}">
                <a16:creationId xmlns:a16="http://schemas.microsoft.com/office/drawing/2014/main" id="{ACF29CE2-2640-B2A1-3927-71B2B48B46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136650" y="2504546"/>
            <a:ext cx="4959350" cy="3306233"/>
          </a:xfrm>
        </p:spPr>
      </p:pic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34767854-A94B-1749-7E40-A0318000D7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8365270"/>
              </p:ext>
            </p:extLst>
          </p:nvPr>
        </p:nvGraphicFramePr>
        <p:xfrm>
          <a:off x="6719367" y="2276434"/>
          <a:ext cx="4788506" cy="3841335"/>
        </p:xfrm>
        <a:graphic>
          <a:graphicData uri="http://schemas.openxmlformats.org/drawingml/2006/table">
            <a:tbl>
              <a:tblPr firstRow="1" bandRow="1"/>
              <a:tblGrid>
                <a:gridCol w="2758718">
                  <a:extLst>
                    <a:ext uri="{9D8B030D-6E8A-4147-A177-3AD203B41FA5}">
                      <a16:colId xmlns:a16="http://schemas.microsoft.com/office/drawing/2014/main" val="701450738"/>
                    </a:ext>
                  </a:extLst>
                </a:gridCol>
                <a:gridCol w="2029788">
                  <a:extLst>
                    <a:ext uri="{9D8B030D-6E8A-4147-A177-3AD203B41FA5}">
                      <a16:colId xmlns:a16="http://schemas.microsoft.com/office/drawing/2014/main" val="3326894074"/>
                    </a:ext>
                  </a:extLst>
                </a:gridCol>
              </a:tblGrid>
              <a:tr h="444087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2000" b="1">
                          <a:solidFill>
                            <a:srgbClr val="111827"/>
                          </a:solidFill>
                          <a:effectLst/>
                        </a:rPr>
                        <a:t>Joma</a:t>
                      </a:r>
                    </a:p>
                  </a:txBody>
                  <a:tcPr marL="100929" marR="100929" marT="50464" marB="50464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2000" b="1">
                          <a:solidFill>
                            <a:srgbClr val="111827"/>
                          </a:solidFill>
                          <a:effectLst/>
                        </a:rPr>
                        <a:t>Summa (EUR)</a:t>
                      </a:r>
                    </a:p>
                  </a:txBody>
                  <a:tcPr marL="100929" marR="100929" marT="50464" marB="50464" anchor="b">
                    <a:lnL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492635"/>
                  </a:ext>
                </a:extLst>
              </a:tr>
              <a:tr h="746873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000" b="1" dirty="0">
                          <a:solidFill>
                            <a:srgbClr val="111827"/>
                          </a:solidFill>
                          <a:effectLst/>
                        </a:rPr>
                        <a:t>Komunikācijas aktivitātes un informētība</a:t>
                      </a:r>
                      <a:endParaRPr lang="lv-LV" sz="2000" dirty="0">
                        <a:effectLst/>
                      </a:endParaRPr>
                    </a:p>
                  </a:txBody>
                  <a:tcPr marL="100929" marR="100929" marT="50464" marB="5046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000">
                          <a:effectLst/>
                        </a:rPr>
                        <a:t>2 142 779</a:t>
                      </a:r>
                    </a:p>
                  </a:txBody>
                  <a:tcPr marL="100929" marR="100929" marT="50464" marB="5046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942152"/>
                  </a:ext>
                </a:extLst>
              </a:tr>
              <a:tr h="444087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000" b="1">
                          <a:solidFill>
                            <a:srgbClr val="111827"/>
                          </a:solidFill>
                          <a:effectLst/>
                        </a:rPr>
                        <a:t>Bāriņtiesu atbalsts</a:t>
                      </a:r>
                      <a:endParaRPr lang="lv-LV" sz="2000">
                        <a:effectLst/>
                      </a:endParaRPr>
                    </a:p>
                  </a:txBody>
                  <a:tcPr marL="100929" marR="100929" marT="50464" marB="5046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000">
                          <a:effectLst/>
                        </a:rPr>
                        <a:t>1 380 459</a:t>
                      </a:r>
                    </a:p>
                  </a:txBody>
                  <a:tcPr marL="100929" marR="100929" marT="50464" marB="5046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83013"/>
                  </a:ext>
                </a:extLst>
              </a:tr>
              <a:tr h="444087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000" b="1">
                          <a:solidFill>
                            <a:srgbClr val="111827"/>
                          </a:solidFill>
                          <a:effectLst/>
                        </a:rPr>
                        <a:t>Speciālistu mācības</a:t>
                      </a:r>
                      <a:endParaRPr lang="lv-LV" sz="2000">
                        <a:effectLst/>
                      </a:endParaRPr>
                    </a:p>
                  </a:txBody>
                  <a:tcPr marL="100929" marR="100929" marT="50464" marB="5046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000">
                          <a:effectLst/>
                        </a:rPr>
                        <a:t>929 997</a:t>
                      </a:r>
                    </a:p>
                  </a:txBody>
                  <a:tcPr marL="100929" marR="100929" marT="50464" marB="5046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570939"/>
                  </a:ext>
                </a:extLst>
              </a:tr>
              <a:tr h="746873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000" b="1">
                          <a:solidFill>
                            <a:srgbClr val="111827"/>
                          </a:solidFill>
                          <a:effectLst/>
                        </a:rPr>
                        <a:t>Metodiskie materiāli pašvaldībām</a:t>
                      </a:r>
                      <a:endParaRPr lang="lv-LV" sz="2000">
                        <a:effectLst/>
                      </a:endParaRPr>
                    </a:p>
                  </a:txBody>
                  <a:tcPr marL="100929" marR="100929" marT="50464" marB="5046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000">
                          <a:effectLst/>
                        </a:rPr>
                        <a:t>400 000</a:t>
                      </a:r>
                    </a:p>
                  </a:txBody>
                  <a:tcPr marL="100929" marR="100929" marT="50464" marB="5046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188464"/>
                  </a:ext>
                </a:extLst>
              </a:tr>
              <a:tr h="746873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000" b="1">
                          <a:solidFill>
                            <a:srgbClr val="111827"/>
                          </a:solidFill>
                          <a:effectLst/>
                        </a:rPr>
                        <a:t>Sistēmu un procesu pilnveide</a:t>
                      </a:r>
                      <a:endParaRPr lang="lv-LV" sz="2000">
                        <a:effectLst/>
                      </a:endParaRPr>
                    </a:p>
                  </a:txBody>
                  <a:tcPr marL="100929" marR="100929" marT="50464" marB="5046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000" dirty="0">
                          <a:effectLst/>
                        </a:rPr>
                        <a:t>3 067 905</a:t>
                      </a:r>
                    </a:p>
                  </a:txBody>
                  <a:tcPr marL="100929" marR="100929" marT="50464" marB="5046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029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6605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3BBD72-DBCD-BE0F-CE6C-A905EB9CB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lv-LV" sz="4200" b="1"/>
              <a:t>PROJEKTA KOMPONENTES UN SASNIEGUMI</a:t>
            </a:r>
            <a:br>
              <a:rPr lang="lv-LV" sz="4200" b="1"/>
            </a:br>
            <a:endParaRPr lang="lv-LV" sz="4200"/>
          </a:p>
        </p:txBody>
      </p:sp>
      <p:sp>
        <p:nvSpPr>
          <p:cNvPr id="27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sX0" fmla="*/ 0 w 10424160"/>
              <a:gd name="csY0" fmla="*/ 0 h 18288"/>
              <a:gd name="csX1" fmla="*/ 903427 w 10424160"/>
              <a:gd name="csY1" fmla="*/ 0 h 18288"/>
              <a:gd name="csX2" fmla="*/ 1389888 w 10424160"/>
              <a:gd name="csY2" fmla="*/ 0 h 18288"/>
              <a:gd name="csX3" fmla="*/ 2189074 w 10424160"/>
              <a:gd name="csY3" fmla="*/ 0 h 18288"/>
              <a:gd name="csX4" fmla="*/ 2675534 w 10424160"/>
              <a:gd name="csY4" fmla="*/ 0 h 18288"/>
              <a:gd name="csX5" fmla="*/ 3370478 w 10424160"/>
              <a:gd name="csY5" fmla="*/ 0 h 18288"/>
              <a:gd name="csX6" fmla="*/ 4169664 w 10424160"/>
              <a:gd name="csY6" fmla="*/ 0 h 18288"/>
              <a:gd name="csX7" fmla="*/ 4551883 w 10424160"/>
              <a:gd name="csY7" fmla="*/ 0 h 18288"/>
              <a:gd name="csX8" fmla="*/ 4934102 w 10424160"/>
              <a:gd name="csY8" fmla="*/ 0 h 18288"/>
              <a:gd name="csX9" fmla="*/ 5837530 w 10424160"/>
              <a:gd name="csY9" fmla="*/ 0 h 18288"/>
              <a:gd name="csX10" fmla="*/ 6532474 w 10424160"/>
              <a:gd name="csY10" fmla="*/ 0 h 18288"/>
              <a:gd name="csX11" fmla="*/ 6914693 w 10424160"/>
              <a:gd name="csY11" fmla="*/ 0 h 18288"/>
              <a:gd name="csX12" fmla="*/ 7609637 w 10424160"/>
              <a:gd name="csY12" fmla="*/ 0 h 18288"/>
              <a:gd name="csX13" fmla="*/ 8513064 w 10424160"/>
              <a:gd name="csY13" fmla="*/ 0 h 18288"/>
              <a:gd name="csX14" fmla="*/ 9103766 w 10424160"/>
              <a:gd name="csY14" fmla="*/ 0 h 18288"/>
              <a:gd name="csX15" fmla="*/ 9694469 w 10424160"/>
              <a:gd name="csY15" fmla="*/ 0 h 18288"/>
              <a:gd name="csX16" fmla="*/ 10424160 w 10424160"/>
              <a:gd name="csY16" fmla="*/ 0 h 18288"/>
              <a:gd name="csX17" fmla="*/ 10424160 w 10424160"/>
              <a:gd name="csY17" fmla="*/ 18288 h 18288"/>
              <a:gd name="csX18" fmla="*/ 9729216 w 10424160"/>
              <a:gd name="csY18" fmla="*/ 18288 h 18288"/>
              <a:gd name="csX19" fmla="*/ 8930030 w 10424160"/>
              <a:gd name="csY19" fmla="*/ 18288 h 18288"/>
              <a:gd name="csX20" fmla="*/ 8130845 w 10424160"/>
              <a:gd name="csY20" fmla="*/ 18288 h 18288"/>
              <a:gd name="csX21" fmla="*/ 7644384 w 10424160"/>
              <a:gd name="csY21" fmla="*/ 18288 h 18288"/>
              <a:gd name="csX22" fmla="*/ 6740957 w 10424160"/>
              <a:gd name="csY22" fmla="*/ 18288 h 18288"/>
              <a:gd name="csX23" fmla="*/ 6046013 w 10424160"/>
              <a:gd name="csY23" fmla="*/ 18288 h 18288"/>
              <a:gd name="csX24" fmla="*/ 5663794 w 10424160"/>
              <a:gd name="csY24" fmla="*/ 18288 h 18288"/>
              <a:gd name="csX25" fmla="*/ 4968850 w 10424160"/>
              <a:gd name="csY25" fmla="*/ 18288 h 18288"/>
              <a:gd name="csX26" fmla="*/ 4378147 w 10424160"/>
              <a:gd name="csY26" fmla="*/ 18288 h 18288"/>
              <a:gd name="csX27" fmla="*/ 3787445 w 10424160"/>
              <a:gd name="csY27" fmla="*/ 18288 h 18288"/>
              <a:gd name="csX28" fmla="*/ 3196742 w 10424160"/>
              <a:gd name="csY28" fmla="*/ 18288 h 18288"/>
              <a:gd name="csX29" fmla="*/ 2606040 w 10424160"/>
              <a:gd name="csY29" fmla="*/ 18288 h 18288"/>
              <a:gd name="csX30" fmla="*/ 1806854 w 10424160"/>
              <a:gd name="csY30" fmla="*/ 18288 h 18288"/>
              <a:gd name="csX31" fmla="*/ 1111910 w 10424160"/>
              <a:gd name="csY31" fmla="*/ 18288 h 18288"/>
              <a:gd name="csX32" fmla="*/ 729691 w 10424160"/>
              <a:gd name="csY32" fmla="*/ 18288 h 18288"/>
              <a:gd name="csX33" fmla="*/ 0 w 10424160"/>
              <a:gd name="csY33" fmla="*/ 18288 h 18288"/>
              <a:gd name="csX34" fmla="*/ 0 w 10424160"/>
              <a:gd name="csY34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F0C2B2CA-26C7-1F46-4E76-EC20611431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3582748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0280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D936C6-C838-5797-FFE4-8FA818190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lv-LV" sz="3700" b="1">
                <a:solidFill>
                  <a:schemeClr val="tx1">
                    <a:lumMod val="85000"/>
                    <a:lumOff val="15000"/>
                  </a:schemeClr>
                </a:solidFill>
              </a:rPr>
              <a:t>KOMUNIKĀCIJAS STRATĒĢIJA 2026-2029</a:t>
            </a:r>
            <a:br>
              <a:rPr lang="lv-LV" sz="3700" b="1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lv-LV" sz="3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F0A3C-8CD9-9068-1E0C-257704A6D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640" y="1737360"/>
            <a:ext cx="9214338" cy="457199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lv-LV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📊 FINANSĒJUMS: 2 083 779 EUR</a:t>
            </a: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2026. GADS</a:t>
            </a:r>
            <a:endParaRPr lang="lv-LV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lv-LV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Budžets: </a:t>
            </a:r>
            <a:r>
              <a:rPr lang="lv-LV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~ 800 000 EUR</a:t>
            </a:r>
            <a:endParaRPr lang="lv-LV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lv-LV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Fokuss: Tēmas aktualizēšana sabiedrībā</a:t>
            </a: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2027-2029 - ILGTSPĒJĪGA ATTĪSTĪBA</a:t>
            </a:r>
            <a:endParaRPr lang="lv-LV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lv-LV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Gadā: </a:t>
            </a:r>
            <a:r>
              <a:rPr lang="lv-LV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~430 000 EUR</a:t>
            </a:r>
            <a:endParaRPr lang="lv-LV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lv-LV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Proporcionāls sadalījums</a:t>
            </a:r>
          </a:p>
          <a:p>
            <a:endParaRPr lang="lv-LV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0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F9FDCB-88C0-BD13-10B4-BF5D759F4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Stratēģiskie virzieni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517C94BD-C24C-76BE-2B7E-A3B87B038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936" y="2660904"/>
            <a:ext cx="4818888" cy="354787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2200" b="1" i="0" u="none" strike="noStrike" cap="none" normalizeH="0" baseline="0" dirty="0">
                <a:ln>
                  <a:noFill/>
                </a:ln>
                <a:effectLst/>
              </a:rPr>
              <a:t>KOMUNIKĀCIJAS KANĀLI</a:t>
            </a:r>
            <a:endParaRPr kumimoji="0" lang="en-US" altLang="lv-LV" sz="22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2200" b="0" i="0" u="none" strike="noStrike" cap="none" normalizeH="0" baseline="0" dirty="0" err="1">
                <a:ln>
                  <a:noFill/>
                </a:ln>
                <a:effectLst/>
              </a:rPr>
              <a:t>Mediju</a:t>
            </a:r>
            <a:r>
              <a:rPr kumimoji="0" lang="en-US" altLang="lv-LV" sz="22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lang="lv-LV" altLang="lv-LV" sz="2200" dirty="0"/>
              <a:t>aktivitātes</a:t>
            </a:r>
            <a:r>
              <a:rPr kumimoji="0" lang="en-US" altLang="lv-LV" sz="2200" b="0" i="0" u="none" strike="noStrike" cap="none" normalizeH="0" baseline="0" dirty="0">
                <a:ln>
                  <a:noFill/>
                </a:ln>
                <a:effectLst/>
              </a:rPr>
              <a:t> (40% no </a:t>
            </a:r>
            <a:r>
              <a:rPr kumimoji="0" lang="en-US" altLang="lv-LV" sz="2200" b="0" i="0" u="none" strike="noStrike" cap="none" normalizeH="0" baseline="0" dirty="0" err="1">
                <a:ln>
                  <a:noFill/>
                </a:ln>
                <a:effectLst/>
              </a:rPr>
              <a:t>budžeta</a:t>
            </a:r>
            <a:r>
              <a:rPr kumimoji="0" lang="en-US" altLang="lv-LV" sz="2200" b="0" i="0" u="none" strike="noStrike" cap="none" normalizeH="0" baseline="0" dirty="0">
                <a:ln>
                  <a:noFill/>
                </a:ln>
                <a:effectLst/>
              </a:rPr>
              <a:t>)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2200" b="0" i="0" u="none" strike="noStrike" cap="none" normalizeH="0" baseline="0" dirty="0" err="1">
                <a:ln>
                  <a:noFill/>
                </a:ln>
                <a:effectLst/>
              </a:rPr>
              <a:t>Izglītojoši</a:t>
            </a:r>
            <a:r>
              <a:rPr kumimoji="0" lang="en-US" altLang="lv-LV" sz="22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lv-LV" sz="2200" b="0" i="0" u="none" strike="noStrike" cap="none" normalizeH="0" baseline="0" dirty="0" err="1">
                <a:ln>
                  <a:noFill/>
                </a:ln>
                <a:effectLst/>
              </a:rPr>
              <a:t>pasākumi</a:t>
            </a:r>
            <a:endParaRPr kumimoji="0" lang="en-US" altLang="lv-LV" sz="22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2200" b="0" i="0" u="none" strike="noStrike" cap="none" normalizeH="0" baseline="0" dirty="0" err="1">
                <a:ln>
                  <a:noFill/>
                </a:ln>
                <a:effectLst/>
              </a:rPr>
              <a:t>Praktiskās</a:t>
            </a:r>
            <a:r>
              <a:rPr kumimoji="0" lang="en-US" altLang="lv-LV" sz="22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lv-LV" sz="2200" b="0" i="0" u="none" strike="noStrike" cap="none" normalizeH="0" baseline="0" dirty="0" err="1">
                <a:ln>
                  <a:noFill/>
                </a:ln>
                <a:effectLst/>
              </a:rPr>
              <a:t>darbnīcas</a:t>
            </a:r>
            <a:endParaRPr kumimoji="0" lang="en-US" altLang="lv-LV" sz="22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2200" b="0" i="0" u="none" strike="noStrike" cap="none" normalizeH="0" baseline="0" dirty="0" err="1">
                <a:ln>
                  <a:noFill/>
                </a:ln>
                <a:effectLst/>
              </a:rPr>
              <a:t>Vasaras</a:t>
            </a:r>
            <a:r>
              <a:rPr kumimoji="0" lang="en-US" altLang="lv-LV" sz="22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lv-LV" sz="2200" b="0" i="0" u="none" strike="noStrike" cap="none" normalizeH="0" baseline="0" dirty="0" err="1">
                <a:ln>
                  <a:noFill/>
                </a:ln>
                <a:effectLst/>
              </a:rPr>
              <a:t>skolas</a:t>
            </a:r>
            <a:endParaRPr kumimoji="0" lang="en-US" altLang="lv-LV" sz="22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2200" b="0" i="0" u="none" strike="noStrike" cap="none" normalizeH="0" baseline="0" dirty="0" err="1">
                <a:ln>
                  <a:noFill/>
                </a:ln>
                <a:effectLst/>
              </a:rPr>
              <a:t>Digitālie</a:t>
            </a:r>
            <a:r>
              <a:rPr kumimoji="0" lang="en-US" altLang="lv-LV" sz="22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lv-LV" sz="2200" b="0" i="0" u="none" strike="noStrike" cap="none" normalizeH="0" baseline="0" dirty="0" err="1">
                <a:ln>
                  <a:noFill/>
                </a:ln>
                <a:effectLst/>
              </a:rPr>
              <a:t>formāti</a:t>
            </a:r>
            <a:r>
              <a:rPr kumimoji="0" lang="en-US" altLang="lv-LV" sz="2200" b="0" i="0" u="none" strike="noStrike" cap="none" normalizeH="0" baseline="0" dirty="0">
                <a:ln>
                  <a:noFill/>
                </a:ln>
                <a:effectLst/>
              </a:rPr>
              <a:t> (</a:t>
            </a:r>
            <a:r>
              <a:rPr kumimoji="0" lang="en-US" altLang="lv-LV" sz="2200" b="0" i="0" u="none" strike="noStrike" cap="none" normalizeH="0" baseline="0" dirty="0" err="1">
                <a:ln>
                  <a:noFill/>
                </a:ln>
                <a:effectLst/>
              </a:rPr>
              <a:t>podkāsti</a:t>
            </a:r>
            <a:r>
              <a:rPr kumimoji="0" lang="en-US" altLang="lv-LV" sz="2200" b="0" i="0" u="none" strike="noStrike" cap="none" normalizeH="0" baseline="0" dirty="0">
                <a:ln>
                  <a:noFill/>
                </a:ln>
                <a:effectLst/>
              </a:rPr>
              <a:t>)</a:t>
            </a:r>
            <a:r>
              <a:rPr kumimoji="0" lang="lv-LV" altLang="lv-LV" sz="2200" b="0" i="0" u="none" strike="noStrike" cap="none" normalizeH="0" baseline="0" dirty="0">
                <a:ln>
                  <a:noFill/>
                </a:ln>
                <a:effectLst/>
              </a:rPr>
              <a:t> u.c.</a:t>
            </a:r>
            <a:endParaRPr kumimoji="0" lang="en-US" altLang="lv-LV" sz="22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lv-LV" sz="22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5A42249-EB64-4199-CC21-C9898F5112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19526"/>
              </p:ext>
            </p:extLst>
          </p:nvPr>
        </p:nvGraphicFramePr>
        <p:xfrm>
          <a:off x="6099048" y="1764820"/>
          <a:ext cx="5458969" cy="3328363"/>
        </p:xfrm>
        <a:graphic>
          <a:graphicData uri="http://schemas.openxmlformats.org/drawingml/2006/table">
            <a:tbl>
              <a:tblPr firstRow="1" bandRow="1"/>
              <a:tblGrid>
                <a:gridCol w="1451743">
                  <a:extLst>
                    <a:ext uri="{9D8B030D-6E8A-4147-A177-3AD203B41FA5}">
                      <a16:colId xmlns:a16="http://schemas.microsoft.com/office/drawing/2014/main" val="4144917711"/>
                    </a:ext>
                  </a:extLst>
                </a:gridCol>
                <a:gridCol w="1698461">
                  <a:extLst>
                    <a:ext uri="{9D8B030D-6E8A-4147-A177-3AD203B41FA5}">
                      <a16:colId xmlns:a16="http://schemas.microsoft.com/office/drawing/2014/main" val="1603880340"/>
                    </a:ext>
                  </a:extLst>
                </a:gridCol>
                <a:gridCol w="2308765">
                  <a:extLst>
                    <a:ext uri="{9D8B030D-6E8A-4147-A177-3AD203B41FA5}">
                      <a16:colId xmlns:a16="http://schemas.microsoft.com/office/drawing/2014/main" val="3354737219"/>
                    </a:ext>
                  </a:extLst>
                </a:gridCol>
              </a:tblGrid>
              <a:tr h="411371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Virziens</a:t>
                      </a:r>
                    </a:p>
                  </a:txBody>
                  <a:tcPr marL="93493" marR="93493" marT="46747" marB="46747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Aktivitātes</a:t>
                      </a:r>
                    </a:p>
                  </a:txBody>
                  <a:tcPr marL="93493" marR="93493" marT="46747" marB="46747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Budžets/kampaņa</a:t>
                      </a:r>
                    </a:p>
                  </a:txBody>
                  <a:tcPr marL="93493" marR="93493" marT="46747" marB="46747" anchor="b">
                    <a:lnL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58130"/>
                  </a:ext>
                </a:extLst>
              </a:tr>
              <a:tr h="1533290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1. un 2. virziens</a:t>
                      </a:r>
                      <a:endParaRPr lang="lv-LV" sz="1800">
                        <a:effectLst/>
                      </a:endParaRPr>
                    </a:p>
                  </a:txBody>
                  <a:tcPr marL="93493" marR="93493" marT="46747" marB="46747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>
                          <a:effectLst/>
                        </a:rPr>
                        <a:t>Likumisko pārstāvju atbildība, Speciālistu izglītošana</a:t>
                      </a:r>
                    </a:p>
                  </a:txBody>
                  <a:tcPr marL="93493" marR="93493" marT="46747" marB="46747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60 000 EUR</a:t>
                      </a:r>
                      <a:endParaRPr lang="lv-LV" sz="1800">
                        <a:effectLst/>
                      </a:endParaRPr>
                    </a:p>
                  </a:txBody>
                  <a:tcPr marL="93493" marR="93493" marT="46747" marB="46747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9880157"/>
                  </a:ext>
                </a:extLst>
              </a:tr>
              <a:tr h="691851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3. virziens</a:t>
                      </a:r>
                      <a:endParaRPr lang="lv-LV" sz="1800">
                        <a:effectLst/>
                      </a:endParaRPr>
                    </a:p>
                  </a:txBody>
                  <a:tcPr marL="93493" marR="93493" marT="46747" marB="46747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dirty="0">
                          <a:effectLst/>
                        </a:rPr>
                        <a:t>Atbalsts pašvaldībām</a:t>
                      </a:r>
                    </a:p>
                  </a:txBody>
                  <a:tcPr marL="93493" marR="93493" marT="46747" marB="46747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30 000 EUR</a:t>
                      </a:r>
                      <a:endParaRPr lang="lv-LV" sz="1800">
                        <a:effectLst/>
                      </a:endParaRPr>
                    </a:p>
                  </a:txBody>
                  <a:tcPr marL="93493" marR="93493" marT="46747" marB="46747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3651073"/>
                  </a:ext>
                </a:extLst>
              </a:tr>
              <a:tr h="691851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Lielie pasākumi</a:t>
                      </a:r>
                      <a:endParaRPr lang="lv-LV" sz="1800">
                        <a:effectLst/>
                      </a:endParaRPr>
                    </a:p>
                  </a:txBody>
                  <a:tcPr marL="93493" marR="93493" marT="46747" marB="46747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dirty="0">
                          <a:effectLst/>
                        </a:rPr>
                        <a:t>Konferences, forumi, u.c.</a:t>
                      </a:r>
                    </a:p>
                  </a:txBody>
                  <a:tcPr marL="93493" marR="93493" marT="46747" marB="46747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 dirty="0">
                          <a:solidFill>
                            <a:srgbClr val="111827"/>
                          </a:solidFill>
                          <a:effectLst/>
                        </a:rPr>
                        <a:t>50-80 000 EUR</a:t>
                      </a:r>
                      <a:endParaRPr lang="lv-LV" sz="1800" dirty="0">
                        <a:effectLst/>
                      </a:endParaRPr>
                    </a:p>
                  </a:txBody>
                  <a:tcPr marL="93493" marR="93493" marT="46747" marB="46747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192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15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F74DBB-C0BE-6EC6-337E-B8F189C2B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SAGAIDĀMIE REZULTĀTI UN IETEKME</a:t>
            </a:r>
            <a:br>
              <a:rPr lang="en-US" sz="2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2" name="sketch line">
            <a:extLst>
              <a:ext uri="{FF2B5EF4-FFF2-40B4-BE49-F238E27FC236}">
                <a16:creationId xmlns:a16="http://schemas.microsoft.com/office/drawing/2014/main" id="{6357EC4F-235E-4222-A36F-C7878ACE3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382DBDF-6C5B-ED96-60D8-52BE62494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936" y="2807208"/>
            <a:ext cx="3429000" cy="341071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lv-LV" sz="15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📈 KVANTIFICĒJAMI REZULTĀTI</a:t>
            </a:r>
          </a:p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lv-LV" sz="15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🏆 SISTĒMISKĀ IETEKME</a:t>
            </a:r>
          </a:p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✅ </a:t>
            </a:r>
            <a:r>
              <a:rPr kumimoji="0" lang="en-US" altLang="lv-LV" sz="15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Vienota</a:t>
            </a:r>
            <a:r>
              <a:rPr kumimoji="0" lang="en-US" altLang="lv-LV" sz="15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speciālistu</a:t>
            </a:r>
            <a:r>
              <a:rPr kumimoji="0" lang="en-US" altLang="lv-LV" sz="15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reģistra</a:t>
            </a:r>
            <a:r>
              <a:rPr kumimoji="0" lang="en-US" altLang="lv-LV" sz="15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sistēma</a:t>
            </a:r>
            <a:b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</a:b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✅ </a:t>
            </a:r>
            <a:r>
              <a:rPr kumimoji="0" lang="en-US" altLang="lv-LV" sz="15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Standartizēta</a:t>
            </a:r>
            <a:r>
              <a:rPr kumimoji="0" lang="en-US" altLang="lv-LV" sz="15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apmācību</a:t>
            </a:r>
            <a:r>
              <a:rPr kumimoji="0" lang="en-US" altLang="lv-LV" sz="15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kvalitāte</a:t>
            </a:r>
            <a:b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</a:b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✅ </a:t>
            </a:r>
            <a:r>
              <a:rPr kumimoji="0" lang="en-US" altLang="lv-LV" sz="15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Modernizēta</a:t>
            </a:r>
            <a:r>
              <a:rPr kumimoji="0" lang="en-US" altLang="lv-LV" sz="15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bāriņtiesu</a:t>
            </a:r>
            <a:r>
              <a:rPr kumimoji="0" lang="en-US" altLang="lv-LV" sz="15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darbība</a:t>
            </a:r>
            <a:b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</a:b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✅ </a:t>
            </a:r>
            <a:r>
              <a:rPr kumimoji="0" lang="en-US" altLang="lv-LV" sz="15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Uzlabota</a:t>
            </a:r>
            <a:r>
              <a:rPr kumimoji="0" lang="en-US" altLang="lv-LV" sz="15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starpinstitūciju</a:t>
            </a:r>
            <a:r>
              <a:rPr kumimoji="0" lang="en-US" altLang="lv-LV" sz="15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sadarbība</a:t>
            </a:r>
            <a:endParaRPr kumimoji="0" lang="en-US" altLang="lv-LV" sz="15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lv-LV" sz="15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💡 ILGTERMIŅA IEGUVUMI</a:t>
            </a:r>
          </a:p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•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Kvalitatīvāka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bērnu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tiesību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aizsardzība</a:t>
            </a:r>
            <a:b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</a:b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•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Ātrāka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reakcija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uz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pārkāpumiem</a:t>
            </a:r>
            <a:b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</a:b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•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Profesionālāks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speciālistu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darbs</a:t>
            </a:r>
            <a:b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</a:b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•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Informētāka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sabiedrība</a:t>
            </a:r>
            <a:endParaRPr kumimoji="0" lang="en-US" altLang="lv-LV" sz="15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4CB3166-4FB1-14AC-8BD7-EB333FFEFF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643488"/>
              </p:ext>
            </p:extLst>
          </p:nvPr>
        </p:nvGraphicFramePr>
        <p:xfrm>
          <a:off x="4654296" y="1339309"/>
          <a:ext cx="6903721" cy="4179384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5131815">
                  <a:extLst>
                    <a:ext uri="{9D8B030D-6E8A-4147-A177-3AD203B41FA5}">
                      <a16:colId xmlns:a16="http://schemas.microsoft.com/office/drawing/2014/main" val="1625424466"/>
                    </a:ext>
                  </a:extLst>
                </a:gridCol>
                <a:gridCol w="1771906">
                  <a:extLst>
                    <a:ext uri="{9D8B030D-6E8A-4147-A177-3AD203B41FA5}">
                      <a16:colId xmlns:a16="http://schemas.microsoft.com/office/drawing/2014/main" val="3678283393"/>
                    </a:ext>
                  </a:extLst>
                </a:gridCol>
              </a:tblGrid>
              <a:tr h="788459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2900" b="1" cap="none" spc="0">
                          <a:solidFill>
                            <a:schemeClr val="tx1"/>
                          </a:solidFill>
                          <a:effectLst/>
                        </a:rPr>
                        <a:t>Rādītājs</a:t>
                      </a:r>
                    </a:p>
                  </a:txBody>
                  <a:tcPr marL="115788" marR="262762" marT="33082" marB="248116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2900" b="1" cap="none" spc="0">
                          <a:solidFill>
                            <a:schemeClr val="tx1"/>
                          </a:solidFill>
                          <a:effectLst/>
                        </a:rPr>
                        <a:t>Mērķis</a:t>
                      </a:r>
                    </a:p>
                  </a:txBody>
                  <a:tcPr marL="115788" marR="262762" marT="33082" marB="248116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8991729"/>
                  </a:ext>
                </a:extLst>
              </a:tr>
              <a:tr h="678185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 b="1" cap="none" spc="0">
                          <a:solidFill>
                            <a:schemeClr val="tx1"/>
                          </a:solidFill>
                          <a:effectLst/>
                        </a:rPr>
                        <a:t>Apmācīti speciālisti</a:t>
                      </a:r>
                      <a:endParaRPr lang="lv-LV" sz="22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15788" marR="262762" marT="33082" marB="248116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 cap="none" spc="0">
                          <a:solidFill>
                            <a:schemeClr val="tx1"/>
                          </a:solidFill>
                          <a:effectLst/>
                        </a:rPr>
                        <a:t>6 000+</a:t>
                      </a:r>
                    </a:p>
                  </a:txBody>
                  <a:tcPr marL="115788" marR="262762" marT="33082" marB="24811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1182142"/>
                  </a:ext>
                </a:extLst>
              </a:tr>
              <a:tr h="678185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 b="1" cap="none" spc="0" dirty="0">
                          <a:solidFill>
                            <a:schemeClr val="tx1"/>
                          </a:solidFill>
                          <a:effectLst/>
                        </a:rPr>
                        <a:t>Pilnveidotas bāriņtiesas</a:t>
                      </a:r>
                      <a:endParaRPr lang="lv-LV" sz="22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15788" marR="262762" marT="33082" marB="248116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 cap="none" spc="0" dirty="0">
                          <a:solidFill>
                            <a:schemeClr val="tx1"/>
                          </a:solidFill>
                          <a:effectLst/>
                        </a:rPr>
                        <a:t>40+</a:t>
                      </a:r>
                    </a:p>
                  </a:txBody>
                  <a:tcPr marL="115788" marR="262762" marT="33082" marB="24811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162714"/>
                  </a:ext>
                </a:extLst>
              </a:tr>
              <a:tr h="678185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 b="1" cap="none" spc="0">
                          <a:solidFill>
                            <a:schemeClr val="tx1"/>
                          </a:solidFill>
                          <a:effectLst/>
                        </a:rPr>
                        <a:t>Iesaistītas pašvaldības</a:t>
                      </a:r>
                      <a:endParaRPr lang="lv-LV" sz="22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15788" marR="262762" marT="33082" marB="248116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 cap="none" spc="0" dirty="0">
                          <a:solidFill>
                            <a:schemeClr val="tx1"/>
                          </a:solidFill>
                          <a:effectLst/>
                        </a:rPr>
                        <a:t>42</a:t>
                      </a:r>
                    </a:p>
                  </a:txBody>
                  <a:tcPr marL="115788" marR="262762" marT="33082" marB="24811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452162"/>
                  </a:ext>
                </a:extLst>
              </a:tr>
              <a:tr h="678185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 b="1" cap="none" spc="0">
                          <a:solidFill>
                            <a:schemeClr val="tx1"/>
                          </a:solidFill>
                          <a:effectLst/>
                        </a:rPr>
                        <a:t>Izstrādāti metodiskie materiāli</a:t>
                      </a:r>
                      <a:endParaRPr lang="lv-LV" sz="22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15788" marR="262762" marT="33082" marB="248116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 cap="none" spc="0">
                          <a:solidFill>
                            <a:schemeClr val="tx1"/>
                          </a:solidFill>
                          <a:effectLst/>
                        </a:rPr>
                        <a:t>10+</a:t>
                      </a:r>
                    </a:p>
                  </a:txBody>
                  <a:tcPr marL="115788" marR="262762" marT="33082" marB="24811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253951"/>
                  </a:ext>
                </a:extLst>
              </a:tr>
              <a:tr h="678185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 b="1" cap="none" spc="0">
                          <a:solidFill>
                            <a:schemeClr val="tx1"/>
                          </a:solidFill>
                          <a:effectLst/>
                        </a:rPr>
                        <a:t>Komunikācijas kampaņu auditorija</a:t>
                      </a:r>
                      <a:endParaRPr lang="lv-LV" sz="22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15788" marR="262762" marT="33082" marB="248116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 cap="none" spc="0" dirty="0">
                          <a:solidFill>
                            <a:schemeClr val="tx1"/>
                          </a:solidFill>
                          <a:effectLst/>
                        </a:rPr>
                        <a:t>500 000+</a:t>
                      </a:r>
                    </a:p>
                  </a:txBody>
                  <a:tcPr marL="115788" marR="262762" marT="33082" marB="24811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278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670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047557-38FD-2E66-8A82-BCDC1BBC5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8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TURPMĀKIE SOĻI </a:t>
            </a:r>
            <a:br>
              <a:rPr lang="en-US" sz="38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8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357EC4F-235E-4222-A36F-C7878ACE3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BE6FCBA-8710-1B6C-AF9F-129FCEE35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936" y="2807208"/>
            <a:ext cx="3429000" cy="341071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R="0" lvl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lv-LV" sz="1500" b="1" i="0" u="none" strike="noStrike" cap="none" normalizeH="0" baseline="0" dirty="0">
                <a:ln>
                  <a:noFill/>
                </a:ln>
                <a:effectLst/>
              </a:rPr>
              <a:t>PABEIGTS (2024-2025)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</a:rPr>
              <a:t>Mācību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</a:rPr>
              <a:t>programmu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</a:rPr>
              <a:t>izstrāde</a:t>
            </a:r>
            <a:endParaRPr kumimoji="0" lang="en-US" altLang="lv-LV" sz="15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</a:rPr>
              <a:t>NPAIS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</a:rPr>
              <a:t>koncepcija</a:t>
            </a:r>
            <a:endParaRPr kumimoji="0" lang="en-US" altLang="lv-LV" sz="15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</a:rPr>
              <a:t>BAC </a:t>
            </a:r>
            <a:r>
              <a:rPr kumimoji="0" lang="lv-LV" altLang="lv-LV" sz="1500" b="0" i="0" u="none" strike="noStrike" cap="none" normalizeH="0" baseline="0" dirty="0">
                <a:ln>
                  <a:noFill/>
                </a:ln>
                <a:effectLst/>
              </a:rPr>
              <a:t>kapacitātes stiprināšanas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</a:rPr>
              <a:t>plāns</a:t>
            </a:r>
            <a:endParaRPr kumimoji="0" lang="en-US" altLang="lv-LV" sz="15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</a:rPr>
              <a:t>Komunikācijas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</a:rPr>
              <a:t>stratēģija</a:t>
            </a:r>
            <a:endParaRPr kumimoji="0" lang="en-US" altLang="lv-LV" sz="1500" b="0" i="0" u="none" strike="noStrike" cap="none" normalizeH="0" baseline="0" dirty="0">
              <a:ln>
                <a:noFill/>
              </a:ln>
              <a:effectLst/>
            </a:endParaRPr>
          </a:p>
          <a:p>
            <a:pPr marR="0" lvl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lv-LV" sz="1500" b="1" i="0" u="none" strike="noStrike" cap="none" normalizeH="0" baseline="0" dirty="0">
                <a:ln>
                  <a:noFill/>
                </a:ln>
                <a:effectLst/>
              </a:rPr>
              <a:t>⏳ PROCESĀ (2026 )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</a:rPr>
              <a:t>Speciālistu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</a:rPr>
              <a:t>reģistra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</a:rPr>
              <a:t>ieviešana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</a:rPr>
              <a:t> (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</a:rPr>
              <a:t>maijs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</a:rPr>
              <a:t>)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</a:rPr>
              <a:t>Bāriņtiesu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</a:rPr>
              <a:t>novērtēšanas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</a:rPr>
              <a:t>sistēma</a:t>
            </a:r>
            <a:endParaRPr kumimoji="0" lang="en-US" altLang="lv-LV" sz="15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</a:rPr>
              <a:t>Pirmās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lv-LV" sz="1500" b="0" i="0" u="none" strike="noStrike" cap="none" normalizeH="0" baseline="0" dirty="0" err="1">
                <a:ln>
                  <a:noFill/>
                </a:ln>
                <a:effectLst/>
              </a:rPr>
              <a:t>komunikācijas</a:t>
            </a:r>
            <a:r>
              <a:rPr kumimoji="0" lang="en-US" altLang="lv-LV" sz="15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lang="lv-LV" altLang="lv-LV" sz="1500" dirty="0"/>
              <a:t>aktivitātes</a:t>
            </a:r>
            <a:endParaRPr kumimoji="0" lang="en-US" altLang="lv-LV" sz="1500" b="0" i="0" u="none" strike="noStrike" cap="none" normalizeH="0" baseline="0" dirty="0">
              <a:ln>
                <a:noFill/>
              </a:ln>
              <a:effectLst/>
            </a:endParaRPr>
          </a:p>
          <a:p>
            <a:pPr marR="0" lvl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lv-LV" sz="1500" b="1" i="0" u="none" strike="noStrike" cap="none" normalizeH="0" baseline="0" dirty="0">
                <a:ln>
                  <a:noFill/>
                </a:ln>
                <a:effectLst/>
              </a:rPr>
              <a:t>📋 PLĀNOTS (2026-2027)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lv-LV" sz="15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4676601-3D0E-AC0A-FBA9-4B0400288D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3249822"/>
              </p:ext>
            </p:extLst>
          </p:nvPr>
        </p:nvGraphicFramePr>
        <p:xfrm>
          <a:off x="4654296" y="1066887"/>
          <a:ext cx="6903720" cy="4724231"/>
        </p:xfrm>
        <a:graphic>
          <a:graphicData uri="http://schemas.openxmlformats.org/drawingml/2006/table">
            <a:tbl>
              <a:tblPr/>
              <a:tblGrid>
                <a:gridCol w="2301240">
                  <a:extLst>
                    <a:ext uri="{9D8B030D-6E8A-4147-A177-3AD203B41FA5}">
                      <a16:colId xmlns:a16="http://schemas.microsoft.com/office/drawing/2014/main" val="3965695256"/>
                    </a:ext>
                  </a:extLst>
                </a:gridCol>
                <a:gridCol w="2301240">
                  <a:extLst>
                    <a:ext uri="{9D8B030D-6E8A-4147-A177-3AD203B41FA5}">
                      <a16:colId xmlns:a16="http://schemas.microsoft.com/office/drawing/2014/main" val="164542392"/>
                    </a:ext>
                  </a:extLst>
                </a:gridCol>
                <a:gridCol w="2301240">
                  <a:extLst>
                    <a:ext uri="{9D8B030D-6E8A-4147-A177-3AD203B41FA5}">
                      <a16:colId xmlns:a16="http://schemas.microsoft.com/office/drawing/2014/main" val="376411202"/>
                    </a:ext>
                  </a:extLst>
                </a:gridCol>
              </a:tblGrid>
              <a:tr h="4518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2000" b="1" i="0" u="none" strike="noStrike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Ceturksnis</a:t>
                      </a:r>
                      <a:endParaRPr lang="lv-LV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701" marR="102701" marT="51350" marB="51350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2000" b="1" i="0" u="none" strike="noStrike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Aktivitāte</a:t>
                      </a:r>
                      <a:endParaRPr lang="lv-LV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701" marR="102701" marT="51350" marB="51350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2000" b="1" i="0" u="none" strike="noStrike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Budžets (EUR)</a:t>
                      </a:r>
                      <a:endParaRPr lang="lv-LV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701" marR="102701" marT="51350" marB="51350" anchor="b">
                    <a:lnL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243057"/>
                  </a:ext>
                </a:extLst>
              </a:tr>
              <a:tr h="1068087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000" b="1" i="0" u="none" strike="noStrike" dirty="0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2026 1.ceturksnis</a:t>
                      </a:r>
                      <a:endParaRPr lang="lv-LV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701" marR="102701" marT="51350" marB="51350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000" b="0" i="0" u="none" strike="noStrike">
                          <a:effectLst/>
                          <a:latin typeface="Arial" panose="020B0604020202020204" pitchFamily="34" charset="0"/>
                        </a:rPr>
                        <a:t>Pētījums par bāriņtiesu darba apstākļiem</a:t>
                      </a:r>
                    </a:p>
                  </a:txBody>
                  <a:tcPr marL="102701" marR="102701" marT="51350" marB="51350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000" b="0" i="0" u="none" strike="noStrike">
                          <a:effectLst/>
                          <a:latin typeface="Arial" panose="020B0604020202020204" pitchFamily="34" charset="0"/>
                        </a:rPr>
                        <a:t>75 000</a:t>
                      </a:r>
                    </a:p>
                  </a:txBody>
                  <a:tcPr marL="102701" marR="102701" marT="51350" marB="51350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5083715"/>
                  </a:ext>
                </a:extLst>
              </a:tr>
              <a:tr h="1068087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000" b="1" i="0" u="none" strike="noStrike" dirty="0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2026 2.ceturksnis</a:t>
                      </a:r>
                      <a:endParaRPr lang="lv-LV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701" marR="102701" marT="51350" marB="51350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000" b="0" i="0" u="none" strike="noStrike">
                          <a:effectLst/>
                          <a:latin typeface="Arial" panose="020B0604020202020204" pitchFamily="34" charset="0"/>
                        </a:rPr>
                        <a:t>Metodiskie materiāli pašvaldībām</a:t>
                      </a:r>
                    </a:p>
                  </a:txBody>
                  <a:tcPr marL="102701" marR="102701" marT="51350" marB="51350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000" b="0" i="0" u="none" strike="noStrike">
                          <a:effectLst/>
                          <a:latin typeface="Arial" panose="020B0604020202020204" pitchFamily="34" charset="0"/>
                        </a:rPr>
                        <a:t>400 000</a:t>
                      </a:r>
                    </a:p>
                  </a:txBody>
                  <a:tcPr marL="102701" marR="102701" marT="51350" marB="51350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0199332"/>
                  </a:ext>
                </a:extLst>
              </a:tr>
              <a:tr h="1068087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000" b="1" i="0" u="none" strike="noStrike" dirty="0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2026 3.ceturksnis</a:t>
                      </a:r>
                      <a:endParaRPr lang="lv-LV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701" marR="102701" marT="51350" marB="51350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000" b="0" i="0" u="none" strike="noStrike">
                          <a:effectLst/>
                          <a:latin typeface="Arial" panose="020B0604020202020204" pitchFamily="34" charset="0"/>
                        </a:rPr>
                        <a:t>Bāriņtiesu 150h mācību programma</a:t>
                      </a:r>
                    </a:p>
                  </a:txBody>
                  <a:tcPr marL="102701" marR="102701" marT="51350" marB="51350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000" b="0" i="0" u="none" strike="noStrike">
                          <a:effectLst/>
                          <a:latin typeface="Arial" panose="020B0604020202020204" pitchFamily="34" charset="0"/>
                        </a:rPr>
                        <a:t>500 000</a:t>
                      </a:r>
                    </a:p>
                  </a:txBody>
                  <a:tcPr marL="102701" marR="102701" marT="51350" marB="51350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190193"/>
                  </a:ext>
                </a:extLst>
              </a:tr>
              <a:tr h="1068087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000" b="1" i="0" u="none" strike="noStrike" dirty="0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2026 3.ceturksnis</a:t>
                      </a:r>
                      <a:endParaRPr lang="lv-LV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701" marR="102701" marT="51350" marB="51350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000" b="0" i="0" u="none" strike="noStrike">
                          <a:effectLst/>
                          <a:latin typeface="Arial" panose="020B0604020202020204" pitchFamily="34" charset="0"/>
                        </a:rPr>
                        <a:t>Ģimenes risku novērtēšanas sistēma</a:t>
                      </a:r>
                    </a:p>
                  </a:txBody>
                  <a:tcPr marL="102701" marR="102701" marT="51350" marB="51350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000" b="0" i="0" u="none" strike="noStrike" dirty="0">
                          <a:effectLst/>
                          <a:latin typeface="Arial" panose="020B0604020202020204" pitchFamily="34" charset="0"/>
                        </a:rPr>
                        <a:t>635 000</a:t>
                      </a:r>
                    </a:p>
                  </a:txBody>
                  <a:tcPr marL="102701" marR="102701" marT="51350" marB="51350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8957120"/>
                  </a:ext>
                </a:extLst>
              </a:tr>
            </a:tbl>
          </a:graphicData>
        </a:graphic>
      </p:graphicFrame>
      <p:sp>
        <p:nvSpPr>
          <p:cNvPr id="3" name="Arrow: Right 2">
            <a:extLst>
              <a:ext uri="{FF2B5EF4-FFF2-40B4-BE49-F238E27FC236}">
                <a16:creationId xmlns:a16="http://schemas.microsoft.com/office/drawing/2014/main" id="{141E6231-026D-9622-BE60-E0761F243245}"/>
              </a:ext>
            </a:extLst>
          </p:cNvPr>
          <p:cNvSpPr/>
          <p:nvPr/>
        </p:nvSpPr>
        <p:spPr>
          <a:xfrm>
            <a:off x="3041904" y="530648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04682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514</Words>
  <Application>Microsoft Office PowerPoint</Application>
  <PresentationFormat>Widescreen</PresentationFormat>
  <Paragraphs>116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Inter</vt:lpstr>
      <vt:lpstr>Office Theme</vt:lpstr>
      <vt:lpstr>ESF+ Projekts "Profesionālās kvalifikācijas pilnveide bērnu tiesību aizsardzības jautājumos" </vt:lpstr>
      <vt:lpstr>PROJEKTA PAMATINFORMĀCIJA </vt:lpstr>
      <vt:lpstr>Finanšu ietvars</vt:lpstr>
      <vt:lpstr>GALVENĀS INVESTĪCIJU JOMAS  </vt:lpstr>
      <vt:lpstr>PROJEKTA KOMPONENTES UN SASNIEGUMI </vt:lpstr>
      <vt:lpstr>KOMUNIKĀCIJAS STRATĒĢIJA 2026-2029 </vt:lpstr>
      <vt:lpstr>Stratēģiskie virzieni</vt:lpstr>
      <vt:lpstr>SAGAIDĀMIE REZULTĀTI UN IETEKME </vt:lpstr>
      <vt:lpstr>TURPMĀKIE SOĻI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ESF+ Projekts "Profesionālās kvalifikācijas pilnveide bērnu tiesību aizsardzības jautājumos" </dc:title>
  <dc:creator>Gunita Kovaļevska</dc:creator>
  <cp:lastModifiedBy>LM VBTAI</cp:lastModifiedBy>
  <cp:revision>8</cp:revision>
  <dcterms:created xsi:type="dcterms:W3CDTF">2025-12-21T16:06:56Z</dcterms:created>
  <dcterms:modified xsi:type="dcterms:W3CDTF">2025-12-22T13:01:49Z</dcterms:modified>
</cp:coreProperties>
</file>