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0" r:id="rId2"/>
    <p:sldId id="2547" r:id="rId3"/>
    <p:sldId id="2540" r:id="rId4"/>
    <p:sldId id="2541" r:id="rId5"/>
    <p:sldId id="2537" r:id="rId6"/>
    <p:sldId id="2539" r:id="rId7"/>
    <p:sldId id="2519" r:id="rId8"/>
    <p:sldId id="2535" r:id="rId9"/>
    <p:sldId id="2531" r:id="rId10"/>
    <p:sldId id="2532" r:id="rId11"/>
    <p:sldId id="2545" r:id="rId12"/>
    <p:sldId id="2548" r:id="rId13"/>
    <p:sldId id="2542" r:id="rId14"/>
    <p:sldId id="2543" r:id="rId15"/>
    <p:sldId id="837" r:id="rId16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B244824-02D0-5AAD-DBDF-8B590310CB62}" name="Gunita Kovaļevska" initials="GK" userId="S-1-5-21-738795142-1242532775-405837587-13071" providerId="AD"/>
  <p188:author id="{F16EA464-6092-8080-4978-DE573CB55348}" name="Janis Pavulens" initials="JP" userId="c006029894c3ad8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CB2"/>
    <a:srgbClr val="30651D"/>
    <a:srgbClr val="53AF33"/>
    <a:srgbClr val="FDE6DB"/>
    <a:srgbClr val="FCCEBA"/>
    <a:srgbClr val="5CC337"/>
    <a:srgbClr val="E6F15D"/>
    <a:srgbClr val="D7D200"/>
    <a:srgbClr val="4EA72F"/>
    <a:srgbClr val="F76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6126" autoAdjust="0"/>
  </p:normalViewPr>
  <p:slideViewPr>
    <p:cSldViewPr snapToGrid="0">
      <p:cViewPr varScale="1">
        <p:scale>
          <a:sx n="104" d="100"/>
          <a:sy n="104" d="100"/>
        </p:scale>
        <p:origin x="132" y="24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Procentuālais pieaugums</a:t>
            </a:r>
            <a:endParaRPr lang="en-GB" dirty="0"/>
          </a:p>
        </c:rich>
      </c:tx>
      <c:layout>
        <c:manualLayout>
          <c:xMode val="edge"/>
          <c:yMode val="edge"/>
          <c:x val="0.34934229571188508"/>
          <c:y val="1.32275132275132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108648988754736E-2"/>
          <c:y val="6.6700412448443963E-2"/>
          <c:w val="0.92842242631542149"/>
          <c:h val="0.782166633502942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Tālruņa konsultācijas</c:v>
                </c:pt>
                <c:pt idx="1">
                  <c:v>Čati</c:v>
                </c:pt>
                <c:pt idx="2">
                  <c:v>Krīzes gadījumi</c:v>
                </c:pt>
                <c:pt idx="3">
                  <c:v>Iesniegumi/saņemtā informācija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7511</c:v>
                </c:pt>
                <c:pt idx="1">
                  <c:v>616</c:v>
                </c:pt>
                <c:pt idx="2">
                  <c:v>17</c:v>
                </c:pt>
                <c:pt idx="3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70-449C-B0B6-63D1AE9FACD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70-449C-B0B6-63D1AE9FACDD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70-449C-B0B6-63D1AE9FACDD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70-449C-B0B6-63D1AE9FA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Tālruņa konsultācijas</c:v>
                </c:pt>
                <c:pt idx="1">
                  <c:v>Čati</c:v>
                </c:pt>
                <c:pt idx="2">
                  <c:v>Krīzes gadījumi</c:v>
                </c:pt>
                <c:pt idx="3">
                  <c:v>Iesniegumi/saņemtā informācija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8437</c:v>
                </c:pt>
                <c:pt idx="1">
                  <c:v>1264</c:v>
                </c:pt>
                <c:pt idx="2">
                  <c:v>28</c:v>
                </c:pt>
                <c:pt idx="3">
                  <c:v>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70-449C-B0B6-63D1AE9FACD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Tālruņa konsultācijas</c:v>
                </c:pt>
                <c:pt idx="1">
                  <c:v>Čati</c:v>
                </c:pt>
                <c:pt idx="2">
                  <c:v>Krīzes gadījumi</c:v>
                </c:pt>
                <c:pt idx="3">
                  <c:v>Iesniegumi/saņemtā informācija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9370-449C-B0B6-63D1AE9FACD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099743"/>
        <c:axId val="2106100223"/>
      </c:barChart>
      <c:catAx>
        <c:axId val="2106099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6100223"/>
        <c:crosses val="autoZero"/>
        <c:auto val="1"/>
        <c:lblAlgn val="ctr"/>
        <c:lblOffset val="100"/>
        <c:noMultiLvlLbl val="0"/>
      </c:catAx>
      <c:valAx>
        <c:axId val="2106100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6099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Procentuālais pieaugums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531865036107577E-2"/>
          <c:y val="0.10424560106881947"/>
          <c:w val="0.92842242631542149"/>
          <c:h val="0.727292987293555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Iesniegumi</c:v>
                </c:pt>
                <c:pt idx="1">
                  <c:v>APL</c:v>
                </c:pt>
                <c:pt idx="2">
                  <c:v>Dalība sanāksmēs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1168</c:v>
                </c:pt>
                <c:pt idx="1">
                  <c:v>103</c:v>
                </c:pt>
                <c:pt idx="2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CE-4D9C-9F90-6A6530E137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Iesniegumi</c:v>
                </c:pt>
                <c:pt idx="1">
                  <c:v>APL</c:v>
                </c:pt>
                <c:pt idx="2">
                  <c:v>Dalība sanāksmēs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1741</c:v>
                </c:pt>
                <c:pt idx="1">
                  <c:v>156</c:v>
                </c:pt>
                <c:pt idx="2">
                  <c:v>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CE-4D9C-9F90-6A6530E137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Iesniegumi</c:v>
                </c:pt>
                <c:pt idx="1">
                  <c:v>APL</c:v>
                </c:pt>
                <c:pt idx="2">
                  <c:v>Dalība sanāksmēs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36CE-4D9C-9F90-6A6530E13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8369855"/>
        <c:axId val="1928370335"/>
      </c:barChart>
      <c:catAx>
        <c:axId val="1928369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370335"/>
        <c:crosses val="autoZero"/>
        <c:auto val="1"/>
        <c:lblAlgn val="ctr"/>
        <c:lblOffset val="100"/>
        <c:noMultiLvlLbl val="0"/>
      </c:catAx>
      <c:valAx>
        <c:axId val="1928370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8369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0.14167</cdr:x>
      <cdr:y>0.01229</cdr:y>
    </cdr:from>
    <cdr:to>
      <cdr:x>0.2249</cdr:x>
      <cdr:y>0.08155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A1795E1-6475-078C-8F72-CF2DC8BD9EE2}"/>
            </a:ext>
          </a:extLst>
        </cdr:cNvPr>
        <cdr:cNvSpPr txBox="1"/>
      </cdr:nvSpPr>
      <cdr:spPr>
        <a:xfrm xmlns:a="http://schemas.openxmlformats.org/drawingml/2006/main">
          <a:off x="1367848" y="58992"/>
          <a:ext cx="803564" cy="3325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+12,3 %</a:t>
          </a: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0.36265</cdr:x>
      <cdr:y>0.61294</cdr:y>
    </cdr:from>
    <cdr:to>
      <cdr:x>0.45544</cdr:x>
      <cdr:y>0.70529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0458F82-3C38-5746-9A70-546EEC63582B}"/>
            </a:ext>
          </a:extLst>
        </cdr:cNvPr>
        <cdr:cNvSpPr txBox="1"/>
      </cdr:nvSpPr>
      <cdr:spPr>
        <a:xfrm xmlns:a="http://schemas.openxmlformats.org/drawingml/2006/main">
          <a:off x="3501447" y="2942465"/>
          <a:ext cx="895927" cy="4433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+105 %</a:t>
          </a: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0.61902</cdr:x>
      <cdr:y>0.83045</cdr:y>
    </cdr:from>
    <cdr:to>
      <cdr:x>0.6592</cdr:x>
      <cdr:y>0.84969</cdr:y>
    </cdr:to>
    <cdr:sp macro="" textlink="">
      <cdr:nvSpPr>
        <cdr:cNvPr id="4" name="Rectangle 3">
          <a:extLst xmlns:a="http://schemas.openxmlformats.org/drawingml/2006/main">
            <a:ext uri="{FF2B5EF4-FFF2-40B4-BE49-F238E27FC236}">
              <a16:creationId xmlns:a16="http://schemas.microsoft.com/office/drawing/2014/main" id="{A3DC9760-73AA-C701-D0EB-D0ED41865B7D}"/>
            </a:ext>
          </a:extLst>
        </cdr:cNvPr>
        <cdr:cNvSpPr/>
      </cdr:nvSpPr>
      <cdr:spPr>
        <a:xfrm xmlns:a="http://schemas.openxmlformats.org/drawingml/2006/main">
          <a:off x="5976793" y="3986638"/>
          <a:ext cx="387927" cy="9236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7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0.60181</cdr:x>
      <cdr:y>0.70438</cdr:y>
    </cdr:from>
    <cdr:to>
      <cdr:x>0.67738</cdr:x>
      <cdr:y>0.76208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C6994C9A-809D-3197-E5B0-7C6AC7A17553}"/>
            </a:ext>
          </a:extLst>
        </cdr:cNvPr>
        <cdr:cNvSpPr txBox="1"/>
      </cdr:nvSpPr>
      <cdr:spPr>
        <a:xfrm xmlns:a="http://schemas.openxmlformats.org/drawingml/2006/main">
          <a:off x="5810538" y="3381459"/>
          <a:ext cx="729672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+64,7 %</a:t>
          </a: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0.82096</cdr:x>
      <cdr:y>0.70352</cdr:y>
    </cdr:from>
    <cdr:to>
      <cdr:x>0.91088</cdr:x>
      <cdr:y>0.78817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650B0AA5-F7A3-0D98-2EA0-FE06EB8FAA07}"/>
            </a:ext>
          </a:extLst>
        </cdr:cNvPr>
        <cdr:cNvSpPr txBox="1"/>
      </cdr:nvSpPr>
      <cdr:spPr>
        <a:xfrm xmlns:a="http://schemas.openxmlformats.org/drawingml/2006/main">
          <a:off x="7926530" y="3377303"/>
          <a:ext cx="868218" cy="40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+64 %</a:t>
          </a:r>
        </a:p>
        <a:p xmlns:a="http://schemas.openxmlformats.org/drawingml/2006/main"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0.45265</cdr:x>
      <cdr:y>0.39603</cdr:y>
    </cdr:from>
    <cdr:to>
      <cdr:x>0.54735</cdr:x>
      <cdr:y>0.60397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83567D5-7C64-7A8B-E2A8-5505997AC8E4}"/>
            </a:ext>
          </a:extLst>
        </cdr:cNvPr>
        <cdr:cNvSpPr txBox="1"/>
      </cdr:nvSpPr>
      <cdr:spPr>
        <a:xfrm xmlns:a="http://schemas.openxmlformats.org/drawingml/2006/main">
          <a:off x="4370387" y="174148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0.13254</cdr:x>
      <cdr:y>0.08786</cdr:y>
    </cdr:from>
    <cdr:to>
      <cdr:x>0.23627</cdr:x>
      <cdr:y>0.16113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46190DE-6960-EB9F-0C79-8F7036E2EA9B}"/>
            </a:ext>
          </a:extLst>
        </cdr:cNvPr>
        <cdr:cNvSpPr txBox="1"/>
      </cdr:nvSpPr>
      <cdr:spPr>
        <a:xfrm xmlns:a="http://schemas.openxmlformats.org/drawingml/2006/main">
          <a:off x="1279706" y="386352"/>
          <a:ext cx="1001486" cy="3222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0.13525</cdr:x>
      <cdr:y>0.09335</cdr:y>
    </cdr:from>
    <cdr:to>
      <cdr:x>0.22995</cdr:x>
      <cdr:y>0.30129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195C643-A039-7765-7722-104E68A24D2D}"/>
            </a:ext>
          </a:extLst>
        </cdr:cNvPr>
        <cdr:cNvSpPr txBox="1"/>
      </cdr:nvSpPr>
      <cdr:spPr>
        <a:xfrm xmlns:a="http://schemas.openxmlformats.org/drawingml/2006/main">
          <a:off x="1305833" y="4104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+49%</a:t>
          </a: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0.36074</cdr:x>
      <cdr:y>0.65919</cdr:y>
    </cdr:from>
    <cdr:to>
      <cdr:x>0.45544</cdr:x>
      <cdr:y>0.86713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20A6B4CB-4620-5623-2CEC-AC4A808A9D03}"/>
            </a:ext>
          </a:extLst>
        </cdr:cNvPr>
        <cdr:cNvSpPr txBox="1"/>
      </cdr:nvSpPr>
      <cdr:spPr>
        <a:xfrm xmlns:a="http://schemas.openxmlformats.org/drawingml/2006/main">
          <a:off x="3482975" y="289869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+51%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0.66379</cdr:x>
      <cdr:y>0.34333</cdr:y>
    </cdr:from>
    <cdr:to>
      <cdr:x>0.7585</cdr:x>
      <cdr:y>0.55127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347C60F7-49F0-F3B9-118A-D010076AA367}"/>
            </a:ext>
          </a:extLst>
        </cdr:cNvPr>
        <cdr:cNvSpPr txBox="1"/>
      </cdr:nvSpPr>
      <cdr:spPr>
        <a:xfrm xmlns:a="http://schemas.openxmlformats.org/drawingml/2006/main">
          <a:off x="6409055" y="150975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0.59615</cdr:x>
      <cdr:y>0.47206</cdr:y>
    </cdr:from>
    <cdr:to>
      <cdr:x>0.64305</cdr:x>
      <cdr:y>0.53939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661793A0-AE96-532B-7624-786EB2A8F85D}"/>
            </a:ext>
          </a:extLst>
        </cdr:cNvPr>
        <cdr:cNvSpPr txBox="1"/>
      </cdr:nvSpPr>
      <cdr:spPr>
        <a:xfrm xmlns:a="http://schemas.openxmlformats.org/drawingml/2006/main" flipH="1" flipV="1">
          <a:off x="5755913" y="2075815"/>
          <a:ext cx="452846" cy="296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0.59705</cdr:x>
      <cdr:y>0.54731</cdr:y>
    </cdr:from>
    <cdr:to>
      <cdr:x>0.69176</cdr:x>
      <cdr:y>0.75526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4389C524-A959-2580-D972-957BEABCDA75}"/>
            </a:ext>
          </a:extLst>
        </cdr:cNvPr>
        <cdr:cNvSpPr txBox="1"/>
      </cdr:nvSpPr>
      <cdr:spPr>
        <a:xfrm xmlns:a="http://schemas.openxmlformats.org/drawingml/2006/main">
          <a:off x="5764620" y="24067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▲ +16%</a:t>
          </a:r>
          <a:endParaRPr lang="en-GB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150F2A5-C2E8-4D38-A09E-38B7DE0BAF6B}" type="datetimeFigureOut">
              <a:rPr lang="lv-LV" smtClean="0"/>
              <a:t>16.01.2026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CEBD5A5-6FAF-4678-B431-0BEA8877C8F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682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2AC3FB-2716-A574-7EBB-818B476BF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5937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4CE8E7F-5141-1BC1-7BC4-4635DEB52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828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lv-LV" dirty="0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D955E37-97E8-B30A-E782-6DE184D1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DCCEA-F111-474A-A672-2CC6C6215717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9415EE6-022D-B28D-7F07-93B57CD5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1BAE4B3-60FF-701B-A0B7-DDD6691E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2CF8923A-B0FA-0C86-4F25-D974DBFAF7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11" name="Attēls 10">
            <a:extLst>
              <a:ext uri="{FF2B5EF4-FFF2-40B4-BE49-F238E27FC236}">
                <a16:creationId xmlns:a16="http://schemas.microsoft.com/office/drawing/2014/main" id="{578A1348-A855-B3C1-B1B6-6826ECE6A0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59063" y="-40241"/>
            <a:ext cx="2073872" cy="455860"/>
          </a:xfrm>
          <a:prstGeom prst="rect">
            <a:avLst/>
          </a:prstGeom>
        </p:spPr>
      </p:pic>
      <p:pic>
        <p:nvPicPr>
          <p:cNvPr id="12" name="Attēls 11">
            <a:extLst>
              <a:ext uri="{FF2B5EF4-FFF2-40B4-BE49-F238E27FC236}">
                <a16:creationId xmlns:a16="http://schemas.microsoft.com/office/drawing/2014/main" id="{46F8A6EC-2EA8-1154-3C6E-131E8A7C14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059065" y="442607"/>
            <a:ext cx="2073871" cy="2157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82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8B34244-77E7-B6D1-5EA7-8155F2345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C174811-C55A-E22F-6AFF-6195F90D8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2FDF375-6775-4984-F981-C08107B0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8A3C-F1CC-4A32-B4B9-EFF8A5802545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53A455-6165-E438-1622-DD499534F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8F650D5-6591-3D29-BC36-4C0883BC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457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C995583-6F85-71F0-8C2B-FD5229196B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40D8696-4946-4656-B50C-E2CC9F7A6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A4E3656-6ED0-867B-BFF6-4003E930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26BFD-9969-4100-8735-3E1D4B548B2B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FE037C-A211-141D-1350-23F4A3D6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DD2C684-D483-22AE-3228-CA75DD392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8128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F56E1784-B5E7-287A-7A2B-E7A431A9EE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0212916-D0FF-B473-1155-C3811F2FDAA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82B1B1C-D2FE-48DF-BD00-E3897AAF06A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8103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23FE872-1166-3C97-DD1D-267D8678C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404" y="365129"/>
            <a:ext cx="9654397" cy="1325563"/>
          </a:xfrm>
        </p:spPr>
        <p:txBody>
          <a:bodyPr>
            <a:normAutofit/>
          </a:bodyPr>
          <a:lstStyle>
            <a:lvl1pPr>
              <a:defRPr sz="3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B24969C-F457-EE60-3401-1D8F39867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404" y="1825629"/>
            <a:ext cx="9654397" cy="4396660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3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22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21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46C6905-B724-5DD3-0E14-97DA5D86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66969" y="6270958"/>
            <a:ext cx="2743200" cy="365125"/>
          </a:xfrm>
        </p:spPr>
        <p:txBody>
          <a:bodyPr/>
          <a:lstStyle/>
          <a:p>
            <a:fld id="{30B239CA-0D3A-4A84-9E0E-059CCFB1FD08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306037-38FE-158D-AF93-8723EE236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00669" y="6302375"/>
            <a:ext cx="4114800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F6C2B6E-46F0-9269-F244-80549EE9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282353"/>
            <a:ext cx="2743200" cy="365125"/>
          </a:xfrm>
        </p:spPr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11" name="Attēls 10">
            <a:extLst>
              <a:ext uri="{FF2B5EF4-FFF2-40B4-BE49-F238E27FC236}">
                <a16:creationId xmlns:a16="http://schemas.microsoft.com/office/drawing/2014/main" id="{A02793E8-EFE2-3164-3A5A-44CBAC66CD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7" name="Attēls 6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8130A43E-545E-982A-C6E6-7275147209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6" y="281477"/>
            <a:ext cx="1238006" cy="1287889"/>
          </a:xfrm>
          <a:prstGeom prst="rect">
            <a:avLst/>
          </a:prstGeom>
        </p:spPr>
      </p:pic>
      <p:pic>
        <p:nvPicPr>
          <p:cNvPr id="9" name="Attēls 8">
            <a:extLst>
              <a:ext uri="{FF2B5EF4-FFF2-40B4-BE49-F238E27FC236}">
                <a16:creationId xmlns:a16="http://schemas.microsoft.com/office/drawing/2014/main" id="{1A0E07F4-4B56-3D30-451E-8ED7A1377B7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725" y="11872"/>
            <a:ext cx="1238007" cy="26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50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1B205A2-5539-2744-9242-1A3AB733A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>
            <a:normAutofit/>
          </a:bodyPr>
          <a:lstStyle>
            <a:lvl1pPr>
              <a:defRPr sz="4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A6CCBD7-D225-626B-2F9E-257F1516C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 dirty="0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F5FD2E9-B06C-3F42-DB79-EB04CBB3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51" y="6302379"/>
            <a:ext cx="2743200" cy="365125"/>
          </a:xfrm>
        </p:spPr>
        <p:txBody>
          <a:bodyPr/>
          <a:lstStyle/>
          <a:p>
            <a:fld id="{976C349E-ADEE-4AB9-A53A-1D4A8064F7CC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AF3F116-59C6-8096-FE36-3B9C21E8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3261"/>
            <a:ext cx="4114800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063A519-3F75-39C9-6069-5910DA9B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6949" y="6292820"/>
            <a:ext cx="2743200" cy="365125"/>
          </a:xfrm>
        </p:spPr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14" name="Attēls 13">
            <a:extLst>
              <a:ext uri="{FF2B5EF4-FFF2-40B4-BE49-F238E27FC236}">
                <a16:creationId xmlns:a16="http://schemas.microsoft.com/office/drawing/2014/main" id="{A8EDAA13-305D-34AA-2AA4-265D32CE7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7" name="Attēls 6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AC755583-CBD2-27E1-4CBE-FB55FB08B1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6" y="281477"/>
            <a:ext cx="1238006" cy="1287889"/>
          </a:xfrm>
          <a:prstGeom prst="rect">
            <a:avLst/>
          </a:prstGeom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03D40E99-137B-87FB-17D0-2D2145991A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725" y="11872"/>
            <a:ext cx="1238007" cy="26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9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112636-6066-06D6-1F6F-5FDF69D0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525" y="351822"/>
            <a:ext cx="10194429" cy="1325563"/>
          </a:xfrm>
        </p:spPr>
        <p:txBody>
          <a:bodyPr>
            <a:normAutofit/>
          </a:bodyPr>
          <a:lstStyle>
            <a:lvl1pPr>
              <a:defRPr sz="3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C85EC2C-743C-3E77-82FC-C6C7D4B83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3524" y="1825625"/>
            <a:ext cx="4744529" cy="4351338"/>
          </a:xfrm>
        </p:spPr>
        <p:txBody>
          <a:bodyPr/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3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0B92D51-F736-4C4E-BE27-369115CC8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90581" y="1825625"/>
            <a:ext cx="5277374" cy="4351338"/>
          </a:xfrm>
        </p:spPr>
        <p:txBody>
          <a:bodyPr/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3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57BE125-D568-EDA1-1CE1-8AE88B232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83F5-6060-48CA-BA30-B5BDEB248B3A}" type="datetime1">
              <a:rPr lang="lv-LV" smtClean="0"/>
              <a:t>16.01.2026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9C485C9-5331-0489-EF19-097A0C40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419B8F5-5774-03C4-5E03-EE4B7A72B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71E80F15-F05A-91C3-CF53-61CFE3E58F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9" name="Attēls 8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C43B4111-6CDC-0BEE-A8B8-1E5812CE3C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6" y="281477"/>
            <a:ext cx="1238006" cy="1287889"/>
          </a:xfrm>
          <a:prstGeom prst="rect">
            <a:avLst/>
          </a:prstGeom>
        </p:spPr>
      </p:pic>
      <p:pic>
        <p:nvPicPr>
          <p:cNvPr id="10" name="Attēls 9">
            <a:extLst>
              <a:ext uri="{FF2B5EF4-FFF2-40B4-BE49-F238E27FC236}">
                <a16:creationId xmlns:a16="http://schemas.microsoft.com/office/drawing/2014/main" id="{300A35E0-A612-D0A8-149D-4891C8A6D69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725" y="11872"/>
            <a:ext cx="1238007" cy="26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0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601B67-9922-6047-BE03-912606F01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866690E-EEF5-FF2F-A2C9-803DFEF7E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91B8943-DCF8-4D3D-9D69-713F9FA31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D2B064B-CDA2-14FF-A5A6-7127DA797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C268699-4B2D-B49B-B4F0-FCE0701F2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B4E674CF-EE50-BF1D-A392-BD4C7397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CF4D-D206-4012-A001-864079806C22}" type="datetime1">
              <a:rPr lang="lv-LV" smtClean="0"/>
              <a:t>16.01.2026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728FF95-DFBA-9E9D-F19D-3AD870B47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99A9922-6593-596F-9A7F-E23216D9C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091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B67DF2-8C30-39D8-AA1F-4A232B41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536" y="365129"/>
            <a:ext cx="9611264" cy="1325563"/>
          </a:xfrm>
        </p:spPr>
        <p:txBody>
          <a:bodyPr>
            <a:normAutofit/>
          </a:bodyPr>
          <a:lstStyle>
            <a:lvl1pPr>
              <a:defRPr sz="3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0C467CC8-DBB3-7985-F31B-1226F4458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D7C8F-3FA5-41FA-9726-D8AEF33CBC1A}" type="datetime1">
              <a:rPr lang="lv-LV" smtClean="0"/>
              <a:t>16.01.2026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F5A834AE-4637-91EE-ED02-73A4E063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1993814-6D4B-6D4C-7DA6-1EBDCFDF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Attēls 9">
            <a:extLst>
              <a:ext uri="{FF2B5EF4-FFF2-40B4-BE49-F238E27FC236}">
                <a16:creationId xmlns:a16="http://schemas.microsoft.com/office/drawing/2014/main" id="{29D3B67C-2C95-50EF-1917-2F31F4775C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6" name="Attēls 5">
            <a:extLst>
              <a:ext uri="{FF2B5EF4-FFF2-40B4-BE49-F238E27FC236}">
                <a16:creationId xmlns:a16="http://schemas.microsoft.com/office/drawing/2014/main" id="{9B5CECBB-FA81-D56F-8392-2F04891797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725" y="11872"/>
            <a:ext cx="1238007" cy="269604"/>
          </a:xfrm>
          <a:prstGeom prst="rect">
            <a:avLst/>
          </a:prstGeom>
        </p:spPr>
      </p:pic>
      <p:pic>
        <p:nvPicPr>
          <p:cNvPr id="11" name="Attēls 10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B74C2736-834A-AC59-75A4-390A285665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6" y="281477"/>
            <a:ext cx="1238006" cy="128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2F8BD254-7F10-89B6-851C-EFB13DEBE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7FA5D-F157-4387-AEC9-133C4863849B}" type="datetime1">
              <a:rPr lang="lv-LV" smtClean="0"/>
              <a:t>16.01.2026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D63F9A0-A858-B139-EB36-8F00C786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E7AF050-3192-CF44-3761-07E1190F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04BAB955-0141-44DC-BC97-DDAD90FCC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6667500"/>
            <a:ext cx="12192001" cy="190500"/>
          </a:xfrm>
          <a:prstGeom prst="rect">
            <a:avLst/>
          </a:prstGeom>
        </p:spPr>
      </p:pic>
      <p:pic>
        <p:nvPicPr>
          <p:cNvPr id="9" name="Attēls 8">
            <a:extLst>
              <a:ext uri="{FF2B5EF4-FFF2-40B4-BE49-F238E27FC236}">
                <a16:creationId xmlns:a16="http://schemas.microsoft.com/office/drawing/2014/main" id="{1D83009F-4096-9549-20B7-F07004F77A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725" y="11872"/>
            <a:ext cx="1238007" cy="269604"/>
          </a:xfrm>
          <a:prstGeom prst="rect">
            <a:avLst/>
          </a:prstGeom>
        </p:spPr>
      </p:pic>
      <p:pic>
        <p:nvPicPr>
          <p:cNvPr id="10" name="Attēls 9" descr="Attēls, kurā ir zīmotne, emblēma, simbols&#10;&#10;Apraksts ģenerēts automātiski">
            <a:extLst>
              <a:ext uri="{FF2B5EF4-FFF2-40B4-BE49-F238E27FC236}">
                <a16:creationId xmlns:a16="http://schemas.microsoft.com/office/drawing/2014/main" id="{ECC72F9B-99D7-0845-02DA-1A69B078E9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26" y="281477"/>
            <a:ext cx="1238006" cy="128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2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B50960-108E-A69A-5D12-4FC10102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F152724-1F73-D0B5-ED89-2FC1D4D27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8ADEC3A-94FE-F5CE-DE11-9D8AA418F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CB4F77E-F1BB-5BB7-DDC1-0FEAD979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27AA6-F514-4304-B377-321ACC632B2C}" type="datetime1">
              <a:rPr lang="lv-LV" smtClean="0"/>
              <a:t>16.01.2026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EFC0E26-10AD-ABEA-0569-4C7C72BF3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8861711-A92D-5F04-5C3D-4CD32C35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679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DD85AD6-88A1-E9DC-8881-FE99F6F8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28A15BF1-56F3-7AD1-B818-499D0F4AA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9C1B7D3-CB01-56FD-C928-AD75B472A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3182B93-65C1-5C28-0A27-5E6959FA7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6044-1EBA-4484-8788-2053038FAE24}" type="datetime1">
              <a:rPr lang="lv-LV" smtClean="0"/>
              <a:t>16.01.2026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0C4E2AD-2DF4-2CF4-9D59-24BCDC282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F94BAD1-BD72-8BB4-03AC-55BD1DA1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658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FE9EB6C-D2A3-C7B0-A48A-91EE1FA8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EBE3462-74FA-0517-3241-486A1F752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80967D6-C891-F2D4-9566-7FFD1CB9A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06F51-E837-4C9F-9026-FC9F90EA21CB}" type="datetime1">
              <a:rPr lang="lv-LV" smtClean="0"/>
              <a:t>16.01.2026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DEB056B-FEC6-3DD7-D792-FC7EA6CB9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4138A32-55BF-B7A4-DB63-274F5B43A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A198D-2638-4805-9BA0-E23461591C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412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pasts@bac.gov.l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atura vietturis 2">
            <a:extLst>
              <a:ext uri="{FF2B5EF4-FFF2-40B4-BE49-F238E27FC236}">
                <a16:creationId xmlns:a16="http://schemas.microsoft.com/office/drawing/2014/main" id="{C87514C6-D24A-C3F9-4E73-2BFA6D3A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8026" y="1760256"/>
            <a:ext cx="9106660" cy="3020747"/>
          </a:xfrm>
        </p:spPr>
        <p:txBody>
          <a:bodyPr>
            <a:noAutofit/>
          </a:bodyPr>
          <a:lstStyle/>
          <a:p>
            <a:pPr algn="ctr"/>
            <a:r>
              <a:rPr lang="lv-LV" sz="5400" b="1" noProof="0" dirty="0">
                <a:solidFill>
                  <a:srgbClr val="0099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Bērnu aizsardzības centra paveiktais 2025.gadā un prioritārie darbības virzieni 2026.gadam</a:t>
            </a:r>
            <a:endParaRPr lang="lv-LV" sz="5400" noProof="0" dirty="0">
              <a:solidFill>
                <a:srgbClr val="0099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82AF854-3770-1DC2-99B6-9DB38AF82E96}"/>
              </a:ext>
            </a:extLst>
          </p:cNvPr>
          <p:cNvSpPr txBox="1">
            <a:spLocks/>
          </p:cNvSpPr>
          <p:nvPr/>
        </p:nvSpPr>
        <p:spPr>
          <a:xfrm>
            <a:off x="1450511" y="5170555"/>
            <a:ext cx="10461001" cy="23472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endParaRPr lang="lv-LV" sz="1600" dirty="0">
              <a:solidFill>
                <a:srgbClr val="27093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r>
              <a:rPr lang="lv-LV" sz="1600" dirty="0">
                <a:solidFill>
                  <a:srgbClr val="2709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Gunita Kovaļevska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lv-LV" sz="1600" dirty="0">
                <a:solidFill>
                  <a:srgbClr val="2709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Anda Sauļūna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lv-LV" sz="1600" dirty="0">
                <a:solidFill>
                  <a:srgbClr val="2709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Valentīna Gorbunova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lv-LV" sz="1800" dirty="0">
              <a:solidFill>
                <a:srgbClr val="27093C"/>
              </a:solidFill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solidFill>
                <a:srgbClr val="27093C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solidFill>
                <a:srgbClr val="27093C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solidFill>
                <a:srgbClr val="27093C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solidFill>
                <a:srgbClr val="27093C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lv-LV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”</a:t>
            </a:r>
            <a:endParaRPr lang="lv-LV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v-LV" dirty="0">
              <a:latin typeface="Times New Roman" panose="02020603050405020304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132617C-A7CF-EDFD-B65C-AED90E565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16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8" name="Taisnstūris 7">
            <a:extLst>
              <a:ext uri="{FF2B5EF4-FFF2-40B4-BE49-F238E27FC236}">
                <a16:creationId xmlns:a16="http://schemas.microsoft.com/office/drawing/2014/main" id="{B565BD17-5156-4421-A963-EB7E00116429}"/>
              </a:ext>
            </a:extLst>
          </p:cNvPr>
          <p:cNvSpPr/>
          <p:nvPr/>
        </p:nvSpPr>
        <p:spPr>
          <a:xfrm>
            <a:off x="753979" y="0"/>
            <a:ext cx="2518610" cy="1588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CB7A733C-3B93-42F8-BBCC-2FBFA362AE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27" y="0"/>
            <a:ext cx="2142748" cy="27005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A732-A5C1-86E2-AF7B-853809B0D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404" y="365129"/>
            <a:ext cx="9654397" cy="4084951"/>
          </a:xfrm>
        </p:spPr>
        <p:txBody>
          <a:bodyPr>
            <a:normAutofit/>
          </a:bodyPr>
          <a:lstStyle/>
          <a:p>
            <a:pPr algn="ctr"/>
            <a:r>
              <a:rPr lang="lv-LV" sz="4000" dirty="0">
                <a:solidFill>
                  <a:schemeClr val="accent6"/>
                </a:solidFill>
                <a:latin typeface="+mn-lt"/>
              </a:rPr>
              <a:t>Prioritārie virzieni 2026.gadam</a:t>
            </a:r>
            <a:endParaRPr lang="en-GB" sz="4000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92540-E290-D568-DD2B-2AAE76F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4918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DD94-A48D-4CAA-86E6-29ACF0D8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0" dirty="0">
                <a:solidFill>
                  <a:schemeClr val="accent6"/>
                </a:solidFill>
                <a:latin typeface="+mn-lt"/>
              </a:rPr>
              <a:t>Bērni un pusaudži</a:t>
            </a:r>
            <a:endParaRPr lang="en-GB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72BE06-892E-BD55-3B19-3AF2B15B2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232829"/>
              </p:ext>
            </p:extLst>
          </p:nvPr>
        </p:nvGraphicFramePr>
        <p:xfrm>
          <a:off x="1480457" y="1825625"/>
          <a:ext cx="9873343" cy="3564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3343">
                  <a:extLst>
                    <a:ext uri="{9D8B030D-6E8A-4147-A177-3AD203B41FA5}">
                      <a16:colId xmlns:a16="http://schemas.microsoft.com/office/drawing/2014/main" val="1534620358"/>
                    </a:ext>
                  </a:extLst>
                </a:gridCol>
              </a:tblGrid>
              <a:tr h="52680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855060"/>
                  </a:ext>
                </a:extLst>
              </a:tr>
              <a:tr h="1039185">
                <a:tc>
                  <a:txBody>
                    <a:bodyPr/>
                    <a:lstStyle/>
                    <a:p>
                      <a:r>
                        <a:rPr lang="lv-LV" sz="1400" b="1" dirty="0">
                          <a:latin typeface="+mn-lt"/>
                          <a:cs typeface="Times New Roman" panose="02020603050405020304" pitchFamily="18" charset="0"/>
                        </a:rPr>
                        <a:t>Sociālā m</a:t>
                      </a:r>
                      <a:r>
                        <a:rPr lang="lv-LV" sz="1400" b="1" noProof="0" dirty="0" err="1">
                          <a:latin typeface="+mn-lt"/>
                          <a:cs typeface="Times New Roman" panose="02020603050405020304" pitchFamily="18" charset="0"/>
                        </a:rPr>
                        <a:t>entora</a:t>
                      </a:r>
                      <a:r>
                        <a:rPr lang="lv-LV" sz="1400" b="1" dirty="0">
                          <a:latin typeface="+mn-lt"/>
                          <a:cs typeface="Times New Roman" panose="02020603050405020304" pitchFamily="18" charset="0"/>
                        </a:rPr>
                        <a:t> pakalpojums- </a:t>
                      </a:r>
                      <a:r>
                        <a:rPr lang="en-GB" sz="1400" dirty="0" err="1"/>
                        <a:t>Izstrādāts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sociālā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mentora</a:t>
                      </a:r>
                      <a:r>
                        <a:rPr lang="en-GB" sz="1400" dirty="0"/>
                        <a:t> pakalpojuma </a:t>
                      </a:r>
                      <a:r>
                        <a:rPr lang="en-GB" sz="1400" dirty="0" err="1"/>
                        <a:t>apraksts</a:t>
                      </a:r>
                      <a:r>
                        <a:rPr lang="en-GB" sz="1400" dirty="0"/>
                        <a:t> un </a:t>
                      </a:r>
                      <a:r>
                        <a:rPr lang="en-GB" sz="1400" dirty="0" err="1"/>
                        <a:t>mācību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programma</a:t>
                      </a:r>
                      <a:r>
                        <a:rPr lang="lv-LV" sz="1400" dirty="0"/>
                        <a:t>. </a:t>
                      </a:r>
                      <a:r>
                        <a:rPr lang="en-GB" sz="1400" dirty="0" err="1"/>
                        <a:t>Sagatavoti</a:t>
                      </a:r>
                      <a:r>
                        <a:rPr lang="en-GB" sz="1400" dirty="0"/>
                        <a:t> </a:t>
                      </a:r>
                      <a:r>
                        <a:rPr lang="en-GB" sz="1400" b="1" dirty="0"/>
                        <a:t>20 </a:t>
                      </a:r>
                      <a:r>
                        <a:rPr lang="en-GB" sz="1400" b="1" dirty="0" err="1"/>
                        <a:t>sociālie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mentori</a:t>
                      </a:r>
                      <a:r>
                        <a:rPr lang="en-GB" sz="1400" dirty="0"/>
                        <a:t> (32 h </a:t>
                      </a:r>
                      <a:r>
                        <a:rPr lang="en-GB" sz="1400" dirty="0" err="1"/>
                        <a:t>mācības</a:t>
                      </a:r>
                      <a:r>
                        <a:rPr lang="en-GB" sz="1400" dirty="0"/>
                        <a:t>)</a:t>
                      </a:r>
                      <a:r>
                        <a:rPr lang="lv-LV" sz="1400" dirty="0"/>
                        <a:t>. </a:t>
                      </a:r>
                      <a:r>
                        <a:rPr lang="en-GB" sz="1400" dirty="0"/>
                        <a:t>Uz 12.01.2026.: </a:t>
                      </a:r>
                      <a:r>
                        <a:rPr lang="en-GB" sz="1400" dirty="0" err="1"/>
                        <a:t>atbalsts</a:t>
                      </a:r>
                      <a:r>
                        <a:rPr lang="en-GB" sz="1400" dirty="0"/>
                        <a:t> </a:t>
                      </a:r>
                      <a:r>
                        <a:rPr lang="en-GB" sz="1400" b="1" dirty="0"/>
                        <a:t>43 bērniem</a:t>
                      </a:r>
                      <a:r>
                        <a:rPr lang="en-GB" sz="1400" dirty="0"/>
                        <a:t> </a:t>
                      </a:r>
                      <a:r>
                        <a:rPr lang="en-GB" sz="1400" b="1" dirty="0"/>
                        <a:t>11 pašvaldības</a:t>
                      </a:r>
                      <a:r>
                        <a:rPr lang="lv-LV" sz="1400" b="1" dirty="0"/>
                        <a:t>. </a:t>
                      </a:r>
                      <a:r>
                        <a:rPr lang="lv-LV" sz="1400" b="0" dirty="0"/>
                        <a:t>Kopumā p</a:t>
                      </a:r>
                      <a:r>
                        <a:rPr lang="en-GB" sz="1400" b="0" dirty="0" err="1"/>
                        <a:t>lānots</a:t>
                      </a:r>
                      <a:r>
                        <a:rPr lang="en-GB" sz="1400" b="0" dirty="0"/>
                        <a:t> </a:t>
                      </a:r>
                      <a:r>
                        <a:rPr lang="en-GB" sz="1400" dirty="0" err="1"/>
                        <a:t>nodrošināt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pakalpojumu</a:t>
                      </a:r>
                      <a:r>
                        <a:rPr lang="en-GB" sz="1400" dirty="0"/>
                        <a:t> </a:t>
                      </a:r>
                      <a:r>
                        <a:rPr lang="en-GB" sz="1400" b="1" dirty="0"/>
                        <a:t>≥68 bērniem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044456"/>
                  </a:ext>
                </a:extLst>
              </a:tr>
              <a:tr h="736089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latin typeface="+mn-lt"/>
                        </a:rPr>
                        <a:t>Veicināt bērnu līdzdalību iestādes darbībā, aktīvi veicinot viedokļu apmaiņu par bērniem svarīgiem aspektiem – plānotas </a:t>
                      </a:r>
                      <a:r>
                        <a:rPr lang="lv-LV" sz="1400" b="1" dirty="0">
                          <a:latin typeface="+mn-lt"/>
                        </a:rPr>
                        <a:t>6 </a:t>
                      </a:r>
                      <a:r>
                        <a:rPr lang="lv-LV" sz="1400" b="1" dirty="0" err="1">
                          <a:latin typeface="+mn-lt"/>
                        </a:rPr>
                        <a:t>koprades</a:t>
                      </a:r>
                      <a:r>
                        <a:rPr lang="lv-LV" sz="1400" b="1" dirty="0">
                          <a:latin typeface="+mn-lt"/>
                        </a:rPr>
                        <a:t> darbnīcas</a:t>
                      </a:r>
                      <a:r>
                        <a:rPr lang="lv-LV" sz="1400" dirty="0">
                          <a:latin typeface="+mn-lt"/>
                        </a:rPr>
                        <a:t>, </a:t>
                      </a:r>
                      <a:r>
                        <a:rPr lang="lv-LV" sz="1400" b="1" dirty="0">
                          <a:latin typeface="+mn-lt"/>
                        </a:rPr>
                        <a:t>1 noslēguma pasākums </a:t>
                      </a:r>
                      <a:r>
                        <a:rPr lang="lv-LV" sz="1400" dirty="0">
                          <a:latin typeface="+mn-lt"/>
                        </a:rPr>
                        <a:t>visiem iesaistītajiem bērniem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483848"/>
                  </a:ext>
                </a:extLst>
              </a:tr>
              <a:tr h="736089">
                <a:tc>
                  <a:txBody>
                    <a:bodyPr/>
                    <a:lstStyle/>
                    <a:p>
                      <a:r>
                        <a:rPr lang="lv-LV" sz="1400" dirty="0">
                          <a:latin typeface="+mn-lt"/>
                        </a:rPr>
                        <a:t>Pilnveidot bērniem un pusaudžiem viegli uztverama, saistoša satura veidošanu un uzturēt komunikāciju caur sociālajiem tīkliem, aktīvi informējot par iespējām saņemt atbalstu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144266"/>
                  </a:ext>
                </a:extLst>
              </a:tr>
              <a:tr h="526809">
                <a:tc>
                  <a:txBody>
                    <a:bodyPr/>
                    <a:lstStyle/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Nodarbības nepilngadīgajiem ar mērķi stiprināt personīgos resursu pēc vardarbības pieredzes  -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nodarbības gadā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87200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FFE85-D13E-61C6-82AD-FB787755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6284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1B41D-DC8E-5B45-9453-FE619C8FC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2800" b="0" dirty="0">
                <a:solidFill>
                  <a:srgbClr val="5CC337"/>
                </a:solidFill>
                <a:effectLst/>
                <a:latin typeface="+mn-lt"/>
                <a:ea typeface="Calibri" panose="020F0502020204030204" pitchFamily="34" charset="0"/>
              </a:rPr>
              <a:t>Bērnu tiesību un labāko interešu ievērošanas uzraudzības pilnveide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565020-22E4-2BD2-59E4-85EC82E0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12</a:t>
            </a:fld>
            <a:endParaRPr lang="lv-LV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8A35DC2-3D14-96E5-D7E6-78DAEAF3E8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529855"/>
              </p:ext>
            </p:extLst>
          </p:nvPr>
        </p:nvGraphicFramePr>
        <p:xfrm>
          <a:off x="1706880" y="1825625"/>
          <a:ext cx="9646920" cy="2138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646920">
                  <a:extLst>
                    <a:ext uri="{9D8B030D-6E8A-4147-A177-3AD203B41FA5}">
                      <a16:colId xmlns:a16="http://schemas.microsoft.com/office/drawing/2014/main" val="2101678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118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Sistēmiska  bāriņtiesu darbības uzraudzības un ilgstošas sociālās aprūpes iestāžu bērniem pārbaužu salāgošana, secinājumu apkopošana un analīze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01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Vizīte Liepājas ieslodzījuma vietā; apmeklējumu ieslodzījuma vietās kopsavilkuma sagatavošana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541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Starpinstitūciju sadarbības sanāksmju kā darba metodes attīstīšana pašvaldību iestāžu darbā ar ģimenēm un bērniem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948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45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14C26-AB7A-F600-D358-6478E310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0" dirty="0">
                <a:solidFill>
                  <a:schemeClr val="accent6"/>
                </a:solidFill>
                <a:latin typeface="+mn-lt"/>
              </a:rPr>
              <a:t>Speciālistu, kas strādā ar bērniem, zināšanu pilnveide un savstarpējās sadarbības veicināšana</a:t>
            </a:r>
            <a:endParaRPr lang="en-GB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DB193B5-36C3-A900-9B70-223F4211D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599729"/>
              </p:ext>
            </p:extLst>
          </p:nvPr>
        </p:nvGraphicFramePr>
        <p:xfrm>
          <a:off x="1436914" y="1825625"/>
          <a:ext cx="9916886" cy="26903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16886">
                  <a:extLst>
                    <a:ext uri="{9D8B030D-6E8A-4147-A177-3AD203B41FA5}">
                      <a16:colId xmlns:a16="http://schemas.microsoft.com/office/drawing/2014/main" val="1705072163"/>
                    </a:ext>
                  </a:extLst>
                </a:gridCol>
              </a:tblGrid>
              <a:tr h="43450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443165"/>
                  </a:ext>
                </a:extLst>
              </a:tr>
              <a:tr h="60712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latin typeface="+mn-lt"/>
                        </a:rPr>
                        <a:t>Stiprināt sadarbību un atgriezeniskās saites nodošanu pašvaldību ietvaros par iespējamām grūtībām un procesu pilnveidi, dodoties klātienes vizītēs (</a:t>
                      </a:r>
                      <a:r>
                        <a:rPr lang="lv-LV" sz="1400" b="1" dirty="0">
                          <a:latin typeface="+mn-lt"/>
                        </a:rPr>
                        <a:t>2026.gadā plānotas 4 -6 vizītes</a:t>
                      </a:r>
                      <a:r>
                        <a:rPr lang="lv-LV" sz="1400" dirty="0">
                          <a:latin typeface="+mn-lt"/>
                        </a:rPr>
                        <a:t>, pirmā vizīte – 27.janvāris);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957671"/>
                  </a:ext>
                </a:extLst>
              </a:tr>
              <a:tr h="607120">
                <a:tc>
                  <a:txBody>
                    <a:bodyPr/>
                    <a:lstStyle/>
                    <a:p>
                      <a:r>
                        <a:rPr lang="lv-LV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Domnīcas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bērnu ārpusģimenes aprūpes iestāžu speciālistiem kapacitātes stiprināšanai un bērnu vajadzību izprašanai (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dalībnieki 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klātienē) +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tiešsaistes lekciju cikls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182444"/>
                  </a:ext>
                </a:extLst>
              </a:tr>
              <a:tr h="607120">
                <a:tc>
                  <a:txBody>
                    <a:bodyPr/>
                    <a:lstStyle/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Pašvaldību bērnu tiesību aizsardzības sadarbības grupu dalībnieku izpratnes veicināšana par sadarbības nozīmi bērnu aizsardzības nodrošināšanā  -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radošās </a:t>
                      </a:r>
                      <a:r>
                        <a:rPr lang="lv-LV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domnīcas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709295"/>
                  </a:ext>
                </a:extLst>
              </a:tr>
              <a:tr h="434508">
                <a:tc>
                  <a:txBody>
                    <a:bodyPr/>
                    <a:lstStyle/>
                    <a:p>
                      <a:r>
                        <a:rPr lang="lv-LV" sz="1400" dirty="0"/>
                        <a:t>Radošās darbnīcas ‘’ Rīcība vardarbības gadījumos’’ izglītības iestāžu speciālistiem – </a:t>
                      </a:r>
                      <a:r>
                        <a:rPr lang="lv-LV" sz="1400" b="1" dirty="0"/>
                        <a:t>10 radošās darbnīcas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81378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BB709-8B84-8F91-368D-4B411878D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9088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DFC2B-82D3-FDE2-731B-94A6DE80B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0" dirty="0">
                <a:solidFill>
                  <a:schemeClr val="accent6"/>
                </a:solidFill>
                <a:latin typeface="+mn-lt"/>
              </a:rPr>
              <a:t>Pakalpojumu un atbalsta mehānismu pilnveide</a:t>
            </a:r>
            <a:endParaRPr lang="en-GB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DDED269-0A89-6558-D75A-015ABFD9FC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214040"/>
              </p:ext>
            </p:extLst>
          </p:nvPr>
        </p:nvGraphicFramePr>
        <p:xfrm>
          <a:off x="1428207" y="1825625"/>
          <a:ext cx="9925594" cy="42268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25594">
                  <a:extLst>
                    <a:ext uri="{9D8B030D-6E8A-4147-A177-3AD203B41FA5}">
                      <a16:colId xmlns:a16="http://schemas.microsoft.com/office/drawing/2014/main" val="567222987"/>
                    </a:ext>
                  </a:extLst>
                </a:gridCol>
              </a:tblGrid>
              <a:tr h="5461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391933"/>
                  </a:ext>
                </a:extLst>
              </a:tr>
              <a:tr h="76307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>
                          <a:latin typeface="+mn-lt"/>
                        </a:rPr>
                        <a:t>Bērna mājas pakalpojuma paplašināšana</a:t>
                      </a:r>
                      <a:r>
                        <a:rPr lang="lv-LV" sz="1400" dirty="0">
                          <a:latin typeface="+mn-lt"/>
                        </a:rPr>
                        <a:t>, atverot pirmo filiāli Liepājā, lai veicinātu bērniem saudzējošas nopratināšanas pieejamību ārpus galvaspilsētas (plānotais nopratināšanu skaits Rīgā un filiālē 2026.gadā – </a:t>
                      </a:r>
                      <a:r>
                        <a:rPr lang="lv-LV" sz="1400" b="1" dirty="0">
                          <a:latin typeface="+mn-lt"/>
                        </a:rPr>
                        <a:t>250 bērni</a:t>
                      </a:r>
                      <a:r>
                        <a:rPr lang="lv-LV" sz="1400" dirty="0">
                          <a:latin typeface="+mn-lt"/>
                        </a:rPr>
                        <a:t>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605035"/>
                  </a:ext>
                </a:extLst>
              </a:tr>
              <a:tr h="107728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err="1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Multidisciplinārā</a:t>
                      </a:r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atbalsta pakalpojums   -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divu līmeņu, starpnozaru pieeja</a:t>
                      </a:r>
                      <a:r>
                        <a:rPr kumimoji="0" lang="lv-LV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bērniem ar uzvedības/atkarību riskiem un ģimenēm. Aprobācija visos reģionos sadarbībā ar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Rīgu, Valmieru, Ventspili, Daugavpili, Ropažiem, Bausku.</a:t>
                      </a:r>
                      <a:r>
                        <a:rPr lang="lv-LV" sz="14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lv-LV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Plānots sniegt atbalstu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210 personām;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09685"/>
                  </a:ext>
                </a:extLst>
              </a:tr>
              <a:tr h="107728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Atbalsta pakalpojums izglītības iestādē - </a:t>
                      </a:r>
                      <a:r>
                        <a:rPr kumimoji="0" lang="lv-LV" sz="14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Resursu tīkla izveide: speciālistu fonds (mediatori, māsas u.c.), individuālu komandu piesaiste. Apjoms: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atbalsts 130 gadījumiem visos 5 </a:t>
                      </a:r>
                      <a:r>
                        <a:rPr kumimoji="0" lang="lv-LV" sz="14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Latvijas reģionos. Intervence: ~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8 sesijas</a:t>
                      </a:r>
                      <a:r>
                        <a:rPr kumimoji="0" lang="lv-LV" sz="14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/gadījumā;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atbalsts ≥360 </a:t>
                      </a:r>
                      <a:r>
                        <a:rPr kumimoji="0" lang="lv-LV" sz="14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pedagogiem, bērniem un ģimenēm. Sistēmisks gadījumu monitorings un efektivitātes mērīšana;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537400"/>
                  </a:ext>
                </a:extLst>
              </a:tr>
              <a:tr h="763074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Atbalsta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sistēmas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izstrāde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bērniem un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viņu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ģimenēm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kuri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saskārušies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tuvinieku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draugu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nāvi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smagu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slimību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vai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invaliditāti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74585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30042-5432-83D7-0764-F0E541E8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507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A9239D4-14D5-A84D-5E97-119314A2B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5EC2572D-1094-9A33-2983-F85AA8F5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15</a:t>
            </a:fld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1BDB47-20C1-B4C7-0437-C411FB576C6B}"/>
              </a:ext>
            </a:extLst>
          </p:cNvPr>
          <p:cNvSpPr txBox="1"/>
          <p:nvPr/>
        </p:nvSpPr>
        <p:spPr>
          <a:xfrm>
            <a:off x="3260437" y="2311706"/>
            <a:ext cx="61144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/>
              <a:t>Bērnu aizsardzības centrs</a:t>
            </a:r>
          </a:p>
          <a:p>
            <a:pPr algn="ctr"/>
            <a:r>
              <a:rPr lang="lv-LV" sz="2800" dirty="0"/>
              <a:t>Ventspils iela 53, Rīga</a:t>
            </a:r>
          </a:p>
          <a:p>
            <a:pPr algn="ctr"/>
            <a:r>
              <a:rPr lang="lv-LV" sz="2800" dirty="0">
                <a:hlinkClick r:id="rId2"/>
              </a:rPr>
              <a:t>pasts@bac.gov.lv</a:t>
            </a:r>
            <a:endParaRPr lang="lv-LV" sz="2800" dirty="0"/>
          </a:p>
          <a:p>
            <a:pPr algn="ctr"/>
            <a:r>
              <a:rPr lang="lv-LV" sz="2800" dirty="0"/>
              <a:t>www.bac.gov.lv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215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25F7-CB96-FA7B-49D8-93238CEF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+mj-cs"/>
              </a:rPr>
              <a:t>Bērnu aizsardzības centra galvenie darbības virzieni</a:t>
            </a:r>
            <a:endParaRPr lang="en-GB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BA50B-1C54-FA5E-FCC5-AD65EEE2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2</a:t>
            </a:fld>
            <a:endParaRPr lang="lv-LV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1C9050F-3009-F177-4D61-6F85D3D3669E}"/>
              </a:ext>
            </a:extLst>
          </p:cNvPr>
          <p:cNvSpPr/>
          <p:nvPr/>
        </p:nvSpPr>
        <p:spPr>
          <a:xfrm>
            <a:off x="370115" y="1930131"/>
            <a:ext cx="2151017" cy="8914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E809C71-3048-12C0-4DCD-C061165A5500}"/>
              </a:ext>
            </a:extLst>
          </p:cNvPr>
          <p:cNvSpPr/>
          <p:nvPr/>
        </p:nvSpPr>
        <p:spPr>
          <a:xfrm>
            <a:off x="9483635" y="1930131"/>
            <a:ext cx="2151017" cy="8914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67ECE0A-124D-26F4-207C-1F267F10D727}"/>
              </a:ext>
            </a:extLst>
          </p:cNvPr>
          <p:cNvSpPr/>
          <p:nvPr/>
        </p:nvSpPr>
        <p:spPr>
          <a:xfrm>
            <a:off x="3267348" y="1930130"/>
            <a:ext cx="2151017" cy="8914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DA891DD-5AF2-ED81-0D8C-64E997D608F8}"/>
              </a:ext>
            </a:extLst>
          </p:cNvPr>
          <p:cNvSpPr/>
          <p:nvPr/>
        </p:nvSpPr>
        <p:spPr>
          <a:xfrm>
            <a:off x="6275614" y="1930130"/>
            <a:ext cx="2151017" cy="89144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2F537E-FDC0-DDE7-D4FE-E90D38E4EFBB}"/>
              </a:ext>
            </a:extLst>
          </p:cNvPr>
          <p:cNvSpPr txBox="1"/>
          <p:nvPr/>
        </p:nvSpPr>
        <p:spPr>
          <a:xfrm>
            <a:off x="597354" y="1995827"/>
            <a:ext cx="1748248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Konsultatīvais atbalsts, metodiskā vadība un analītika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620B44-FFED-6E5F-78FC-F4813769D76D}"/>
              </a:ext>
            </a:extLst>
          </p:cNvPr>
          <p:cNvSpPr txBox="1"/>
          <p:nvPr/>
        </p:nvSpPr>
        <p:spPr>
          <a:xfrm>
            <a:off x="3483389" y="1991220"/>
            <a:ext cx="1748248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Attīstība un starptautiskā sadarbība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EC49F-80D6-2CBE-0706-EDB6DAC6FF73}"/>
              </a:ext>
            </a:extLst>
          </p:cNvPr>
          <p:cNvSpPr txBox="1"/>
          <p:nvPr/>
        </p:nvSpPr>
        <p:spPr>
          <a:xfrm>
            <a:off x="6526602" y="2191582"/>
            <a:ext cx="1748248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Uzraudzība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30BC40-F348-C225-C540-662C4276CAA3}"/>
              </a:ext>
            </a:extLst>
          </p:cNvPr>
          <p:cNvSpPr txBox="1"/>
          <p:nvPr/>
        </p:nvSpPr>
        <p:spPr>
          <a:xfrm>
            <a:off x="9685019" y="2175822"/>
            <a:ext cx="1748248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Bērna māja</a:t>
            </a:r>
            <a:endParaRPr lang="en-GB" sz="14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6EB8F2-3A3E-C715-C4FA-2569C88FEB5D}"/>
              </a:ext>
            </a:extLst>
          </p:cNvPr>
          <p:cNvCxnSpPr/>
          <p:nvPr/>
        </p:nvCxnSpPr>
        <p:spPr>
          <a:xfrm>
            <a:off x="550818" y="2821575"/>
            <a:ext cx="0" cy="35269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D705BB-BC16-2165-21A2-A5A0DE0CEA32}"/>
              </a:ext>
            </a:extLst>
          </p:cNvPr>
          <p:cNvCxnSpPr/>
          <p:nvPr/>
        </p:nvCxnSpPr>
        <p:spPr>
          <a:xfrm>
            <a:off x="3430089" y="2821575"/>
            <a:ext cx="0" cy="35269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ABE2DE-99A1-1855-8A46-8AB0ED807328}"/>
              </a:ext>
            </a:extLst>
          </p:cNvPr>
          <p:cNvCxnSpPr/>
          <p:nvPr/>
        </p:nvCxnSpPr>
        <p:spPr>
          <a:xfrm>
            <a:off x="6450875" y="2821575"/>
            <a:ext cx="0" cy="35269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5193223-4429-89C2-4ABE-000B30B74DBA}"/>
              </a:ext>
            </a:extLst>
          </p:cNvPr>
          <p:cNvCxnSpPr/>
          <p:nvPr/>
        </p:nvCxnSpPr>
        <p:spPr>
          <a:xfrm>
            <a:off x="9682843" y="2821575"/>
            <a:ext cx="0" cy="35269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53B229-49B4-2305-D5D6-C8A01E414F94}"/>
              </a:ext>
            </a:extLst>
          </p:cNvPr>
          <p:cNvCxnSpPr/>
          <p:nvPr/>
        </p:nvCxnSpPr>
        <p:spPr>
          <a:xfrm>
            <a:off x="550818" y="3709851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CB4345-12FE-71B8-AB79-6C2CADBDD7F4}"/>
              </a:ext>
            </a:extLst>
          </p:cNvPr>
          <p:cNvCxnSpPr/>
          <p:nvPr/>
        </p:nvCxnSpPr>
        <p:spPr>
          <a:xfrm>
            <a:off x="3430089" y="3709851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9CAAB1D-E8D2-E1F9-7023-E65670EBA7F6}"/>
              </a:ext>
            </a:extLst>
          </p:cNvPr>
          <p:cNvCxnSpPr/>
          <p:nvPr/>
        </p:nvCxnSpPr>
        <p:spPr>
          <a:xfrm>
            <a:off x="6474820" y="3709851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FB9674D-4CD3-1A5E-4109-0703E6C27DE3}"/>
              </a:ext>
            </a:extLst>
          </p:cNvPr>
          <p:cNvCxnSpPr/>
          <p:nvPr/>
        </p:nvCxnSpPr>
        <p:spPr>
          <a:xfrm>
            <a:off x="9682843" y="4184469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277DDE0-27FB-9861-9F29-3356B3453435}"/>
              </a:ext>
            </a:extLst>
          </p:cNvPr>
          <p:cNvCxnSpPr/>
          <p:nvPr/>
        </p:nvCxnSpPr>
        <p:spPr>
          <a:xfrm>
            <a:off x="550818" y="5220788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1609B72-122F-3523-1AC6-636911DE02D9}"/>
              </a:ext>
            </a:extLst>
          </p:cNvPr>
          <p:cNvCxnSpPr/>
          <p:nvPr/>
        </p:nvCxnSpPr>
        <p:spPr>
          <a:xfrm>
            <a:off x="3430089" y="5220788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A1FF6E9-8B84-B47B-AB51-AD14DBB30005}"/>
              </a:ext>
            </a:extLst>
          </p:cNvPr>
          <p:cNvCxnSpPr/>
          <p:nvPr/>
        </p:nvCxnSpPr>
        <p:spPr>
          <a:xfrm>
            <a:off x="6450875" y="5242559"/>
            <a:ext cx="40712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A087745-459A-04C8-FA94-25912088C87E}"/>
              </a:ext>
            </a:extLst>
          </p:cNvPr>
          <p:cNvSpPr/>
          <p:nvPr/>
        </p:nvSpPr>
        <p:spPr>
          <a:xfrm>
            <a:off x="965562" y="3178628"/>
            <a:ext cx="2198901" cy="130017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9E6776CE-B06C-DE8A-4FF5-63AFAC2CBB54}"/>
              </a:ext>
            </a:extLst>
          </p:cNvPr>
          <p:cNvSpPr/>
          <p:nvPr/>
        </p:nvSpPr>
        <p:spPr>
          <a:xfrm>
            <a:off x="973184" y="4717904"/>
            <a:ext cx="2188018" cy="14920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E4F1E30-75C1-7E56-754B-47468951C19F}"/>
              </a:ext>
            </a:extLst>
          </p:cNvPr>
          <p:cNvSpPr/>
          <p:nvPr/>
        </p:nvSpPr>
        <p:spPr>
          <a:xfrm>
            <a:off x="3873678" y="3178629"/>
            <a:ext cx="2191296" cy="10057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FA6AB94-C704-DCD5-87F1-9B677A6594F9}"/>
              </a:ext>
            </a:extLst>
          </p:cNvPr>
          <p:cNvSpPr/>
          <p:nvPr/>
        </p:nvSpPr>
        <p:spPr>
          <a:xfrm>
            <a:off x="3873678" y="4739676"/>
            <a:ext cx="2191296" cy="10057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18EB9E1-0D43-3773-7E24-7C87D9BAA769}"/>
              </a:ext>
            </a:extLst>
          </p:cNvPr>
          <p:cNvSpPr/>
          <p:nvPr/>
        </p:nvSpPr>
        <p:spPr>
          <a:xfrm>
            <a:off x="6890112" y="3225877"/>
            <a:ext cx="2191296" cy="10057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2AC2E8D-B5B9-D721-EB30-D1530449D3FC}"/>
              </a:ext>
            </a:extLst>
          </p:cNvPr>
          <p:cNvSpPr/>
          <p:nvPr/>
        </p:nvSpPr>
        <p:spPr>
          <a:xfrm>
            <a:off x="6878137" y="4743941"/>
            <a:ext cx="2191296" cy="10057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BBFFD752-D67C-4536-0CE4-2686C0289C17}"/>
              </a:ext>
            </a:extLst>
          </p:cNvPr>
          <p:cNvSpPr/>
          <p:nvPr/>
        </p:nvSpPr>
        <p:spPr>
          <a:xfrm>
            <a:off x="10131060" y="3225876"/>
            <a:ext cx="1851929" cy="20166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481884-CBA1-BC15-0C05-C065DB865114}"/>
              </a:ext>
            </a:extLst>
          </p:cNvPr>
          <p:cNvSpPr txBox="1"/>
          <p:nvPr/>
        </p:nvSpPr>
        <p:spPr>
          <a:xfrm>
            <a:off x="1011014" y="3316346"/>
            <a:ext cx="2068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Uzticības tālrunis; Krīzes intervence; Vardarbības intervence; Izglītojoši pasākumi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72D1E6C-6AA6-5EDD-D42D-2C882115CC03}"/>
              </a:ext>
            </a:extLst>
          </p:cNvPr>
          <p:cNvSpPr txBox="1"/>
          <p:nvPr/>
        </p:nvSpPr>
        <p:spPr>
          <a:xfrm>
            <a:off x="1036307" y="4777108"/>
            <a:ext cx="2068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Metodiskā vadība;</a:t>
            </a:r>
          </a:p>
          <a:p>
            <a:pPr algn="ctr"/>
            <a:r>
              <a:rPr lang="lv-LV" sz="1400" dirty="0"/>
              <a:t>Materiālu izveide; </a:t>
            </a:r>
          </a:p>
          <a:p>
            <a:pPr algn="ctr"/>
            <a:r>
              <a:rPr lang="lv-LV" sz="1400" dirty="0"/>
              <a:t>Apmācību organizēšana;</a:t>
            </a:r>
          </a:p>
          <a:p>
            <a:pPr algn="ctr"/>
            <a:r>
              <a:rPr lang="lv-LV" sz="1400" dirty="0"/>
              <a:t> Jomas un gadījumu analītika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6CF176-342C-F196-6D0C-462BC51688C2}"/>
              </a:ext>
            </a:extLst>
          </p:cNvPr>
          <p:cNvSpPr txBox="1"/>
          <p:nvPr/>
        </p:nvSpPr>
        <p:spPr>
          <a:xfrm>
            <a:off x="7052311" y="3333873"/>
            <a:ext cx="187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Bāriņtiesu darbības uzraudzība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2DECD0A-43A8-E13F-0BFE-C6007355DA50}"/>
              </a:ext>
            </a:extLst>
          </p:cNvPr>
          <p:cNvSpPr txBox="1"/>
          <p:nvPr/>
        </p:nvSpPr>
        <p:spPr>
          <a:xfrm>
            <a:off x="7030268" y="4919458"/>
            <a:ext cx="1873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Bērnu tiesību ievērošanas uzraudzība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488FD5E-D0E6-110B-BDA3-ACBB4C1767C7}"/>
              </a:ext>
            </a:extLst>
          </p:cNvPr>
          <p:cNvSpPr txBox="1"/>
          <p:nvPr/>
        </p:nvSpPr>
        <p:spPr>
          <a:xfrm>
            <a:off x="4043500" y="3282517"/>
            <a:ext cx="1873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Speciālistu kompetenču un zināšanu pilnveide</a:t>
            </a:r>
            <a:endParaRPr lang="en-GB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3EF0F1-47F3-49E0-4E15-D8478BD319D6}"/>
              </a:ext>
            </a:extLst>
          </p:cNvPr>
          <p:cNvSpPr txBox="1"/>
          <p:nvPr/>
        </p:nvSpPr>
        <p:spPr>
          <a:xfrm>
            <a:off x="4032338" y="4873223"/>
            <a:ext cx="1873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Atbalsta pakalpojumu izveide un nodrošināšana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121C33-6903-4FFC-4B49-B85AA153B48C}"/>
              </a:ext>
            </a:extLst>
          </p:cNvPr>
          <p:cNvSpPr txBox="1"/>
          <p:nvPr/>
        </p:nvSpPr>
        <p:spPr>
          <a:xfrm>
            <a:off x="10150107" y="3354222"/>
            <a:ext cx="17109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Nepilngadīgo pratināšana ar psihologa starpniecību; </a:t>
            </a:r>
          </a:p>
          <a:p>
            <a:pPr algn="ctr"/>
            <a:r>
              <a:rPr lang="lv-LV" sz="1400" dirty="0"/>
              <a:t>Speciālistu apmācība darbā ar bērniem, kas cietuši vardarbībā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02507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0045D-9F55-4E2B-4A18-4FB61776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+mj-cs"/>
              </a:rPr>
              <a:t>Sniegtais atbalsts un iesaiste apdraudējuma mazināšanā</a:t>
            </a:r>
            <a:endParaRPr lang="en-GB" sz="2800" dirty="0">
              <a:latin typeface="+mn-lt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DA41B5B-CEF8-9DCA-2B29-462EC57A85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361415"/>
              </p:ext>
            </p:extLst>
          </p:nvPr>
        </p:nvGraphicFramePr>
        <p:xfrm>
          <a:off x="1699403" y="1825625"/>
          <a:ext cx="9654397" cy="38824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654397">
                  <a:extLst>
                    <a:ext uri="{9D8B030D-6E8A-4147-A177-3AD203B41FA5}">
                      <a16:colId xmlns:a16="http://schemas.microsoft.com/office/drawing/2014/main" val="4282162577"/>
                    </a:ext>
                  </a:extLst>
                </a:gridCol>
              </a:tblGrid>
              <a:tr h="539845">
                <a:tc>
                  <a:txBody>
                    <a:bodyPr/>
                    <a:lstStyle/>
                    <a:p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Bērna mājā </a:t>
                      </a:r>
                      <a:r>
                        <a:rPr kumimoji="0" lang="lv-LV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nopratināti 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247</a:t>
                      </a:r>
                      <a:r>
                        <a:rPr kumimoji="0" lang="lv-LV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bērni, </a:t>
                      </a:r>
                      <a:r>
                        <a:rPr kumimoji="0" lang="lv-LV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52 % </a:t>
                      </a:r>
                      <a:r>
                        <a:rPr kumimoji="0" lang="lv-LV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no 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visiem nopratinātajiem nepilngadīgajiem cietušajiem</a:t>
                      </a:r>
                      <a:endParaRPr lang="en-GB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47685"/>
                  </a:ext>
                </a:extLst>
              </a:tr>
              <a:tr h="539845">
                <a:tc>
                  <a:txBody>
                    <a:bodyPr/>
                    <a:lstStyle/>
                    <a:p>
                      <a:r>
                        <a:rPr lang="lv-LV" sz="1400" dirty="0"/>
                        <a:t>Bērnu un pusaudžu uzticības tālruņa 116111 sniegtās konsultācijas -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9 859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383632"/>
                  </a:ext>
                </a:extLst>
              </a:tr>
              <a:tr h="539845">
                <a:tc>
                  <a:txBody>
                    <a:bodyPr/>
                    <a:lstStyle/>
                    <a:p>
                      <a:r>
                        <a:rPr lang="lv-LV" sz="1400" dirty="0"/>
                        <a:t>Saņemtie iesniegumi un informācija par iespējamiem bērnu tiesību pārkāpumiem – </a:t>
                      </a:r>
                      <a:r>
                        <a:rPr lang="lv-LV" sz="1400" b="1" dirty="0"/>
                        <a:t>492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652756"/>
                  </a:ext>
                </a:extLst>
              </a:tr>
              <a:tr h="754305">
                <a:tc>
                  <a:txBody>
                    <a:bodyPr/>
                    <a:lstStyle/>
                    <a:p>
                      <a:r>
                        <a:rPr lang="lv-LV" sz="1400" dirty="0"/>
                        <a:t>Krīzes intervences komanda gada laikā iesaistījās </a:t>
                      </a:r>
                      <a:r>
                        <a:rPr lang="lv-LV" sz="1400" b="1" dirty="0"/>
                        <a:t>28</a:t>
                      </a:r>
                      <a:r>
                        <a:rPr lang="lv-LV" sz="1400" dirty="0"/>
                        <a:t> krīzes gadījumos, nodrošinot psiholoģisko atbalstu </a:t>
                      </a:r>
                      <a:r>
                        <a:rPr lang="lv-LV" sz="1400" b="1" dirty="0"/>
                        <a:t>122</a:t>
                      </a:r>
                      <a:r>
                        <a:rPr lang="lv-LV" sz="1400" dirty="0"/>
                        <a:t> bērniem, </a:t>
                      </a:r>
                      <a:r>
                        <a:rPr lang="lv-LV" sz="1400" b="1" dirty="0"/>
                        <a:t>137</a:t>
                      </a:r>
                      <a:r>
                        <a:rPr lang="lv-LV" sz="1400" dirty="0"/>
                        <a:t> pedagogiem, </a:t>
                      </a:r>
                      <a:r>
                        <a:rPr lang="lv-LV" sz="1400" b="1" dirty="0"/>
                        <a:t>18</a:t>
                      </a:r>
                      <a:r>
                        <a:rPr lang="lv-LV" sz="1400" dirty="0"/>
                        <a:t> speciālistiem un</a:t>
                      </a:r>
                      <a:r>
                        <a:rPr lang="lv-LV" sz="1400" b="1" dirty="0"/>
                        <a:t> 57 </a:t>
                      </a:r>
                      <a:r>
                        <a:rPr lang="lv-LV" sz="1400" dirty="0"/>
                        <a:t>ģimenes locekļiem, nodrošinot pirmreizējo </a:t>
                      </a:r>
                      <a:r>
                        <a:rPr lang="lv-LV" sz="1400" dirty="0" err="1"/>
                        <a:t>psihoemocionālo</a:t>
                      </a:r>
                      <a:r>
                        <a:rPr lang="lv-LV" sz="1400" dirty="0"/>
                        <a:t> atbalstu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757886"/>
                  </a:ext>
                </a:extLst>
              </a:tr>
              <a:tr h="754305">
                <a:tc>
                  <a:txBody>
                    <a:bodyPr/>
                    <a:lstStyle/>
                    <a:p>
                      <a:r>
                        <a:rPr lang="lv-LV" sz="1400" dirty="0"/>
                        <a:t>Vardarbības intervences nodaļā reģistrēti </a:t>
                      </a:r>
                      <a:r>
                        <a:rPr lang="lv-LV" sz="1400" b="1" dirty="0"/>
                        <a:t>100</a:t>
                      </a:r>
                      <a:r>
                        <a:rPr lang="lv-LV" sz="1400" dirty="0"/>
                        <a:t> gadījumi par vienaudžu savstarpējo vardarbību, no kuriem </a:t>
                      </a:r>
                      <a:r>
                        <a:rPr lang="lv-LV" sz="1400" b="1" dirty="0"/>
                        <a:t>72</a:t>
                      </a:r>
                      <a:r>
                        <a:rPr lang="lv-LV" sz="1400" dirty="0"/>
                        <a:t> nodrošināta gadījumu vadība, </a:t>
                      </a:r>
                      <a:r>
                        <a:rPr lang="lv-LV" sz="1400" b="1" dirty="0"/>
                        <a:t>18</a:t>
                      </a:r>
                      <a:r>
                        <a:rPr lang="lv-LV" sz="1400" dirty="0"/>
                        <a:t> - sniegts konsultatīvs atbalsts, </a:t>
                      </a:r>
                      <a:r>
                        <a:rPr lang="lv-LV" sz="1400" b="1" dirty="0"/>
                        <a:t>10</a:t>
                      </a:r>
                      <a:r>
                        <a:rPr lang="lv-LV" sz="1400" dirty="0"/>
                        <a:t> gadījumos - īstenotas preventīvas aktivitātes.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414273"/>
                  </a:ext>
                </a:extLst>
              </a:tr>
              <a:tr h="754305">
                <a:tc>
                  <a:txBody>
                    <a:bodyPr/>
                    <a:lstStyle/>
                    <a:p>
                      <a:r>
                        <a:rPr lang="lv-LV" sz="1400" dirty="0"/>
                        <a:t>Īstenotas </a:t>
                      </a:r>
                      <a:r>
                        <a:rPr lang="lv-LV" sz="1400" b="1" dirty="0"/>
                        <a:t>7 </a:t>
                      </a:r>
                      <a:r>
                        <a:rPr lang="lv-LV" sz="1400" dirty="0"/>
                        <a:t>atbalsta grupu nodarbības vecākiem, kuri uzturas patvēruma meklētāju izmitināšanas centrā. Nodarbībās piedalījās </a:t>
                      </a:r>
                      <a:r>
                        <a:rPr lang="lv-LV" sz="1400" b="1" dirty="0"/>
                        <a:t>51 vecāks </a:t>
                      </a:r>
                      <a:r>
                        <a:rPr lang="lv-LV" sz="1400" dirty="0"/>
                        <a:t>un </a:t>
                      </a:r>
                      <a:r>
                        <a:rPr lang="lv-LV" sz="1400" b="1" dirty="0"/>
                        <a:t>23 bērni</a:t>
                      </a:r>
                      <a:r>
                        <a:rPr lang="lv-LV" sz="1400" dirty="0"/>
                        <a:t>, ar mērķi stiprināt vecākus krīzes situācijā un stiprināt viņu spēju atbalstīt bērnus krīzē.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84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6E91B-82C0-A413-6F9E-2CD7E3A3A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886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0FBD5-5769-B25F-4688-7D9DE919C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+mj-cs"/>
              </a:rPr>
              <a:t>Bērnu un pusaudžu uzticības tālruņa dati salīdzinājumā</a:t>
            </a:r>
            <a:endParaRPr lang="en-GB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70A97E8-349E-4BEB-CDCA-73EDAF8688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932722"/>
              </p:ext>
            </p:extLst>
          </p:nvPr>
        </p:nvGraphicFramePr>
        <p:xfrm>
          <a:off x="1698626" y="1481753"/>
          <a:ext cx="965517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BF4150-8919-48D2-2F88-39430AC6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4</a:t>
            </a:fld>
            <a:endParaRPr lang="lv-LV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A36767-15FE-582A-3CEC-F923B5B99796}"/>
              </a:ext>
            </a:extLst>
          </p:cNvPr>
          <p:cNvSpPr/>
          <p:nvPr/>
        </p:nvSpPr>
        <p:spPr>
          <a:xfrm>
            <a:off x="7222837" y="5505336"/>
            <a:ext cx="378691" cy="457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0E18AE-FD99-90BD-136E-45E8E925433B}"/>
              </a:ext>
            </a:extLst>
          </p:cNvPr>
          <p:cNvSpPr txBox="1"/>
          <p:nvPr/>
        </p:nvSpPr>
        <p:spPr>
          <a:xfrm>
            <a:off x="7675418" y="5126957"/>
            <a:ext cx="6557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/>
              <a:t>28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1082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0CCB-B8AD-97C7-E3DC-8AFC2D3F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404" y="78802"/>
            <a:ext cx="9654397" cy="1325563"/>
          </a:xfrm>
        </p:spPr>
        <p:txBody>
          <a:bodyPr/>
          <a:lstStyle/>
          <a:p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j-cs"/>
              </a:rPr>
              <a:t>Izglītojošie un informatīvie pasākumi</a:t>
            </a:r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CAE1244-887F-68BD-2558-C1521933F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438489"/>
              </p:ext>
            </p:extLst>
          </p:nvPr>
        </p:nvGraphicFramePr>
        <p:xfrm>
          <a:off x="1508288" y="1293092"/>
          <a:ext cx="10520314" cy="52679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60157">
                  <a:extLst>
                    <a:ext uri="{9D8B030D-6E8A-4147-A177-3AD203B41FA5}">
                      <a16:colId xmlns:a16="http://schemas.microsoft.com/office/drawing/2014/main" val="2002201630"/>
                    </a:ext>
                  </a:extLst>
                </a:gridCol>
                <a:gridCol w="5260157">
                  <a:extLst>
                    <a:ext uri="{9D8B030D-6E8A-4147-A177-3AD203B41FA5}">
                      <a16:colId xmlns:a16="http://schemas.microsoft.com/office/drawing/2014/main" val="242665146"/>
                    </a:ext>
                  </a:extLst>
                </a:gridCol>
              </a:tblGrid>
              <a:tr h="433964">
                <a:tc>
                  <a:txBody>
                    <a:bodyPr/>
                    <a:lstStyle/>
                    <a:p>
                      <a:r>
                        <a:rPr lang="lv-LV" sz="1600" dirty="0"/>
                        <a:t>Bērniem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Speciālistiem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99770"/>
                  </a:ext>
                </a:extLst>
              </a:tr>
              <a:tr h="1105718">
                <a:tc>
                  <a:txBody>
                    <a:bodyPr/>
                    <a:lstStyle/>
                    <a:p>
                      <a:r>
                        <a:rPr lang="en-GB" sz="1400" dirty="0" err="1"/>
                        <a:t>Digitālajā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drošīb</a:t>
                      </a:r>
                      <a:r>
                        <a:rPr lang="lv-LV" sz="1400" dirty="0"/>
                        <a:t>a - </a:t>
                      </a:r>
                      <a:r>
                        <a:rPr lang="en-GB" sz="1400" b="1" dirty="0"/>
                        <a:t>14 </a:t>
                      </a:r>
                      <a:r>
                        <a:rPr lang="en-GB" sz="1400" b="1" dirty="0" err="1"/>
                        <a:t>radošās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 err="1"/>
                        <a:t>darbnīcas</a:t>
                      </a:r>
                      <a:r>
                        <a:rPr lang="lv-LV" sz="1400" b="0" dirty="0"/>
                        <a:t> (</a:t>
                      </a:r>
                      <a:r>
                        <a:rPr lang="en-GB" sz="1400" b="1" dirty="0"/>
                        <a:t>224 </a:t>
                      </a:r>
                      <a:r>
                        <a:rPr lang="en-GB" sz="1400" b="1" dirty="0" err="1"/>
                        <a:t>skolēni</a:t>
                      </a:r>
                      <a:r>
                        <a:rPr lang="lv-LV" sz="1400" b="1" dirty="0"/>
                        <a:t>)</a:t>
                      </a:r>
                      <a:endParaRPr lang="en-GB" sz="1400" dirty="0"/>
                    </a:p>
                    <a:p>
                      <a:r>
                        <a:rPr lang="en-GB" sz="1400" dirty="0" err="1"/>
                        <a:t>Tēmas</a:t>
                      </a:r>
                      <a:r>
                        <a:rPr lang="en-GB" sz="1400" dirty="0"/>
                        <a:t>: </a:t>
                      </a:r>
                      <a:r>
                        <a:rPr lang="en-GB" sz="1400" dirty="0" err="1"/>
                        <a:t>kiberbulings</a:t>
                      </a:r>
                      <a:r>
                        <a:rPr lang="en-GB" sz="1400" dirty="0"/>
                        <a:t>, grooming, </a:t>
                      </a:r>
                      <a:r>
                        <a:rPr lang="en-GB" sz="1400" dirty="0" err="1"/>
                        <a:t>sekstings</a:t>
                      </a:r>
                      <a:r>
                        <a:rPr lang="en-GB" sz="1400" dirty="0"/>
                        <a:t>, </a:t>
                      </a:r>
                      <a:r>
                        <a:rPr lang="en-GB" sz="1400" dirty="0" err="1"/>
                        <a:t>tiešsaistes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riski</a:t>
                      </a:r>
                      <a:r>
                        <a:rPr lang="en-GB" sz="1400" dirty="0"/>
                        <a:t> un </a:t>
                      </a:r>
                      <a:r>
                        <a:rPr lang="en-GB" sz="1400" dirty="0" err="1"/>
                        <a:t>palīdzības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iespējas</a:t>
                      </a:r>
                      <a:endParaRPr lang="en-GB" sz="1400" dirty="0"/>
                    </a:p>
                    <a:p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Īstenotas </a:t>
                      </a:r>
                      <a:r>
                        <a:rPr lang="lv-LV" sz="1400" b="1" dirty="0"/>
                        <a:t>11 </a:t>
                      </a:r>
                      <a:r>
                        <a:rPr lang="lv-LV" sz="1400" b="1" dirty="0" err="1"/>
                        <a:t>domnīcas</a:t>
                      </a:r>
                      <a:r>
                        <a:rPr lang="lv-LV" sz="1400" b="1" dirty="0"/>
                        <a:t> ĀAI</a:t>
                      </a:r>
                      <a:r>
                        <a:rPr lang="lv-LV" sz="1400" dirty="0"/>
                        <a:t> (155 speciālisti)</a:t>
                      </a:r>
                    </a:p>
                    <a:p>
                      <a:r>
                        <a:rPr lang="lv-LV" sz="1400" dirty="0"/>
                        <a:t>Īstenotas </a:t>
                      </a:r>
                      <a:r>
                        <a:rPr lang="lv-LV" sz="1400" b="1" dirty="0"/>
                        <a:t>11 radošās darbnīcas</a:t>
                      </a:r>
                      <a:r>
                        <a:rPr lang="lv-LV" sz="1400" dirty="0"/>
                        <a:t> (202 pedagogi)</a:t>
                      </a:r>
                    </a:p>
                    <a:p>
                      <a:r>
                        <a:rPr lang="lv-LV" sz="1400" dirty="0"/>
                        <a:t>Mērķis: vardarbības atpazīšana un savlaicīga reaģēšana uz bērnu krīzēm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19665"/>
                  </a:ext>
                </a:extLst>
              </a:tr>
              <a:tr h="1426732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/>
                        <a:t>Digitālā drošības diena (3d) – konference/radošā darbnīca </a:t>
                      </a:r>
                      <a:r>
                        <a:rPr lang="lv-LV" sz="1400" b="1" dirty="0"/>
                        <a:t>bērniem</a:t>
                      </a:r>
                      <a:endParaRPr lang="en-GB" sz="1400" b="1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effectLst/>
                          <a:latin typeface="The Seasons" panose="020B0604020202020204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400" b="0" dirty="0">
                          <a:latin typeface="+mn-lt"/>
                          <a:ea typeface="Times New Roman" panose="02020603050405020304" pitchFamily="18" charset="0"/>
                        </a:rPr>
                        <a:t>«</a:t>
                      </a:r>
                      <a:r>
                        <a:rPr lang="lv-LV" sz="1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Cietušo bērnu nopratināšana Bērna mājā – NICHD protokols, pratināšanas psiholoģiskie un juridiskie aspekti»</a:t>
                      </a:r>
                      <a:r>
                        <a:rPr lang="lv-LV" sz="1400" b="0" dirty="0">
                          <a:latin typeface="+mn-lt"/>
                          <a:ea typeface="Times New Roman" panose="02020603050405020304" pitchFamily="18" charset="0"/>
                        </a:rPr>
                        <a:t>  8 a/h - Apmācīti </a:t>
                      </a:r>
                      <a:r>
                        <a:rPr lang="lv-LV" sz="1400" b="1" dirty="0">
                          <a:latin typeface="+mn-lt"/>
                          <a:ea typeface="Times New Roman" panose="02020603050405020304" pitchFamily="18" charset="0"/>
                        </a:rPr>
                        <a:t>80 speciālisti.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dirty="0">
                          <a:latin typeface="+mn-lt"/>
                          <a:ea typeface="Times New Roman" panose="02020603050405020304" pitchFamily="18" charset="0"/>
                        </a:rPr>
                        <a:t>Apvienotās grupas tiesnešiem, prokuroriem, izmeklētājiem un juridiskās palīdzības sniedzējiem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440754"/>
                  </a:ext>
                </a:extLst>
              </a:tr>
              <a:tr h="606361">
                <a:tc>
                  <a:txBody>
                    <a:bodyPr/>
                    <a:lstStyle/>
                    <a:p>
                      <a:r>
                        <a:rPr lang="lv-LV" sz="1400" dirty="0"/>
                        <a:t>Informatīvās kampaņas - </a:t>
                      </a:r>
                      <a:r>
                        <a:rPr lang="lv-LV" sz="1400" b="1" dirty="0"/>
                        <a:t>10</a:t>
                      </a:r>
                      <a:r>
                        <a:rPr lang="lv-LV" sz="1400" dirty="0"/>
                        <a:t> (piem., par piekrišanas nozīmi vienaudžu attiecībās)</a:t>
                      </a:r>
                      <a:endParaRPr lang="en-GB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lv-LV" sz="1400" b="1" dirty="0"/>
                        <a:t>10 dažādas </a:t>
                      </a:r>
                      <a:r>
                        <a:rPr lang="lv-LV" sz="1400" b="1" dirty="0" err="1"/>
                        <a:t>domnīcas</a:t>
                      </a:r>
                      <a:r>
                        <a:rPr lang="lv-LV" sz="1400" b="1" dirty="0"/>
                        <a:t>/radošās darbnīcas, lekcijas </a:t>
                      </a:r>
                      <a:r>
                        <a:rPr lang="lv-LV" sz="1400" dirty="0"/>
                        <a:t>(gan klātienē (reģionos), gan tiešsaistē). Kopējais dalībnieku skaits pasākumos - </a:t>
                      </a:r>
                      <a:r>
                        <a:rPr lang="en-GB" sz="1400" b="1" dirty="0"/>
                        <a:t>1 </a:t>
                      </a:r>
                      <a:r>
                        <a:rPr lang="lv-LV" sz="1400" b="1" dirty="0"/>
                        <a:t>406</a:t>
                      </a:r>
                      <a:r>
                        <a:rPr lang="lv-LV" sz="1400" b="0" dirty="0"/>
                        <a:t>. </a:t>
                      </a:r>
                      <a:r>
                        <a:rPr lang="lv-LV" sz="1400" b="0" dirty="0" err="1"/>
                        <a:t>Mērķagrupas</a:t>
                      </a:r>
                      <a:r>
                        <a:rPr lang="lv-LV" sz="1400" b="0" dirty="0"/>
                        <a:t> - Bāriņtiesas, sociālie dienesti, ārpusģimenes aprūpes speciālisti, atbalsta centru darbinieki, policija, izglītības speciālisti, u.c.</a:t>
                      </a:r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271108"/>
                  </a:ext>
                </a:extLst>
              </a:tr>
              <a:tr h="749034">
                <a:tc>
                  <a:txBody>
                    <a:bodyPr/>
                    <a:lstStyle/>
                    <a:p>
                      <a:r>
                        <a:rPr lang="lv-LV" sz="1400" b="1" dirty="0"/>
                        <a:t>2</a:t>
                      </a:r>
                      <a:r>
                        <a:rPr lang="lv-LV" sz="1400" dirty="0"/>
                        <a:t> izglītojošas grupas pusaudžiem no ārpusģimenes aprūpes iestādēm (</a:t>
                      </a:r>
                      <a:r>
                        <a:rPr lang="lv-LV" sz="1400" b="1" dirty="0"/>
                        <a:t>30 pusaudži</a:t>
                      </a:r>
                      <a:r>
                        <a:rPr lang="lv-LV" sz="140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463019"/>
                  </a:ext>
                </a:extLst>
              </a:tr>
              <a:tr h="946156">
                <a:tc>
                  <a:txBody>
                    <a:bodyPr/>
                    <a:lstStyle/>
                    <a:p>
                      <a:r>
                        <a:rPr lang="lv-LV" sz="1400" dirty="0"/>
                        <a:t>Mērķtiecīgi aktualizēts informatīvs saturs sociālajos medijos pusaudžiem viegli uztveramā valodā (IG, Tik </a:t>
                      </a:r>
                      <a:r>
                        <a:rPr lang="lv-LV" sz="1400" dirty="0" err="1"/>
                        <a:t>tok</a:t>
                      </a:r>
                      <a:r>
                        <a:rPr lang="lv-LV" sz="140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1" dirty="0"/>
                        <a:t>2</a:t>
                      </a:r>
                      <a:r>
                        <a:rPr lang="lv-LV" sz="1400" dirty="0"/>
                        <a:t> konferences speciālistiem 1)atbalsts bērniem digitālās drošības uzlabošanai un 2) starpinstitūciju sadarbības stiprināšanai un izpratnes pilnveidei, veicinot bērna vajadzībās balstītu pieeju </a:t>
                      </a:r>
                      <a:r>
                        <a:rPr lang="lv-LV" sz="1400" b="1" dirty="0"/>
                        <a:t>(158 dalībnieki)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01703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0A820-0104-B04F-6ACD-4CE99C6AE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8388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7ECE0-CF02-F91E-3D0D-159C22703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403" y="210522"/>
            <a:ext cx="9654397" cy="1325563"/>
          </a:xfrm>
        </p:spPr>
        <p:txBody>
          <a:bodyPr/>
          <a:lstStyle/>
          <a:p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j-cs"/>
              </a:rPr>
              <a:t>Izstrādātie izglītojošie materiāli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AA7F4-6AD4-208B-C23C-1B91477BE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6</a:t>
            </a:fld>
            <a:endParaRPr lang="lv-LV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CF9CFA-646A-70D7-7B1A-EC26AA3CBCCD}"/>
              </a:ext>
            </a:extLst>
          </p:cNvPr>
          <p:cNvGrpSpPr/>
          <p:nvPr/>
        </p:nvGrpSpPr>
        <p:grpSpPr>
          <a:xfrm>
            <a:off x="2078182" y="1394691"/>
            <a:ext cx="1791854" cy="2327564"/>
            <a:chOff x="2078182" y="1394691"/>
            <a:chExt cx="1791854" cy="2327564"/>
          </a:xfrm>
          <a:effectLst>
            <a:outerShdw blurRad="355600" dist="50800" dir="5400000" sx="123000" sy="123000" algn="ctr" rotWithShape="0">
              <a:schemeClr val="accent6">
                <a:lumMod val="40000"/>
                <a:lumOff val="60000"/>
                <a:alpha val="52000"/>
              </a:scheme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380D5F5-41A6-DF00-D7A3-959ECEFE5722}"/>
                </a:ext>
              </a:extLst>
            </p:cNvPr>
            <p:cNvSpPr/>
            <p:nvPr/>
          </p:nvSpPr>
          <p:spPr>
            <a:xfrm>
              <a:off x="2078182" y="1394691"/>
              <a:ext cx="1791854" cy="23275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254509-F9A0-29CB-D27E-7B8F262A3103}"/>
                </a:ext>
              </a:extLst>
            </p:cNvPr>
            <p:cNvSpPr/>
            <p:nvPr/>
          </p:nvSpPr>
          <p:spPr>
            <a:xfrm>
              <a:off x="2078182" y="1394691"/>
              <a:ext cx="184727" cy="23275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EBB5512-131C-D97D-6BC2-00F0425E26EC}"/>
              </a:ext>
            </a:extLst>
          </p:cNvPr>
          <p:cNvGrpSpPr/>
          <p:nvPr/>
        </p:nvGrpSpPr>
        <p:grpSpPr>
          <a:xfrm>
            <a:off x="5069403" y="1413585"/>
            <a:ext cx="1791854" cy="2327564"/>
            <a:chOff x="2078182" y="1394691"/>
            <a:chExt cx="1791854" cy="2327564"/>
          </a:xfrm>
          <a:effectLst>
            <a:outerShdw blurRad="355600" dist="50800" dir="5400000" sx="123000" sy="123000" algn="ctr" rotWithShape="0">
              <a:schemeClr val="accent6">
                <a:lumMod val="40000"/>
                <a:lumOff val="60000"/>
                <a:alpha val="52000"/>
              </a:schemeClr>
            </a:outerShdw>
          </a:effectLst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D51CFCB-CC9C-A40A-49B3-E0FE8FC1BD5F}"/>
                </a:ext>
              </a:extLst>
            </p:cNvPr>
            <p:cNvSpPr/>
            <p:nvPr/>
          </p:nvSpPr>
          <p:spPr>
            <a:xfrm>
              <a:off x="2078182" y="1394691"/>
              <a:ext cx="1791854" cy="23275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0B1428-8E18-F031-CD5D-4F130518505E}"/>
                </a:ext>
              </a:extLst>
            </p:cNvPr>
            <p:cNvSpPr/>
            <p:nvPr/>
          </p:nvSpPr>
          <p:spPr>
            <a:xfrm>
              <a:off x="2078182" y="1394691"/>
              <a:ext cx="184727" cy="23275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2224A7A-47F6-D85E-8C55-4C83A4CA02E7}"/>
              </a:ext>
            </a:extLst>
          </p:cNvPr>
          <p:cNvGrpSpPr/>
          <p:nvPr/>
        </p:nvGrpSpPr>
        <p:grpSpPr>
          <a:xfrm>
            <a:off x="8739591" y="1404335"/>
            <a:ext cx="1791854" cy="2327564"/>
            <a:chOff x="2078182" y="1394691"/>
            <a:chExt cx="1791854" cy="2327564"/>
          </a:xfrm>
          <a:effectLst>
            <a:outerShdw blurRad="660400" dist="50800" dir="5400000" sx="118000" sy="118000" algn="ctr" rotWithShape="0">
              <a:schemeClr val="accent3">
                <a:lumMod val="40000"/>
                <a:lumOff val="60000"/>
                <a:alpha val="44000"/>
              </a:schemeClr>
            </a:outerShdw>
          </a:effectLst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91859C4-C131-A2A6-5C00-A8B1651324CE}"/>
                </a:ext>
              </a:extLst>
            </p:cNvPr>
            <p:cNvSpPr/>
            <p:nvPr/>
          </p:nvSpPr>
          <p:spPr>
            <a:xfrm>
              <a:off x="2078182" y="1394691"/>
              <a:ext cx="1791854" cy="23275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6D71AEB-4994-E370-EDCD-6E24442286EE}"/>
                </a:ext>
              </a:extLst>
            </p:cNvPr>
            <p:cNvSpPr/>
            <p:nvPr/>
          </p:nvSpPr>
          <p:spPr>
            <a:xfrm>
              <a:off x="2078182" y="1394691"/>
              <a:ext cx="184727" cy="23275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D0204FD-5AC8-F7DD-BE56-82D419BE359C}"/>
              </a:ext>
            </a:extLst>
          </p:cNvPr>
          <p:cNvGrpSpPr/>
          <p:nvPr/>
        </p:nvGrpSpPr>
        <p:grpSpPr>
          <a:xfrm>
            <a:off x="3537010" y="3670804"/>
            <a:ext cx="1791854" cy="2327564"/>
            <a:chOff x="2078182" y="1394691"/>
            <a:chExt cx="1791854" cy="2327564"/>
          </a:xfrm>
          <a:effectLst>
            <a:outerShdw blurRad="355600" dist="50800" dir="5400000" sx="123000" sy="123000" algn="ctr" rotWithShape="0">
              <a:schemeClr val="accent6">
                <a:lumMod val="40000"/>
                <a:lumOff val="60000"/>
                <a:alpha val="52000"/>
              </a:schemeClr>
            </a:outerShdw>
          </a:effectLst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BF30031-265E-19DD-3DAA-F013DA716D84}"/>
                </a:ext>
              </a:extLst>
            </p:cNvPr>
            <p:cNvSpPr/>
            <p:nvPr/>
          </p:nvSpPr>
          <p:spPr>
            <a:xfrm>
              <a:off x="2078182" y="1394691"/>
              <a:ext cx="1791854" cy="23275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442EB55-D102-FFA7-5208-2D78D2D93E43}"/>
                </a:ext>
              </a:extLst>
            </p:cNvPr>
            <p:cNvSpPr/>
            <p:nvPr/>
          </p:nvSpPr>
          <p:spPr>
            <a:xfrm>
              <a:off x="2078182" y="1394691"/>
              <a:ext cx="184727" cy="23275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9DA7D2-8C3F-ECEA-E8BA-E0490EB6E1E4}"/>
              </a:ext>
            </a:extLst>
          </p:cNvPr>
          <p:cNvGrpSpPr/>
          <p:nvPr/>
        </p:nvGrpSpPr>
        <p:grpSpPr>
          <a:xfrm>
            <a:off x="6772151" y="3649868"/>
            <a:ext cx="2087418" cy="2723766"/>
            <a:chOff x="2078182" y="1394691"/>
            <a:chExt cx="1791854" cy="2327564"/>
          </a:xfrm>
          <a:effectLst>
            <a:outerShdw blurRad="355600" dist="50800" dir="5400000" sx="123000" sy="123000" algn="ctr" rotWithShape="0">
              <a:schemeClr val="accent6">
                <a:lumMod val="40000"/>
                <a:lumOff val="60000"/>
                <a:alpha val="52000"/>
              </a:schemeClr>
            </a:outerShdw>
          </a:effectLst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173F002-E718-C286-64D4-B41F6D57AAC7}"/>
                </a:ext>
              </a:extLst>
            </p:cNvPr>
            <p:cNvSpPr/>
            <p:nvPr/>
          </p:nvSpPr>
          <p:spPr>
            <a:xfrm>
              <a:off x="2078182" y="1394691"/>
              <a:ext cx="1791854" cy="23275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D3B30D6-F453-6B31-B549-566FADF00E84}"/>
                </a:ext>
              </a:extLst>
            </p:cNvPr>
            <p:cNvSpPr/>
            <p:nvPr/>
          </p:nvSpPr>
          <p:spPr>
            <a:xfrm>
              <a:off x="2078182" y="1394691"/>
              <a:ext cx="184727" cy="23275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87522A8-099C-FFEA-0550-D66DFFBE5E4D}"/>
              </a:ext>
            </a:extLst>
          </p:cNvPr>
          <p:cNvSpPr txBox="1"/>
          <p:nvPr/>
        </p:nvSpPr>
        <p:spPr>
          <a:xfrm>
            <a:off x="2376054" y="1735471"/>
            <a:ext cx="139469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Ceļvedis “Bērniem drošas nometnes izvēle”</a:t>
            </a:r>
            <a:endParaRPr lang="en-GB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B492FCD-DEDD-A0F8-7F1C-5C3C6951C4B9}"/>
              </a:ext>
            </a:extLst>
          </p:cNvPr>
          <p:cNvSpPr txBox="1"/>
          <p:nvPr/>
        </p:nvSpPr>
        <p:spPr>
          <a:xfrm>
            <a:off x="5289714" y="1802202"/>
            <a:ext cx="148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Materiāls</a:t>
            </a:r>
            <a:r>
              <a:rPr lang="en-GB" sz="1400" dirty="0"/>
              <a:t> “</a:t>
            </a:r>
            <a:r>
              <a:rPr lang="en-GB" sz="1400" dirty="0" err="1"/>
              <a:t>Pazīmes</a:t>
            </a:r>
            <a:r>
              <a:rPr lang="en-GB" sz="1400" dirty="0"/>
              <a:t>, kas var </a:t>
            </a:r>
            <a:r>
              <a:rPr lang="en-GB" sz="1400" dirty="0" err="1"/>
              <a:t>liecināt</a:t>
            </a:r>
            <a:r>
              <a:rPr lang="en-GB" sz="1400" dirty="0"/>
              <a:t>, ka </a:t>
            </a:r>
            <a:r>
              <a:rPr lang="en-GB" sz="1400" dirty="0" err="1"/>
              <a:t>bērns</a:t>
            </a:r>
            <a:r>
              <a:rPr lang="en-GB" sz="1400" dirty="0"/>
              <a:t> </a:t>
            </a:r>
            <a:r>
              <a:rPr lang="en-GB" sz="1400" dirty="0" err="1"/>
              <a:t>ir</a:t>
            </a:r>
            <a:r>
              <a:rPr lang="en-GB" sz="1400" dirty="0"/>
              <a:t> </a:t>
            </a:r>
            <a:r>
              <a:rPr lang="en-GB" sz="1400" dirty="0" err="1"/>
              <a:t>cilvēku</a:t>
            </a:r>
            <a:r>
              <a:rPr lang="en-GB" sz="1400" dirty="0"/>
              <a:t> </a:t>
            </a:r>
            <a:r>
              <a:rPr lang="en-GB" sz="1400" dirty="0" err="1"/>
              <a:t>tirdzniecības</a:t>
            </a:r>
            <a:r>
              <a:rPr lang="en-GB" sz="1400" dirty="0"/>
              <a:t> </a:t>
            </a:r>
            <a:r>
              <a:rPr lang="en-GB" sz="1400" dirty="0" err="1"/>
              <a:t>upuris</a:t>
            </a:r>
            <a:r>
              <a:rPr lang="en-GB" sz="1400" dirty="0"/>
              <a:t>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DB67354-DDD3-9B27-E466-8C7070D0F94E}"/>
              </a:ext>
            </a:extLst>
          </p:cNvPr>
          <p:cNvSpPr txBox="1"/>
          <p:nvPr/>
        </p:nvSpPr>
        <p:spPr>
          <a:xfrm>
            <a:off x="9005139" y="1735471"/>
            <a:ext cx="14962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Vadlīnijas</a:t>
            </a:r>
            <a:r>
              <a:rPr lang="en-GB" sz="1400" dirty="0"/>
              <a:t> par </a:t>
            </a:r>
            <a:r>
              <a:rPr lang="en-GB" sz="1400" dirty="0" err="1"/>
              <a:t>bērna</a:t>
            </a:r>
            <a:r>
              <a:rPr lang="en-GB" sz="1400" dirty="0"/>
              <a:t> </a:t>
            </a:r>
            <a:r>
              <a:rPr lang="en-GB" sz="1400" dirty="0" err="1"/>
              <a:t>tiesībām</a:t>
            </a:r>
            <a:r>
              <a:rPr lang="en-GB" sz="1400" dirty="0"/>
              <a:t> uz </a:t>
            </a:r>
            <a:r>
              <a:rPr lang="en-GB" sz="1400" dirty="0" err="1"/>
              <a:t>privātās</a:t>
            </a:r>
            <a:r>
              <a:rPr lang="en-GB" sz="1400" dirty="0"/>
              <a:t> </a:t>
            </a:r>
            <a:r>
              <a:rPr lang="en-GB" sz="1400" dirty="0" err="1"/>
              <a:t>dzīves</a:t>
            </a:r>
            <a:r>
              <a:rPr lang="en-GB" sz="1400" dirty="0"/>
              <a:t> </a:t>
            </a:r>
            <a:r>
              <a:rPr lang="en-GB" sz="1400" dirty="0" err="1"/>
              <a:t>neaizskaramību</a:t>
            </a:r>
            <a:endParaRPr lang="en-GB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989DDA-59C4-1B18-2009-0CF5E6CE0E01}"/>
              </a:ext>
            </a:extLst>
          </p:cNvPr>
          <p:cNvSpPr txBox="1"/>
          <p:nvPr/>
        </p:nvSpPr>
        <p:spPr>
          <a:xfrm>
            <a:off x="3770745" y="3940535"/>
            <a:ext cx="1526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Vadlīnijas</a:t>
            </a:r>
            <a:r>
              <a:rPr lang="en-GB" sz="1400" dirty="0"/>
              <a:t> </a:t>
            </a:r>
            <a:r>
              <a:rPr lang="en-GB" sz="1400" dirty="0" err="1"/>
              <a:t>institūcijām</a:t>
            </a:r>
            <a:r>
              <a:rPr lang="en-GB" sz="1400" dirty="0"/>
              <a:t>, </a:t>
            </a:r>
            <a:r>
              <a:rPr lang="en-GB" sz="1400" dirty="0" err="1"/>
              <a:t>kuras</a:t>
            </a:r>
            <a:r>
              <a:rPr lang="en-GB" sz="1400" dirty="0"/>
              <a:t> par bērnu </a:t>
            </a:r>
            <a:r>
              <a:rPr lang="en-GB" sz="1400" dirty="0" err="1"/>
              <a:t>izdarītajiem</a:t>
            </a:r>
            <a:r>
              <a:rPr lang="en-GB" sz="1400" dirty="0"/>
              <a:t> pārkāpumiem </a:t>
            </a:r>
            <a:r>
              <a:rPr lang="en-GB" sz="1400" dirty="0" err="1"/>
              <a:t>ir</a:t>
            </a:r>
            <a:r>
              <a:rPr lang="en-GB" sz="1400" dirty="0"/>
              <a:t> </a:t>
            </a:r>
            <a:r>
              <a:rPr lang="en-GB" sz="1400" dirty="0" err="1"/>
              <a:t>tiesīgas</a:t>
            </a:r>
            <a:r>
              <a:rPr lang="en-GB" sz="1400" dirty="0"/>
              <a:t> </a:t>
            </a:r>
            <a:r>
              <a:rPr lang="en-GB" sz="1400" dirty="0" err="1"/>
              <a:t>veikt</a:t>
            </a:r>
            <a:r>
              <a:rPr lang="en-GB" sz="1400" dirty="0"/>
              <a:t> </a:t>
            </a:r>
            <a:r>
              <a:rPr lang="en-GB" sz="1400" dirty="0" err="1"/>
              <a:t>administratīvā</a:t>
            </a:r>
            <a:r>
              <a:rPr lang="en-GB" sz="1400" dirty="0"/>
              <a:t> </a:t>
            </a:r>
            <a:r>
              <a:rPr lang="en-GB" sz="1400" dirty="0" err="1"/>
              <a:t>pārkāpuma</a:t>
            </a:r>
            <a:r>
              <a:rPr lang="en-GB" sz="1400" dirty="0"/>
              <a:t> </a:t>
            </a:r>
            <a:r>
              <a:rPr lang="en-GB" sz="1400" dirty="0" err="1"/>
              <a:t>procesu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D48C9F-9B5C-6BEB-1B2E-E186E837FB11}"/>
              </a:ext>
            </a:extLst>
          </p:cNvPr>
          <p:cNvSpPr txBox="1"/>
          <p:nvPr/>
        </p:nvSpPr>
        <p:spPr>
          <a:xfrm>
            <a:off x="7059073" y="3722255"/>
            <a:ext cx="1653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/>
              <a:t>Vadlīnijas ārpusģimenes aprūpes atbalsta centriem par atbalsta pasākumu nodrošināšanu audžuģimenē vai specializētajā audžuģimenē ievietotā bērna veselības uzlabošanai, attīstībai un prasmju pilnveidošanai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75186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94772-71D7-5BD0-8A59-832D41564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E20F4B32-EA04-99A0-59D9-D3DC03AA4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207473"/>
              </p:ext>
            </p:extLst>
          </p:nvPr>
        </p:nvGraphicFramePr>
        <p:xfrm>
          <a:off x="1698629" y="1367988"/>
          <a:ext cx="9655172" cy="518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13793">
                  <a:extLst>
                    <a:ext uri="{9D8B030D-6E8A-4147-A177-3AD203B41FA5}">
                      <a16:colId xmlns:a16="http://schemas.microsoft.com/office/drawing/2014/main" val="2447027524"/>
                    </a:ext>
                  </a:extLst>
                </a:gridCol>
                <a:gridCol w="2723807">
                  <a:extLst>
                    <a:ext uri="{9D8B030D-6E8A-4147-A177-3AD203B41FA5}">
                      <a16:colId xmlns:a16="http://schemas.microsoft.com/office/drawing/2014/main" val="1905116937"/>
                    </a:ext>
                  </a:extLst>
                </a:gridCol>
                <a:gridCol w="2103779">
                  <a:extLst>
                    <a:ext uri="{9D8B030D-6E8A-4147-A177-3AD203B41FA5}">
                      <a16:colId xmlns:a16="http://schemas.microsoft.com/office/drawing/2014/main" val="513786516"/>
                    </a:ext>
                  </a:extLst>
                </a:gridCol>
                <a:gridCol w="2413793">
                  <a:extLst>
                    <a:ext uri="{9D8B030D-6E8A-4147-A177-3AD203B41FA5}">
                      <a16:colId xmlns:a16="http://schemas.microsoft.com/office/drawing/2014/main" val="2543463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Pieņemtie lēmumi un piemērotie sodi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Iesniegumi/konsultācijas/dalība starpinstitūciju sanāksmēs individuālu gadījumu risināšanai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Veiktās pārbaudes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Bērnu </a:t>
                      </a:r>
                      <a:r>
                        <a:rPr lang="lv-LV" dirty="0" err="1"/>
                        <a:t>labbūtības</a:t>
                      </a:r>
                      <a:r>
                        <a:rPr lang="lv-LV" dirty="0"/>
                        <a:t> izvērtēšana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177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 gadījumos – lēmums par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administratīvā pārkāpuma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lietas uzsākšanu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vai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atteikumu uzsākt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administratīvā pārkāpuma procesu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Izskatīti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1741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fizisku un juridisku personu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iesniegumi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Bērnu tiesību ievērošanas pārbaudes –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Veiktas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vizītes Daugavpils, Jēkabpils un Iļģuciema ieslodzījuma vietās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537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Pārkāpumu izdarījušajai personai piemērots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sods – 29 gadījumos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Sniegtas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3103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konsultācijas 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fiziskām un juridiskām personām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Bāriņtiesu uzraudzības pārbaudes –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337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Nodrošināta dalība </a:t>
                      </a:r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438 </a:t>
                      </a:r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starpinstitūciju un departamentu ekspertu organizētajās starpinstitūciju </a:t>
                      </a:r>
                      <a:r>
                        <a:rPr lang="lv-L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sanāksmēs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Bērnu personisko un mantisko interešu ievērošanas pārbaudes ilgstošas sociālās aprūpes un sociālās rehabilitācijas iestādēs –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v-LV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89597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75E94-CFAA-4CD1-E793-162B53C1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7</a:t>
            </a:fld>
            <a:endParaRPr lang="lv-LV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3F0B21-64D3-CE7F-5E3D-656BAA36A9FD}"/>
              </a:ext>
            </a:extLst>
          </p:cNvPr>
          <p:cNvSpPr txBox="1"/>
          <p:nvPr/>
        </p:nvSpPr>
        <p:spPr>
          <a:xfrm>
            <a:off x="2373922" y="491292"/>
            <a:ext cx="78273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800" dirty="0">
                <a:solidFill>
                  <a:schemeClr val="accent6"/>
                </a:solidFill>
              </a:rPr>
              <a:t>Bērnu tiesību ievērošanas uzraudzība</a:t>
            </a:r>
            <a:endParaRPr lang="en-US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72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7627C-2A41-A4FD-71CE-DB89D3411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4EA72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Bērnu tiesību ievērošanas uzraudzība</a:t>
            </a:r>
            <a:r>
              <a:rPr lang="lv-LV" sz="2800" b="0" dirty="0">
                <a:solidFill>
                  <a:srgbClr val="4EA72E"/>
                </a:solidFill>
                <a:latin typeface="Arial"/>
                <a:ea typeface="+mn-ea"/>
                <a:cs typeface="+mn-cs"/>
              </a:rPr>
              <a:t> salīdzinājumā</a:t>
            </a:r>
            <a:endParaRPr lang="en-GB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AEBDE51-6C7C-A1D1-A071-B544E0257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209545"/>
              </p:ext>
            </p:extLst>
          </p:nvPr>
        </p:nvGraphicFramePr>
        <p:xfrm>
          <a:off x="1698625" y="1825625"/>
          <a:ext cx="9655175" cy="4397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ACF2D-CB0F-2648-B718-C338A650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695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F1AF-C5D6-671C-0E73-D42F84E96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621" y="382547"/>
            <a:ext cx="9654397" cy="888905"/>
          </a:xfrm>
        </p:spPr>
        <p:txBody>
          <a:bodyPr>
            <a:normAutofit/>
          </a:bodyPr>
          <a:lstStyle/>
          <a:p>
            <a:r>
              <a:rPr lang="lv-LV" sz="2800" b="0" dirty="0">
                <a:solidFill>
                  <a:schemeClr val="accent6"/>
                </a:solidFill>
                <a:latin typeface="+mn-lt"/>
              </a:rPr>
              <a:t>Izveidotie un nodrošinātie atbalsta pakalpojumi</a:t>
            </a:r>
            <a:endParaRPr lang="en-GB" sz="2800" b="0" dirty="0">
              <a:solidFill>
                <a:schemeClr val="accent6"/>
              </a:solidFill>
              <a:latin typeface="+mn-lt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E109A69-EC6D-C6C1-552F-6B9F8D3461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071015"/>
              </p:ext>
            </p:extLst>
          </p:nvPr>
        </p:nvGraphicFramePr>
        <p:xfrm>
          <a:off x="1790991" y="1171933"/>
          <a:ext cx="9655174" cy="48449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27587">
                  <a:extLst>
                    <a:ext uri="{9D8B030D-6E8A-4147-A177-3AD203B41FA5}">
                      <a16:colId xmlns:a16="http://schemas.microsoft.com/office/drawing/2014/main" val="1148172438"/>
                    </a:ext>
                  </a:extLst>
                </a:gridCol>
                <a:gridCol w="4827587">
                  <a:extLst>
                    <a:ext uri="{9D8B030D-6E8A-4147-A177-3AD203B41FA5}">
                      <a16:colId xmlns:a16="http://schemas.microsoft.com/office/drawing/2014/main" val="140677446"/>
                    </a:ext>
                  </a:extLst>
                </a:gridCol>
              </a:tblGrid>
              <a:tr h="486352">
                <a:tc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881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b="1" dirty="0">
                          <a:latin typeface="+mn-lt"/>
                          <a:cs typeface="Times New Roman" panose="02020603050405020304" pitchFamily="18" charset="0"/>
                        </a:rPr>
                        <a:t>Tematiskās atbalsta grupas</a:t>
                      </a:r>
                      <a:r>
                        <a:rPr lang="en-GB" sz="1400" b="1" dirty="0">
                          <a:latin typeface="+mn-lt"/>
                          <a:cs typeface="Times New Roman" panose="02020603050405020304" pitchFamily="18" charset="0"/>
                        </a:rPr>
                        <a:t> un </a:t>
                      </a:r>
                      <a:r>
                        <a:rPr lang="lv-LV" sz="1400" b="1" noProof="0" dirty="0">
                          <a:latin typeface="+mn-lt"/>
                          <a:cs typeface="Times New Roman" panose="02020603050405020304" pitchFamily="18" charset="0"/>
                        </a:rPr>
                        <a:t>līdzinieku konsultācijas</a:t>
                      </a:r>
                      <a:endParaRPr lang="en-GB" sz="1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Izstrādāta mācību programma un sagatavoti līdzinieku atbalsta grupu vadītāji</a:t>
                      </a:r>
                    </a:p>
                    <a:p>
                      <a:r>
                        <a:rPr lang="lv-LV" sz="1400" dirty="0"/>
                        <a:t>2025.03.05.–2025.10.23.: </a:t>
                      </a:r>
                      <a:r>
                        <a:rPr lang="lv-LV" sz="1400" b="1" dirty="0"/>
                        <a:t>21 atbalsta grupa</a:t>
                      </a:r>
                      <a:endParaRPr lang="lv-LV" sz="1400" dirty="0"/>
                    </a:p>
                    <a:p>
                      <a:r>
                        <a:rPr lang="lv-LV" sz="1400" dirty="0"/>
                        <a:t>Dalībnieki: </a:t>
                      </a:r>
                      <a:r>
                        <a:rPr lang="lv-LV" sz="1400" b="1" dirty="0"/>
                        <a:t>101 bērns</a:t>
                      </a:r>
                      <a:r>
                        <a:rPr lang="lv-LV" sz="1400" dirty="0"/>
                        <a:t>, </a:t>
                      </a:r>
                      <a:r>
                        <a:rPr lang="lv-LV" sz="1400" b="1" dirty="0"/>
                        <a:t>107 ģimenes locekļi</a:t>
                      </a:r>
                      <a:r>
                        <a:rPr lang="lv-LV" sz="1400" dirty="0"/>
                        <a:t> (98 pilngadīgi, 9 nepilngadīgi)</a:t>
                      </a:r>
                    </a:p>
                    <a:p>
                      <a:r>
                        <a:rPr lang="lv-LV" sz="1400" dirty="0"/>
                        <a:t>Norise klātienē </a:t>
                      </a:r>
                      <a:r>
                        <a:rPr lang="lv-LV" sz="1400" b="1" dirty="0"/>
                        <a:t>11 Latvijas pilsētās</a:t>
                      </a:r>
                      <a:endParaRPr lang="lv-LV" sz="1400" dirty="0"/>
                    </a:p>
                    <a:p>
                      <a:r>
                        <a:rPr lang="lv-LV" sz="1400" dirty="0"/>
                        <a:t>Nodrošinātas </a:t>
                      </a:r>
                      <a:r>
                        <a:rPr lang="lv-LV" sz="1400" b="1" dirty="0"/>
                        <a:t>17 līdzinieku konsultācijas</a:t>
                      </a:r>
                      <a:endParaRPr lang="lv-LV" sz="1400" dirty="0"/>
                    </a:p>
                    <a:p>
                      <a:r>
                        <a:rPr lang="lv-LV" sz="1400" b="1" dirty="0"/>
                        <a:t>2026. gadā</a:t>
                      </a:r>
                      <a:r>
                        <a:rPr lang="lv-LV" sz="1400" dirty="0"/>
                        <a:t> plānotas </a:t>
                      </a:r>
                      <a:r>
                        <a:rPr lang="lv-LV" sz="1400" b="1" dirty="0"/>
                        <a:t>34 tematiskās atbalsta grupas</a:t>
                      </a:r>
                      <a:endParaRPr lang="lv-LV" sz="1400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8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>
                          <a:latin typeface="+mn-lt"/>
                          <a:cs typeface="Times New Roman" panose="02020603050405020304" pitchFamily="18" charset="0"/>
                        </a:rPr>
                        <a:t>Bērna </a:t>
                      </a:r>
                      <a:r>
                        <a:rPr lang="lv-LV" sz="1400" b="1" dirty="0">
                          <a:latin typeface="+mn-lt"/>
                        </a:rPr>
                        <a:t>atbalsta speciālista pakalpojums</a:t>
                      </a:r>
                      <a:endParaRPr lang="en-GB" sz="1400" b="1" dirty="0">
                        <a:latin typeface="+mn-lt"/>
                      </a:endParaRPr>
                    </a:p>
                    <a:p>
                      <a:endParaRPr lang="en-GB" sz="1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1" dirty="0"/>
                        <a:t>12 BAS</a:t>
                      </a:r>
                      <a:r>
                        <a:rPr lang="lv-LV" sz="1400" dirty="0"/>
                        <a:t> pakalpojums </a:t>
                      </a:r>
                      <a:r>
                        <a:rPr lang="lv-LV" sz="1400" b="1" dirty="0"/>
                        <a:t>5 reģionos</a:t>
                      </a:r>
                      <a:r>
                        <a:rPr lang="lv-LV" sz="1400" dirty="0"/>
                        <a:t> (Rīga 4, Liepāja 2, Jelgava 2, Preiļi 2, Gulbene 2)</a:t>
                      </a:r>
                    </a:p>
                    <a:p>
                      <a:r>
                        <a:rPr lang="lv-LV" sz="1400" b="1" dirty="0"/>
                        <a:t>2025. gadā</a:t>
                      </a:r>
                      <a:r>
                        <a:rPr lang="lv-LV" sz="1400" dirty="0"/>
                        <a:t> atbalsts </a:t>
                      </a:r>
                      <a:r>
                        <a:rPr lang="lv-LV" sz="1400" b="1" dirty="0"/>
                        <a:t>115 bērniem</a:t>
                      </a:r>
                      <a:endParaRPr lang="lv-LV" sz="1400" dirty="0"/>
                    </a:p>
                    <a:p>
                      <a:r>
                        <a:rPr lang="lv-LV" sz="1400" dirty="0" err="1"/>
                        <a:t>Mērķgrupas</a:t>
                      </a:r>
                      <a:r>
                        <a:rPr lang="lv-LV" sz="1400" dirty="0"/>
                        <a:t>: bērnu aprūpes iestādes 59, aizbildnība 30, ģimenes 10, audžuģimenes 9</a:t>
                      </a:r>
                    </a:p>
                    <a:p>
                      <a:r>
                        <a:rPr lang="lv-LV" sz="1400" b="1" dirty="0"/>
                        <a:t>7 bērni</a:t>
                      </a:r>
                      <a:r>
                        <a:rPr lang="lv-LV" sz="1400" dirty="0"/>
                        <a:t> sasniedza pilngadību, atbalsts turpinās</a:t>
                      </a:r>
                    </a:p>
                    <a:p>
                      <a:r>
                        <a:rPr lang="lv-LV" sz="1400" dirty="0"/>
                        <a:t>Ieguvumi: sociālo prasmju uzlabošanās, droša uzticības persona, lielāka drošības sajūta, progress izglītībā un sociālajā funkcionēšanā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92021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477B99-4B7E-EC85-BB44-D87A2E23F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198D-2638-4805-9BA0-E23461591C91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5235495"/>
      </p:ext>
    </p:extLst>
  </p:cSld>
  <p:clrMapOvr>
    <a:masterClrMapping/>
  </p:clrMapOvr>
</p:sld>
</file>

<file path=ppt/theme/theme1.xml><?xml version="1.0" encoding="utf-8"?>
<a:theme xmlns:a="http://schemas.openxmlformats.org/drawingml/2006/main" name="Dizains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elāgots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izains1" id="{4E4D6601-9735-4A74-91A8-EE5C183451FD}" vid="{406466B6-6309-4847-A46E-9BEBCAABFBBC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Dizains1</Template>
  <TotalTime>8239</TotalTime>
  <Words>1271</Words>
  <Application>Microsoft Office PowerPoint</Application>
  <PresentationFormat>Widescreen</PresentationFormat>
  <Paragraphs>140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Segoe UI</vt:lpstr>
      <vt:lpstr>The Seasons</vt:lpstr>
      <vt:lpstr>Times New Roman</vt:lpstr>
      <vt:lpstr>Verdana</vt:lpstr>
      <vt:lpstr>Dizains1</vt:lpstr>
      <vt:lpstr>PowerPoint Presentation</vt:lpstr>
      <vt:lpstr>Bērnu aizsardzības centra galvenie darbības virzieni</vt:lpstr>
      <vt:lpstr>Sniegtais atbalsts un iesaiste apdraudējuma mazināšanā</vt:lpstr>
      <vt:lpstr>Bērnu un pusaudžu uzticības tālruņa dati salīdzinājumā</vt:lpstr>
      <vt:lpstr>Izglītojošie un informatīvie pasākumi</vt:lpstr>
      <vt:lpstr>Izstrādātie izglītojošie materiāli </vt:lpstr>
      <vt:lpstr> </vt:lpstr>
      <vt:lpstr>Bērnu tiesību ievērošanas uzraudzība salīdzinājumā</vt:lpstr>
      <vt:lpstr>Izveidotie un nodrošinātie atbalsta pakalpojumi</vt:lpstr>
      <vt:lpstr>Prioritārie virzieni 2026.gadam</vt:lpstr>
      <vt:lpstr>Bērni un pusaudži</vt:lpstr>
      <vt:lpstr>Bērnu tiesību un labāko interešu ievērošanas uzraudzības pilnveide </vt:lpstr>
      <vt:lpstr>Speciālistu, kas strādā ar bērniem, zināšanu pilnveide un savstarpējās sadarbības veicināšana</vt:lpstr>
      <vt:lpstr>Pakalpojumu un atbalsta mehānismu pilnveide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Janis Pavulens</dc:creator>
  <cp:lastModifiedBy>LM VBTAI</cp:lastModifiedBy>
  <cp:revision>92</cp:revision>
  <cp:lastPrinted>2025-01-15T10:54:26Z</cp:lastPrinted>
  <dcterms:created xsi:type="dcterms:W3CDTF">2024-04-10T12:17:29Z</dcterms:created>
  <dcterms:modified xsi:type="dcterms:W3CDTF">2026-01-16T13:57:05Z</dcterms:modified>
</cp:coreProperties>
</file>