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Inter Bold" charset="1" panose="02000503000000020004"/>
      <p:regular r:id="rId21"/>
    </p:embeddedFont>
    <p:embeddedFont>
      <p:font typeface="Open Sans 1 Bold" charset="1" panose="00000000000000000000"/>
      <p:regular r:id="rId22"/>
    </p:embeddedFont>
    <p:embeddedFont>
      <p:font typeface="Open Sans 1" charset="1" panose="00000000000000000000"/>
      <p:regular r:id="rId23"/>
    </p:embeddedFont>
    <p:embeddedFont>
      <p:font typeface="Open Sans 2 Bold" charset="1" panose="020B0806030504020204"/>
      <p:regular r:id="rId24"/>
    </p:embeddedFont>
    <p:embeddedFont>
      <p:font typeface="Open Sans 2" charset="1" panose="020B060603050402020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3.png" Type="http://schemas.openxmlformats.org/officeDocument/2006/relationships/image"/><Relationship Id="rId5" Target="mailto:Aija.Erno@bac.gov.lv" TargetMode="External" Type="http://schemas.openxmlformats.org/officeDocument/2006/relationships/hyperlink"/><Relationship Id="rId6" Target="mailto:sarmite.voitkevica@bac.gov.lv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2.jpe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5.jpeg" Type="http://schemas.openxmlformats.org/officeDocument/2006/relationships/image"/><Relationship Id="rId7" Target="../media/image16.jpeg" Type="http://schemas.openxmlformats.org/officeDocument/2006/relationships/image"/><Relationship Id="rId8" Target="../media/image1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68291" y="3637275"/>
            <a:ext cx="11733572" cy="11733572"/>
          </a:xfrm>
          <a:custGeom>
            <a:avLst/>
            <a:gdLst/>
            <a:ahLst/>
            <a:cxnLst/>
            <a:rect r="r" b="b" t="t" l="l"/>
            <a:pathLst>
              <a:path h="11733572" w="11733572">
                <a:moveTo>
                  <a:pt x="0" y="0"/>
                </a:moveTo>
                <a:lnTo>
                  <a:pt x="11733572" y="0"/>
                </a:lnTo>
                <a:lnTo>
                  <a:pt x="11733572" y="11733572"/>
                </a:lnTo>
                <a:lnTo>
                  <a:pt x="0" y="11733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62049" y="8999082"/>
            <a:ext cx="17563902" cy="51709"/>
            <a:chOff x="0" y="0"/>
            <a:chExt cx="21569045" cy="63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5400" y="0"/>
              <a:ext cx="21518245" cy="63500"/>
            </a:xfrm>
            <a:custGeom>
              <a:avLst/>
              <a:gdLst/>
              <a:ahLst/>
              <a:cxnLst/>
              <a:rect r="r" b="b" t="t" l="l"/>
              <a:pathLst>
                <a:path h="63500" w="21518245">
                  <a:moveTo>
                    <a:pt x="0" y="0"/>
                  </a:moveTo>
                  <a:lnTo>
                    <a:pt x="21518245" y="0"/>
                  </a:lnTo>
                  <a:lnTo>
                    <a:pt x="21518245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17320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6275920" y="793766"/>
            <a:ext cx="633546" cy="300142"/>
          </a:xfrm>
          <a:custGeom>
            <a:avLst/>
            <a:gdLst/>
            <a:ahLst/>
            <a:cxnLst/>
            <a:rect r="r" b="b" t="t" l="l"/>
            <a:pathLst>
              <a:path h="300142" w="633546">
                <a:moveTo>
                  <a:pt x="0" y="0"/>
                </a:moveTo>
                <a:lnTo>
                  <a:pt x="633546" y="0"/>
                </a:lnTo>
                <a:lnTo>
                  <a:pt x="633546" y="300142"/>
                </a:lnTo>
                <a:lnTo>
                  <a:pt x="0" y="300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06" r="0" b="-409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295107" y="6125705"/>
            <a:ext cx="2630844" cy="2736850"/>
            <a:chOff x="0" y="0"/>
            <a:chExt cx="3332798" cy="34670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32734" cy="3467100"/>
            </a:xfrm>
            <a:custGeom>
              <a:avLst/>
              <a:gdLst/>
              <a:ahLst/>
              <a:cxnLst/>
              <a:rect r="r" b="b" t="t" l="l"/>
              <a:pathLst>
                <a:path h="3467100" w="3332734">
                  <a:moveTo>
                    <a:pt x="0" y="0"/>
                  </a:moveTo>
                  <a:lnTo>
                    <a:pt x="3332734" y="0"/>
                  </a:lnTo>
                  <a:lnTo>
                    <a:pt x="3332734" y="3467100"/>
                  </a:lnTo>
                  <a:lnTo>
                    <a:pt x="0" y="3467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62049" y="3268794"/>
            <a:ext cx="17369697" cy="3616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39"/>
              </a:lnSpc>
            </a:pPr>
            <a:r>
              <a:rPr lang="en-US" b="true" sz="6885">
                <a:solidFill>
                  <a:srgbClr val="2E6417"/>
                </a:solidFill>
                <a:latin typeface="Inter Bold"/>
                <a:ea typeface="Inter Bold"/>
                <a:cs typeface="Inter Bold"/>
                <a:sym typeface="Inter Bold"/>
              </a:rPr>
              <a:t>Tematiskais pārskats par aprūpētāja maiņas ietekmi uz</a:t>
            </a:r>
            <a:r>
              <a:rPr lang="en-US" b="true" sz="6885">
                <a:solidFill>
                  <a:srgbClr val="2E6417"/>
                </a:solidFill>
                <a:latin typeface="Inter Bold"/>
                <a:ea typeface="Inter Bold"/>
                <a:cs typeface="Inter Bold"/>
                <a:sym typeface="Inter Bold"/>
              </a:rPr>
              <a:t> ārpusģimenes aprūpē esošo bērnu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362049" y="345649"/>
            <a:ext cx="17563902" cy="3056495"/>
            <a:chOff x="0" y="0"/>
            <a:chExt cx="1167672" cy="203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743"/>
              <a:ext cx="1167672" cy="201713"/>
            </a:xfrm>
            <a:custGeom>
              <a:avLst/>
              <a:gdLst/>
              <a:ahLst/>
              <a:cxnLst/>
              <a:rect r="r" b="b" t="t" l="l"/>
              <a:pathLst>
                <a:path h="201713" w="1167672">
                  <a:moveTo>
                    <a:pt x="588242" y="38627"/>
                  </a:moveTo>
                  <a:cubicBezTo>
                    <a:pt x="784323" y="5607"/>
                    <a:pt x="975998" y="-27413"/>
                    <a:pt x="1167672" y="36087"/>
                  </a:cubicBezTo>
                  <a:lnTo>
                    <a:pt x="1167672" y="156737"/>
                  </a:lnTo>
                  <a:cubicBezTo>
                    <a:pt x="969388" y="95777"/>
                    <a:pt x="771104" y="130067"/>
                    <a:pt x="579430" y="163087"/>
                  </a:cubicBezTo>
                  <a:cubicBezTo>
                    <a:pt x="383349" y="196107"/>
                    <a:pt x="191675" y="229127"/>
                    <a:pt x="0" y="165627"/>
                  </a:cubicBezTo>
                  <a:lnTo>
                    <a:pt x="0" y="44977"/>
                  </a:lnTo>
                  <a:cubicBezTo>
                    <a:pt x="198284" y="105937"/>
                    <a:pt x="396568" y="71647"/>
                    <a:pt x="588242" y="38627"/>
                  </a:cubicBezTo>
                  <a:close/>
                </a:path>
              </a:pathLst>
            </a:custGeom>
            <a:solidFill>
              <a:srgbClr val="65A84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175"/>
              <a:ext cx="1167672" cy="149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78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4390551" y="9050033"/>
            <a:ext cx="2868749" cy="460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74"/>
              </a:lnSpc>
            </a:pPr>
            <a:r>
              <a:rPr lang="en-US" sz="2498" b="true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Rīgā, 2026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2049" y="6922151"/>
            <a:ext cx="8147645" cy="1953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38"/>
              </a:lnSpc>
            </a:pPr>
            <a:r>
              <a:rPr lang="en-US" sz="2541" b="true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Izstrādātājs:</a:t>
            </a:r>
          </a:p>
          <a:p>
            <a:pPr algn="l">
              <a:lnSpc>
                <a:spcPts val="3938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Bērnu a</a:t>
            </a:r>
            <a:r>
              <a:rPr lang="en-US" sz="254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izsardzības centra</a:t>
            </a:r>
          </a:p>
          <a:p>
            <a:pPr algn="l">
              <a:lnSpc>
                <a:spcPts val="393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Metodiskās vadības un analītikas departamenta Analītikas nodaļa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16794" y="-3560797"/>
            <a:ext cx="8260053" cy="8260053"/>
          </a:xfrm>
          <a:custGeom>
            <a:avLst/>
            <a:gdLst/>
            <a:ahLst/>
            <a:cxnLst/>
            <a:rect r="r" b="b" t="t" l="l"/>
            <a:pathLst>
              <a:path h="8260053" w="8260053">
                <a:moveTo>
                  <a:pt x="0" y="0"/>
                </a:moveTo>
                <a:lnTo>
                  <a:pt x="8260054" y="0"/>
                </a:lnTo>
                <a:lnTo>
                  <a:pt x="8260054" y="8260054"/>
                </a:lnTo>
                <a:lnTo>
                  <a:pt x="0" y="826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5158" y="3227978"/>
            <a:ext cx="7460195" cy="1298455"/>
            <a:chOff x="0" y="0"/>
            <a:chExt cx="1964825" cy="3419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64825" cy="341980"/>
            </a:xfrm>
            <a:custGeom>
              <a:avLst/>
              <a:gdLst/>
              <a:ahLst/>
              <a:cxnLst/>
              <a:rect r="r" b="b" t="t" l="l"/>
              <a:pathLst>
                <a:path h="341980" w="1964825">
                  <a:moveTo>
                    <a:pt x="52926" y="0"/>
                  </a:moveTo>
                  <a:lnTo>
                    <a:pt x="1911899" y="0"/>
                  </a:lnTo>
                  <a:cubicBezTo>
                    <a:pt x="1941129" y="0"/>
                    <a:pt x="1964825" y="23696"/>
                    <a:pt x="1964825" y="52926"/>
                  </a:cubicBezTo>
                  <a:lnTo>
                    <a:pt x="1964825" y="289054"/>
                  </a:lnTo>
                  <a:cubicBezTo>
                    <a:pt x="1964825" y="318284"/>
                    <a:pt x="1941129" y="341980"/>
                    <a:pt x="1911899" y="341980"/>
                  </a:cubicBezTo>
                  <a:lnTo>
                    <a:pt x="52926" y="341980"/>
                  </a:lnTo>
                  <a:cubicBezTo>
                    <a:pt x="38889" y="341980"/>
                    <a:pt x="25427" y="336404"/>
                    <a:pt x="15502" y="326478"/>
                  </a:cubicBezTo>
                  <a:cubicBezTo>
                    <a:pt x="5576" y="316553"/>
                    <a:pt x="0" y="303091"/>
                    <a:pt x="0" y="289054"/>
                  </a:cubicBezTo>
                  <a:lnTo>
                    <a:pt x="0" y="52926"/>
                  </a:lnTo>
                  <a:cubicBezTo>
                    <a:pt x="0" y="23696"/>
                    <a:pt x="23696" y="0"/>
                    <a:pt x="52926" y="0"/>
                  </a:cubicBezTo>
                  <a:close/>
                </a:path>
              </a:pathLst>
            </a:custGeom>
            <a:solidFill>
              <a:srgbClr val="E4FFC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964825" cy="399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BĒRNA INDIVIDUĀLO VAJADZĪBU IZPĒTE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25158" y="4699257"/>
            <a:ext cx="7460195" cy="1980875"/>
            <a:chOff x="0" y="0"/>
            <a:chExt cx="1964825" cy="52171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64825" cy="521712"/>
            </a:xfrm>
            <a:custGeom>
              <a:avLst/>
              <a:gdLst/>
              <a:ahLst/>
              <a:cxnLst/>
              <a:rect r="r" b="b" t="t" l="l"/>
              <a:pathLst>
                <a:path h="521712" w="1964825">
                  <a:moveTo>
                    <a:pt x="52926" y="0"/>
                  </a:moveTo>
                  <a:lnTo>
                    <a:pt x="1911899" y="0"/>
                  </a:lnTo>
                  <a:cubicBezTo>
                    <a:pt x="1941129" y="0"/>
                    <a:pt x="1964825" y="23696"/>
                    <a:pt x="1964825" y="52926"/>
                  </a:cubicBezTo>
                  <a:lnTo>
                    <a:pt x="1964825" y="468786"/>
                  </a:lnTo>
                  <a:cubicBezTo>
                    <a:pt x="1964825" y="498016"/>
                    <a:pt x="1941129" y="521712"/>
                    <a:pt x="1911899" y="521712"/>
                  </a:cubicBezTo>
                  <a:lnTo>
                    <a:pt x="52926" y="521712"/>
                  </a:lnTo>
                  <a:cubicBezTo>
                    <a:pt x="23696" y="521712"/>
                    <a:pt x="0" y="498016"/>
                    <a:pt x="0" y="468786"/>
                  </a:cubicBezTo>
                  <a:lnTo>
                    <a:pt x="0" y="52926"/>
                  </a:lnTo>
                  <a:cubicBezTo>
                    <a:pt x="0" y="23696"/>
                    <a:pt x="23696" y="0"/>
                    <a:pt x="52926" y="0"/>
                  </a:cubicBezTo>
                  <a:close/>
                </a:path>
              </a:pathLst>
            </a:custGeom>
            <a:solidFill>
              <a:srgbClr val="D3FF9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964825" cy="5883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BĒRNA VAJADZĪBĀM VISPIEMĒROTĀKĀ APRŪPĒTĀJA PIEMEKLĒŠANA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25158" y="6829459"/>
            <a:ext cx="7362939" cy="3147488"/>
            <a:chOff x="0" y="0"/>
            <a:chExt cx="1939210" cy="82896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39210" cy="828968"/>
            </a:xfrm>
            <a:custGeom>
              <a:avLst/>
              <a:gdLst/>
              <a:ahLst/>
              <a:cxnLst/>
              <a:rect r="r" b="b" t="t" l="l"/>
              <a:pathLst>
                <a:path h="828968" w="1939210">
                  <a:moveTo>
                    <a:pt x="53625" y="0"/>
                  </a:moveTo>
                  <a:lnTo>
                    <a:pt x="1885585" y="0"/>
                  </a:lnTo>
                  <a:cubicBezTo>
                    <a:pt x="1899807" y="0"/>
                    <a:pt x="1913447" y="5650"/>
                    <a:pt x="1923504" y="15706"/>
                  </a:cubicBezTo>
                  <a:cubicBezTo>
                    <a:pt x="1933560" y="25763"/>
                    <a:pt x="1939210" y="39403"/>
                    <a:pt x="1939210" y="53625"/>
                  </a:cubicBezTo>
                  <a:lnTo>
                    <a:pt x="1939210" y="775343"/>
                  </a:lnTo>
                  <a:cubicBezTo>
                    <a:pt x="1939210" y="804959"/>
                    <a:pt x="1915202" y="828968"/>
                    <a:pt x="1885585" y="828968"/>
                  </a:cubicBezTo>
                  <a:lnTo>
                    <a:pt x="53625" y="828968"/>
                  </a:lnTo>
                  <a:cubicBezTo>
                    <a:pt x="24009" y="828968"/>
                    <a:pt x="0" y="804959"/>
                    <a:pt x="0" y="775343"/>
                  </a:cubicBezTo>
                  <a:lnTo>
                    <a:pt x="0" y="53625"/>
                  </a:lnTo>
                  <a:cubicBezTo>
                    <a:pt x="0" y="24009"/>
                    <a:pt x="24009" y="0"/>
                    <a:pt x="53625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85725"/>
              <a:ext cx="1939210" cy="914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019"/>
                </a:lnSpc>
              </a:pPr>
              <a:r>
                <a:rPr lang="en-US" sz="4299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INFORMĀCIJA SEKO LĪDZI BĒRNAM</a:t>
              </a:r>
            </a:p>
            <a:p>
              <a:pPr algn="ctr">
                <a:lnSpc>
                  <a:spcPts val="6019"/>
                </a:lnSpc>
              </a:pPr>
              <a:r>
                <a:rPr lang="en-US" b="true" sz="42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“BĒRNA DZĪVES GRĀMATA”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8032572" y="3227978"/>
            <a:ext cx="10049014" cy="6705433"/>
          </a:xfrm>
          <a:custGeom>
            <a:avLst/>
            <a:gdLst/>
            <a:ahLst/>
            <a:cxnLst/>
            <a:rect r="r" b="b" t="t" l="l"/>
            <a:pathLst>
              <a:path h="6705433" w="10049014">
                <a:moveTo>
                  <a:pt x="0" y="0"/>
                </a:moveTo>
                <a:lnTo>
                  <a:pt x="10049013" y="0"/>
                </a:lnTo>
                <a:lnTo>
                  <a:pt x="10049013" y="6705433"/>
                </a:lnTo>
                <a:lnTo>
                  <a:pt x="0" y="67054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25158" y="1024991"/>
            <a:ext cx="16834142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5998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Informācija “seko” bērnam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16794" y="-3560797"/>
            <a:ext cx="8260053" cy="8260053"/>
          </a:xfrm>
          <a:custGeom>
            <a:avLst/>
            <a:gdLst/>
            <a:ahLst/>
            <a:cxnLst/>
            <a:rect r="r" b="b" t="t" l="l"/>
            <a:pathLst>
              <a:path h="8260053" w="8260053">
                <a:moveTo>
                  <a:pt x="0" y="0"/>
                </a:moveTo>
                <a:lnTo>
                  <a:pt x="8260054" y="0"/>
                </a:lnTo>
                <a:lnTo>
                  <a:pt x="8260054" y="8260054"/>
                </a:lnTo>
                <a:lnTo>
                  <a:pt x="0" y="826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4038" y="3198338"/>
            <a:ext cx="6805765" cy="6805765"/>
          </a:xfrm>
          <a:custGeom>
            <a:avLst/>
            <a:gdLst/>
            <a:ahLst/>
            <a:cxnLst/>
            <a:rect r="r" b="b" t="t" l="l"/>
            <a:pathLst>
              <a:path h="6805765" w="6805765">
                <a:moveTo>
                  <a:pt x="0" y="0"/>
                </a:moveTo>
                <a:lnTo>
                  <a:pt x="6805765" y="0"/>
                </a:lnTo>
                <a:lnTo>
                  <a:pt x="6805765" y="6805765"/>
                </a:lnTo>
                <a:lnTo>
                  <a:pt x="0" y="6805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600950" y="3198338"/>
            <a:ext cx="10045871" cy="1915093"/>
            <a:chOff x="0" y="0"/>
            <a:chExt cx="2645826" cy="5043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45826" cy="504387"/>
            </a:xfrm>
            <a:custGeom>
              <a:avLst/>
              <a:gdLst/>
              <a:ahLst/>
              <a:cxnLst/>
              <a:rect r="r" b="b" t="t" l="l"/>
              <a:pathLst>
                <a:path h="504387" w="2645826">
                  <a:moveTo>
                    <a:pt x="2645826" y="0"/>
                  </a:moveTo>
                  <a:lnTo>
                    <a:pt x="0" y="0"/>
                  </a:lnTo>
                  <a:lnTo>
                    <a:pt x="101600" y="252193"/>
                  </a:lnTo>
                  <a:lnTo>
                    <a:pt x="0" y="504387"/>
                  </a:lnTo>
                  <a:lnTo>
                    <a:pt x="2645826" y="504387"/>
                  </a:lnTo>
                  <a:lnTo>
                    <a:pt x="2544226" y="252193"/>
                  </a:lnTo>
                  <a:lnTo>
                    <a:pt x="2645826" y="0"/>
                  </a:lnTo>
                  <a:close/>
                </a:path>
              </a:pathLst>
            </a:custGeom>
            <a:solidFill>
              <a:srgbClr val="D9F4C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76200"/>
              <a:ext cx="2468026" cy="580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79"/>
                </a:lnSpc>
              </a:pPr>
              <a:r>
                <a:rPr lang="en-US" b="true" sz="41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labi plānota un pietiekami pārraudzīta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25158" y="1024991"/>
            <a:ext cx="16834142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b="true" sz="59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Ārpusģimenes aprūpes pārraudzība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600950" y="5351556"/>
            <a:ext cx="10045871" cy="2875574"/>
            <a:chOff x="0" y="0"/>
            <a:chExt cx="2645826" cy="7573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45826" cy="757353"/>
            </a:xfrm>
            <a:custGeom>
              <a:avLst/>
              <a:gdLst/>
              <a:ahLst/>
              <a:cxnLst/>
              <a:rect r="r" b="b" t="t" l="l"/>
              <a:pathLst>
                <a:path h="757353" w="2645826">
                  <a:moveTo>
                    <a:pt x="2645826" y="0"/>
                  </a:moveTo>
                  <a:lnTo>
                    <a:pt x="0" y="0"/>
                  </a:lnTo>
                  <a:lnTo>
                    <a:pt x="101600" y="378676"/>
                  </a:lnTo>
                  <a:lnTo>
                    <a:pt x="0" y="757353"/>
                  </a:lnTo>
                  <a:lnTo>
                    <a:pt x="2645826" y="757353"/>
                  </a:lnTo>
                  <a:lnTo>
                    <a:pt x="2544226" y="378676"/>
                  </a:lnTo>
                  <a:lnTo>
                    <a:pt x="2645826" y="0"/>
                  </a:lnTo>
                  <a:close/>
                </a:path>
              </a:pathLst>
            </a:custGeom>
            <a:solidFill>
              <a:srgbClr val="BFECA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88900" y="-76200"/>
              <a:ext cx="2468026" cy="833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79"/>
                </a:lnSpc>
              </a:pPr>
              <a:r>
                <a:rPr lang="en-US" b="true" sz="41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sav</a:t>
              </a:r>
              <a:r>
                <a:rPr lang="en-US" b="true" sz="41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laicīga un proaktīva rīcība, pamanot indikatorus problēmu sākumā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600950" y="8461053"/>
            <a:ext cx="10045871" cy="1543050"/>
            <a:chOff x="0" y="0"/>
            <a:chExt cx="2645826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45826" cy="406400"/>
            </a:xfrm>
            <a:custGeom>
              <a:avLst/>
              <a:gdLst/>
              <a:ahLst/>
              <a:cxnLst/>
              <a:rect r="r" b="b" t="t" l="l"/>
              <a:pathLst>
                <a:path h="406400" w="2645826">
                  <a:moveTo>
                    <a:pt x="2645826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645826" y="406400"/>
                  </a:lnTo>
                  <a:lnTo>
                    <a:pt x="2544226" y="203200"/>
                  </a:lnTo>
                  <a:lnTo>
                    <a:pt x="2645826" y="0"/>
                  </a:lnTo>
                  <a:close/>
                </a:path>
              </a:pathLst>
            </a:custGeom>
            <a:solidFill>
              <a:srgbClr val="99E17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88900" y="-76200"/>
              <a:ext cx="2468026" cy="482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79"/>
                </a:lnSpc>
              </a:pPr>
              <a:r>
                <a:rPr lang="en-US" b="true" sz="41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stabila bērna atbalsta persona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16794" y="-3560797"/>
            <a:ext cx="8260053" cy="8260053"/>
          </a:xfrm>
          <a:custGeom>
            <a:avLst/>
            <a:gdLst/>
            <a:ahLst/>
            <a:cxnLst/>
            <a:rect r="r" b="b" t="t" l="l"/>
            <a:pathLst>
              <a:path h="8260053" w="8260053">
                <a:moveTo>
                  <a:pt x="0" y="0"/>
                </a:moveTo>
                <a:lnTo>
                  <a:pt x="8260054" y="0"/>
                </a:lnTo>
                <a:lnTo>
                  <a:pt x="8260054" y="8260054"/>
                </a:lnTo>
                <a:lnTo>
                  <a:pt x="0" y="826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82612" y="3312649"/>
            <a:ext cx="4319235" cy="6519600"/>
          </a:xfrm>
          <a:custGeom>
            <a:avLst/>
            <a:gdLst/>
            <a:ahLst/>
            <a:cxnLst/>
            <a:rect r="r" b="b" t="t" l="l"/>
            <a:pathLst>
              <a:path h="6519600" w="4319235">
                <a:moveTo>
                  <a:pt x="0" y="0"/>
                </a:moveTo>
                <a:lnTo>
                  <a:pt x="4319234" y="0"/>
                </a:lnTo>
                <a:lnTo>
                  <a:pt x="4319234" y="6519600"/>
                </a:lnTo>
                <a:lnTo>
                  <a:pt x="0" y="651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89517" y="6757538"/>
            <a:ext cx="6088294" cy="3259800"/>
            <a:chOff x="0" y="0"/>
            <a:chExt cx="1603501" cy="8585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03501" cy="858548"/>
            </a:xfrm>
            <a:custGeom>
              <a:avLst/>
              <a:gdLst/>
              <a:ahLst/>
              <a:cxnLst/>
              <a:rect r="r" b="b" t="t" l="l"/>
              <a:pathLst>
                <a:path h="858548" w="1603501">
                  <a:moveTo>
                    <a:pt x="1400301" y="0"/>
                  </a:moveTo>
                  <a:cubicBezTo>
                    <a:pt x="1512526" y="0"/>
                    <a:pt x="1603501" y="192193"/>
                    <a:pt x="1603501" y="429274"/>
                  </a:cubicBezTo>
                  <a:cubicBezTo>
                    <a:pt x="1603501" y="666356"/>
                    <a:pt x="1512526" y="858548"/>
                    <a:pt x="1400301" y="858548"/>
                  </a:cubicBezTo>
                  <a:lnTo>
                    <a:pt x="203200" y="858548"/>
                  </a:lnTo>
                  <a:cubicBezTo>
                    <a:pt x="90976" y="858548"/>
                    <a:pt x="0" y="666356"/>
                    <a:pt x="0" y="429274"/>
                  </a:cubicBezTo>
                  <a:cubicBezTo>
                    <a:pt x="0" y="19219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4FFC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1603501" cy="934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aprūpētāja maiņa nerisina bērna uzvedības problēmas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25158" y="1024991"/>
            <a:ext cx="16834142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b="true" sz="59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Cēloņi ārpusģimenes aprūpētāja maiņai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173296" y="6757538"/>
            <a:ext cx="6088294" cy="3259800"/>
            <a:chOff x="0" y="0"/>
            <a:chExt cx="1603501" cy="85854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03501" cy="858548"/>
            </a:xfrm>
            <a:custGeom>
              <a:avLst/>
              <a:gdLst/>
              <a:ahLst/>
              <a:cxnLst/>
              <a:rect r="r" b="b" t="t" l="l"/>
              <a:pathLst>
                <a:path h="858548" w="1603501">
                  <a:moveTo>
                    <a:pt x="1400301" y="0"/>
                  </a:moveTo>
                  <a:cubicBezTo>
                    <a:pt x="1512526" y="0"/>
                    <a:pt x="1603501" y="192193"/>
                    <a:pt x="1603501" y="429274"/>
                  </a:cubicBezTo>
                  <a:cubicBezTo>
                    <a:pt x="1603501" y="666356"/>
                    <a:pt x="1512526" y="858548"/>
                    <a:pt x="1400301" y="858548"/>
                  </a:cubicBezTo>
                  <a:lnTo>
                    <a:pt x="203200" y="858548"/>
                  </a:lnTo>
                  <a:cubicBezTo>
                    <a:pt x="90976" y="858548"/>
                    <a:pt x="0" y="666356"/>
                    <a:pt x="0" y="429274"/>
                  </a:cubicBezTo>
                  <a:cubicBezTo>
                    <a:pt x="0" y="19219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3FF9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1603501" cy="934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bērna aprūpētājam nepieciešams lielāks atbalsts 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89517" y="3312649"/>
            <a:ext cx="6088294" cy="3259800"/>
            <a:chOff x="0" y="0"/>
            <a:chExt cx="1603501" cy="8585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03501" cy="858548"/>
            </a:xfrm>
            <a:custGeom>
              <a:avLst/>
              <a:gdLst/>
              <a:ahLst/>
              <a:cxnLst/>
              <a:rect r="r" b="b" t="t" l="l"/>
              <a:pathLst>
                <a:path h="858548" w="1603501">
                  <a:moveTo>
                    <a:pt x="1400301" y="0"/>
                  </a:moveTo>
                  <a:cubicBezTo>
                    <a:pt x="1512526" y="0"/>
                    <a:pt x="1603501" y="192193"/>
                    <a:pt x="1603501" y="429274"/>
                  </a:cubicBezTo>
                  <a:cubicBezTo>
                    <a:pt x="1603501" y="666356"/>
                    <a:pt x="1512526" y="858548"/>
                    <a:pt x="1400301" y="858548"/>
                  </a:cubicBezTo>
                  <a:lnTo>
                    <a:pt x="203200" y="858548"/>
                  </a:lnTo>
                  <a:cubicBezTo>
                    <a:pt x="90976" y="858548"/>
                    <a:pt x="0" y="666356"/>
                    <a:pt x="0" y="429274"/>
                  </a:cubicBezTo>
                  <a:cubicBezTo>
                    <a:pt x="0" y="19219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FECA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1603501" cy="934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rūpīgāka sākotnējā aprūpētāja izvēle un izvērtēšana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173296" y="3312649"/>
            <a:ext cx="6088294" cy="3259800"/>
            <a:chOff x="0" y="0"/>
            <a:chExt cx="1603501" cy="85854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03501" cy="858548"/>
            </a:xfrm>
            <a:custGeom>
              <a:avLst/>
              <a:gdLst/>
              <a:ahLst/>
              <a:cxnLst/>
              <a:rect r="r" b="b" t="t" l="l"/>
              <a:pathLst>
                <a:path h="858548" w="1603501">
                  <a:moveTo>
                    <a:pt x="1400301" y="0"/>
                  </a:moveTo>
                  <a:cubicBezTo>
                    <a:pt x="1512526" y="0"/>
                    <a:pt x="1603501" y="192193"/>
                    <a:pt x="1603501" y="429274"/>
                  </a:cubicBezTo>
                  <a:cubicBezTo>
                    <a:pt x="1603501" y="666356"/>
                    <a:pt x="1512526" y="858548"/>
                    <a:pt x="1400301" y="858548"/>
                  </a:cubicBezTo>
                  <a:lnTo>
                    <a:pt x="203200" y="858548"/>
                  </a:lnTo>
                  <a:cubicBezTo>
                    <a:pt x="90976" y="858548"/>
                    <a:pt x="0" y="666356"/>
                    <a:pt x="0" y="429274"/>
                  </a:cubicBezTo>
                  <a:cubicBezTo>
                    <a:pt x="0" y="19219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9F4C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76200"/>
              <a:ext cx="1603501" cy="934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pārvietojot bērnu, pārvieto problēmu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5158" y="3280368"/>
            <a:ext cx="9883637" cy="6595081"/>
          </a:xfrm>
          <a:custGeom>
            <a:avLst/>
            <a:gdLst/>
            <a:ahLst/>
            <a:cxnLst/>
            <a:rect r="r" b="b" t="t" l="l"/>
            <a:pathLst>
              <a:path h="6595081" w="9883637">
                <a:moveTo>
                  <a:pt x="0" y="0"/>
                </a:moveTo>
                <a:lnTo>
                  <a:pt x="9883636" y="0"/>
                </a:lnTo>
                <a:lnTo>
                  <a:pt x="9883636" y="6595081"/>
                </a:lnTo>
                <a:lnTo>
                  <a:pt x="0" y="65950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691444" y="3280368"/>
            <a:ext cx="3342774" cy="3297541"/>
            <a:chOff x="0" y="0"/>
            <a:chExt cx="880401" cy="86848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80401" cy="868488"/>
            </a:xfrm>
            <a:custGeom>
              <a:avLst/>
              <a:gdLst/>
              <a:ahLst/>
              <a:cxnLst/>
              <a:rect r="r" b="b" t="t" l="l"/>
              <a:pathLst>
                <a:path h="868488" w="880401">
                  <a:moveTo>
                    <a:pt x="118117" y="0"/>
                  </a:moveTo>
                  <a:lnTo>
                    <a:pt x="762285" y="0"/>
                  </a:lnTo>
                  <a:cubicBezTo>
                    <a:pt x="793611" y="0"/>
                    <a:pt x="823655" y="12444"/>
                    <a:pt x="845806" y="34596"/>
                  </a:cubicBezTo>
                  <a:cubicBezTo>
                    <a:pt x="867957" y="56747"/>
                    <a:pt x="880401" y="86790"/>
                    <a:pt x="880401" y="118117"/>
                  </a:cubicBezTo>
                  <a:lnTo>
                    <a:pt x="880401" y="750371"/>
                  </a:lnTo>
                  <a:cubicBezTo>
                    <a:pt x="880401" y="781698"/>
                    <a:pt x="867957" y="811741"/>
                    <a:pt x="845806" y="833892"/>
                  </a:cubicBezTo>
                  <a:cubicBezTo>
                    <a:pt x="823655" y="856044"/>
                    <a:pt x="793611" y="868488"/>
                    <a:pt x="762285" y="868488"/>
                  </a:cubicBezTo>
                  <a:lnTo>
                    <a:pt x="118117" y="868488"/>
                  </a:lnTo>
                  <a:cubicBezTo>
                    <a:pt x="86790" y="868488"/>
                    <a:pt x="56747" y="856044"/>
                    <a:pt x="34596" y="833892"/>
                  </a:cubicBezTo>
                  <a:cubicBezTo>
                    <a:pt x="12444" y="811741"/>
                    <a:pt x="0" y="781698"/>
                    <a:pt x="0" y="750371"/>
                  </a:cubicBezTo>
                  <a:lnTo>
                    <a:pt x="0" y="118117"/>
                  </a:lnTo>
                  <a:cubicBezTo>
                    <a:pt x="0" y="86790"/>
                    <a:pt x="12444" y="56747"/>
                    <a:pt x="34596" y="34596"/>
                  </a:cubicBezTo>
                  <a:cubicBezTo>
                    <a:pt x="56747" y="12444"/>
                    <a:pt x="86790" y="0"/>
                    <a:pt x="118117" y="0"/>
                  </a:cubicBezTo>
                  <a:close/>
                </a:path>
              </a:pathLst>
            </a:custGeom>
            <a:solidFill>
              <a:srgbClr val="D9F4C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880401" cy="916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b="true" sz="2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IZSKAIDRO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25158" y="1024991"/>
            <a:ext cx="16834142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b="true" sz="59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Bērna līdzdalība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691444" y="6746136"/>
            <a:ext cx="3342774" cy="3297541"/>
            <a:chOff x="0" y="0"/>
            <a:chExt cx="880401" cy="8684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80401" cy="868488"/>
            </a:xfrm>
            <a:custGeom>
              <a:avLst/>
              <a:gdLst/>
              <a:ahLst/>
              <a:cxnLst/>
              <a:rect r="r" b="b" t="t" l="l"/>
              <a:pathLst>
                <a:path h="868488" w="880401">
                  <a:moveTo>
                    <a:pt x="118117" y="0"/>
                  </a:moveTo>
                  <a:lnTo>
                    <a:pt x="762285" y="0"/>
                  </a:lnTo>
                  <a:cubicBezTo>
                    <a:pt x="793611" y="0"/>
                    <a:pt x="823655" y="12444"/>
                    <a:pt x="845806" y="34596"/>
                  </a:cubicBezTo>
                  <a:cubicBezTo>
                    <a:pt x="867957" y="56747"/>
                    <a:pt x="880401" y="86790"/>
                    <a:pt x="880401" y="118117"/>
                  </a:cubicBezTo>
                  <a:lnTo>
                    <a:pt x="880401" y="750371"/>
                  </a:lnTo>
                  <a:cubicBezTo>
                    <a:pt x="880401" y="781698"/>
                    <a:pt x="867957" y="811741"/>
                    <a:pt x="845806" y="833892"/>
                  </a:cubicBezTo>
                  <a:cubicBezTo>
                    <a:pt x="823655" y="856044"/>
                    <a:pt x="793611" y="868488"/>
                    <a:pt x="762285" y="868488"/>
                  </a:cubicBezTo>
                  <a:lnTo>
                    <a:pt x="118117" y="868488"/>
                  </a:lnTo>
                  <a:cubicBezTo>
                    <a:pt x="86790" y="868488"/>
                    <a:pt x="56747" y="856044"/>
                    <a:pt x="34596" y="833892"/>
                  </a:cubicBezTo>
                  <a:cubicBezTo>
                    <a:pt x="12444" y="811741"/>
                    <a:pt x="0" y="781698"/>
                    <a:pt x="0" y="750371"/>
                  </a:cubicBezTo>
                  <a:lnTo>
                    <a:pt x="0" y="118117"/>
                  </a:lnTo>
                  <a:cubicBezTo>
                    <a:pt x="0" y="86790"/>
                    <a:pt x="12444" y="56747"/>
                    <a:pt x="34596" y="34596"/>
                  </a:cubicBezTo>
                  <a:cubicBezTo>
                    <a:pt x="56747" y="12444"/>
                    <a:pt x="86790" y="0"/>
                    <a:pt x="118117" y="0"/>
                  </a:cubicBezTo>
                  <a:close/>
                </a:path>
              </a:pathLst>
            </a:custGeom>
            <a:solidFill>
              <a:srgbClr val="99E17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80401" cy="916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b="true" sz="2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CIEŅPILNA KOMUNIKĀCIJA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221313" y="6746136"/>
            <a:ext cx="3342774" cy="3297541"/>
            <a:chOff x="0" y="0"/>
            <a:chExt cx="880401" cy="8684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80401" cy="868488"/>
            </a:xfrm>
            <a:custGeom>
              <a:avLst/>
              <a:gdLst/>
              <a:ahLst/>
              <a:cxnLst/>
              <a:rect r="r" b="b" t="t" l="l"/>
              <a:pathLst>
                <a:path h="868488" w="880401">
                  <a:moveTo>
                    <a:pt x="118117" y="0"/>
                  </a:moveTo>
                  <a:lnTo>
                    <a:pt x="762285" y="0"/>
                  </a:lnTo>
                  <a:cubicBezTo>
                    <a:pt x="793611" y="0"/>
                    <a:pt x="823655" y="12444"/>
                    <a:pt x="845806" y="34596"/>
                  </a:cubicBezTo>
                  <a:cubicBezTo>
                    <a:pt x="867957" y="56747"/>
                    <a:pt x="880401" y="86790"/>
                    <a:pt x="880401" y="118117"/>
                  </a:cubicBezTo>
                  <a:lnTo>
                    <a:pt x="880401" y="750371"/>
                  </a:lnTo>
                  <a:cubicBezTo>
                    <a:pt x="880401" y="781698"/>
                    <a:pt x="867957" y="811741"/>
                    <a:pt x="845806" y="833892"/>
                  </a:cubicBezTo>
                  <a:cubicBezTo>
                    <a:pt x="823655" y="856044"/>
                    <a:pt x="793611" y="868488"/>
                    <a:pt x="762285" y="868488"/>
                  </a:cubicBezTo>
                  <a:lnTo>
                    <a:pt x="118117" y="868488"/>
                  </a:lnTo>
                  <a:cubicBezTo>
                    <a:pt x="86790" y="868488"/>
                    <a:pt x="56747" y="856044"/>
                    <a:pt x="34596" y="833892"/>
                  </a:cubicBezTo>
                  <a:cubicBezTo>
                    <a:pt x="12444" y="811741"/>
                    <a:pt x="0" y="781698"/>
                    <a:pt x="0" y="750371"/>
                  </a:cubicBezTo>
                  <a:lnTo>
                    <a:pt x="0" y="118117"/>
                  </a:lnTo>
                  <a:cubicBezTo>
                    <a:pt x="0" y="86790"/>
                    <a:pt x="12444" y="56747"/>
                    <a:pt x="34596" y="34596"/>
                  </a:cubicBezTo>
                  <a:cubicBezTo>
                    <a:pt x="56747" y="12444"/>
                    <a:pt x="86790" y="0"/>
                    <a:pt x="118117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880401" cy="916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b="true" sz="2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INTERESE UN RŪPES PAR BĒRNU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221313" y="3280368"/>
            <a:ext cx="3342774" cy="3297541"/>
            <a:chOff x="0" y="0"/>
            <a:chExt cx="880401" cy="86848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80401" cy="868488"/>
            </a:xfrm>
            <a:custGeom>
              <a:avLst/>
              <a:gdLst/>
              <a:ahLst/>
              <a:cxnLst/>
              <a:rect r="r" b="b" t="t" l="l"/>
              <a:pathLst>
                <a:path h="868488" w="880401">
                  <a:moveTo>
                    <a:pt x="118117" y="0"/>
                  </a:moveTo>
                  <a:lnTo>
                    <a:pt x="762285" y="0"/>
                  </a:lnTo>
                  <a:cubicBezTo>
                    <a:pt x="793611" y="0"/>
                    <a:pt x="823655" y="12444"/>
                    <a:pt x="845806" y="34596"/>
                  </a:cubicBezTo>
                  <a:cubicBezTo>
                    <a:pt x="867957" y="56747"/>
                    <a:pt x="880401" y="86790"/>
                    <a:pt x="880401" y="118117"/>
                  </a:cubicBezTo>
                  <a:lnTo>
                    <a:pt x="880401" y="750371"/>
                  </a:lnTo>
                  <a:cubicBezTo>
                    <a:pt x="880401" y="781698"/>
                    <a:pt x="867957" y="811741"/>
                    <a:pt x="845806" y="833892"/>
                  </a:cubicBezTo>
                  <a:cubicBezTo>
                    <a:pt x="823655" y="856044"/>
                    <a:pt x="793611" y="868488"/>
                    <a:pt x="762285" y="868488"/>
                  </a:cubicBezTo>
                  <a:lnTo>
                    <a:pt x="118117" y="868488"/>
                  </a:lnTo>
                  <a:cubicBezTo>
                    <a:pt x="86790" y="868488"/>
                    <a:pt x="56747" y="856044"/>
                    <a:pt x="34596" y="833892"/>
                  </a:cubicBezTo>
                  <a:cubicBezTo>
                    <a:pt x="12444" y="811741"/>
                    <a:pt x="0" y="781698"/>
                    <a:pt x="0" y="750371"/>
                  </a:cubicBezTo>
                  <a:lnTo>
                    <a:pt x="0" y="118117"/>
                  </a:lnTo>
                  <a:cubicBezTo>
                    <a:pt x="0" y="86790"/>
                    <a:pt x="12444" y="56747"/>
                    <a:pt x="34596" y="34596"/>
                  </a:cubicBezTo>
                  <a:cubicBezTo>
                    <a:pt x="56747" y="12444"/>
                    <a:pt x="86790" y="0"/>
                    <a:pt x="118117" y="0"/>
                  </a:cubicBezTo>
                  <a:close/>
                </a:path>
              </a:pathLst>
            </a:custGeom>
            <a:solidFill>
              <a:srgbClr val="BFECA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80401" cy="916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b="true" sz="2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GODĪGUMS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5572" y="3487179"/>
            <a:ext cx="8858428" cy="3072083"/>
            <a:chOff x="0" y="0"/>
            <a:chExt cx="1679994" cy="58261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9994" cy="582618"/>
            </a:xfrm>
            <a:custGeom>
              <a:avLst/>
              <a:gdLst/>
              <a:ahLst/>
              <a:cxnLst/>
              <a:rect r="r" b="b" t="t" l="l"/>
              <a:pathLst>
                <a:path h="582618" w="1679994">
                  <a:moveTo>
                    <a:pt x="17070" y="0"/>
                  </a:moveTo>
                  <a:lnTo>
                    <a:pt x="1662924" y="0"/>
                  </a:lnTo>
                  <a:cubicBezTo>
                    <a:pt x="1672352" y="0"/>
                    <a:pt x="1679994" y="7642"/>
                    <a:pt x="1679994" y="17070"/>
                  </a:cubicBezTo>
                  <a:lnTo>
                    <a:pt x="1679994" y="565549"/>
                  </a:lnTo>
                  <a:cubicBezTo>
                    <a:pt x="1679994" y="574976"/>
                    <a:pt x="1672352" y="582618"/>
                    <a:pt x="1662924" y="582618"/>
                  </a:cubicBezTo>
                  <a:lnTo>
                    <a:pt x="17070" y="582618"/>
                  </a:lnTo>
                  <a:cubicBezTo>
                    <a:pt x="7642" y="582618"/>
                    <a:pt x="0" y="574976"/>
                    <a:pt x="0" y="565549"/>
                  </a:cubicBezTo>
                  <a:lnTo>
                    <a:pt x="0" y="17070"/>
                  </a:lnTo>
                  <a:cubicBezTo>
                    <a:pt x="0" y="7642"/>
                    <a:pt x="7642" y="0"/>
                    <a:pt x="1707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679994" cy="6588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b="true" sz="3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drošu vidi, kurā augt un attīstīties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25158" y="1024991"/>
            <a:ext cx="16834142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b="true" sz="59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Katrs bērns ir pelnījis: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298525" y="3487179"/>
            <a:ext cx="8858428" cy="3072083"/>
            <a:chOff x="0" y="0"/>
            <a:chExt cx="1679994" cy="58261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79994" cy="582618"/>
            </a:xfrm>
            <a:custGeom>
              <a:avLst/>
              <a:gdLst/>
              <a:ahLst/>
              <a:cxnLst/>
              <a:rect r="r" b="b" t="t" l="l"/>
              <a:pathLst>
                <a:path h="582618" w="1679994">
                  <a:moveTo>
                    <a:pt x="17070" y="0"/>
                  </a:moveTo>
                  <a:lnTo>
                    <a:pt x="1662924" y="0"/>
                  </a:lnTo>
                  <a:cubicBezTo>
                    <a:pt x="1672352" y="0"/>
                    <a:pt x="1679994" y="7642"/>
                    <a:pt x="1679994" y="17070"/>
                  </a:cubicBezTo>
                  <a:lnTo>
                    <a:pt x="1679994" y="565549"/>
                  </a:lnTo>
                  <a:cubicBezTo>
                    <a:pt x="1679994" y="574976"/>
                    <a:pt x="1672352" y="582618"/>
                    <a:pt x="1662924" y="582618"/>
                  </a:cubicBezTo>
                  <a:lnTo>
                    <a:pt x="17070" y="582618"/>
                  </a:lnTo>
                  <a:cubicBezTo>
                    <a:pt x="7642" y="582618"/>
                    <a:pt x="0" y="574976"/>
                    <a:pt x="0" y="565549"/>
                  </a:cubicBezTo>
                  <a:lnTo>
                    <a:pt x="0" y="17070"/>
                  </a:lnTo>
                  <a:cubicBezTo>
                    <a:pt x="0" y="7642"/>
                    <a:pt x="7642" y="0"/>
                    <a:pt x="17070" y="0"/>
                  </a:cubicBezTo>
                  <a:close/>
                </a:path>
              </a:pathLst>
            </a:custGeom>
            <a:solidFill>
              <a:srgbClr val="D3FF9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1679994" cy="6588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b="true" sz="3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atbalstu grūtībās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85572" y="6697438"/>
            <a:ext cx="8907899" cy="3089240"/>
            <a:chOff x="0" y="0"/>
            <a:chExt cx="1679994" cy="58261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79994" cy="582618"/>
            </a:xfrm>
            <a:custGeom>
              <a:avLst/>
              <a:gdLst/>
              <a:ahLst/>
              <a:cxnLst/>
              <a:rect r="r" b="b" t="t" l="l"/>
              <a:pathLst>
                <a:path h="582618" w="1679994">
                  <a:moveTo>
                    <a:pt x="16975" y="0"/>
                  </a:moveTo>
                  <a:lnTo>
                    <a:pt x="1663019" y="0"/>
                  </a:lnTo>
                  <a:cubicBezTo>
                    <a:pt x="1672394" y="0"/>
                    <a:pt x="1679994" y="7600"/>
                    <a:pt x="1679994" y="16975"/>
                  </a:cubicBezTo>
                  <a:lnTo>
                    <a:pt x="1679994" y="565643"/>
                  </a:lnTo>
                  <a:cubicBezTo>
                    <a:pt x="1679994" y="575018"/>
                    <a:pt x="1672394" y="582618"/>
                    <a:pt x="1663019" y="582618"/>
                  </a:cubicBezTo>
                  <a:lnTo>
                    <a:pt x="16975" y="582618"/>
                  </a:lnTo>
                  <a:cubicBezTo>
                    <a:pt x="7600" y="582618"/>
                    <a:pt x="0" y="575018"/>
                    <a:pt x="0" y="565643"/>
                  </a:cubicBezTo>
                  <a:lnTo>
                    <a:pt x="0" y="16975"/>
                  </a:lnTo>
                  <a:cubicBezTo>
                    <a:pt x="0" y="7600"/>
                    <a:pt x="7600" y="0"/>
                    <a:pt x="16975" y="0"/>
                  </a:cubicBezTo>
                  <a:close/>
                </a:path>
              </a:pathLst>
            </a:custGeom>
            <a:solidFill>
              <a:srgbClr val="D3FF9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76200"/>
              <a:ext cx="1679994" cy="6588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b="true" sz="3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ieinteresētu attieksmi no līdzcilvēkiem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298525" y="6697438"/>
            <a:ext cx="8858428" cy="3072083"/>
            <a:chOff x="0" y="0"/>
            <a:chExt cx="1679994" cy="58261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79994" cy="582618"/>
            </a:xfrm>
            <a:custGeom>
              <a:avLst/>
              <a:gdLst/>
              <a:ahLst/>
              <a:cxnLst/>
              <a:rect r="r" b="b" t="t" l="l"/>
              <a:pathLst>
                <a:path h="582618" w="1679994">
                  <a:moveTo>
                    <a:pt x="17070" y="0"/>
                  </a:moveTo>
                  <a:lnTo>
                    <a:pt x="1662924" y="0"/>
                  </a:lnTo>
                  <a:cubicBezTo>
                    <a:pt x="1672352" y="0"/>
                    <a:pt x="1679994" y="7642"/>
                    <a:pt x="1679994" y="17070"/>
                  </a:cubicBezTo>
                  <a:lnTo>
                    <a:pt x="1679994" y="565549"/>
                  </a:lnTo>
                  <a:cubicBezTo>
                    <a:pt x="1679994" y="574976"/>
                    <a:pt x="1672352" y="582618"/>
                    <a:pt x="1662924" y="582618"/>
                  </a:cubicBezTo>
                  <a:lnTo>
                    <a:pt x="17070" y="582618"/>
                  </a:lnTo>
                  <a:cubicBezTo>
                    <a:pt x="7642" y="582618"/>
                    <a:pt x="0" y="574976"/>
                    <a:pt x="0" y="565549"/>
                  </a:cubicBezTo>
                  <a:lnTo>
                    <a:pt x="0" y="17070"/>
                  </a:lnTo>
                  <a:cubicBezTo>
                    <a:pt x="0" y="7642"/>
                    <a:pt x="7642" y="0"/>
                    <a:pt x="1707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76200"/>
              <a:ext cx="1679994" cy="6588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b="true" sz="39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stipru bērnu aizsardzības sistēmu valstī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75917" y="7312508"/>
            <a:ext cx="2609767" cy="2643333"/>
          </a:xfrm>
          <a:custGeom>
            <a:avLst/>
            <a:gdLst/>
            <a:ahLst/>
            <a:cxnLst/>
            <a:rect r="r" b="b" t="t" l="l"/>
            <a:pathLst>
              <a:path h="2643333" w="2609767">
                <a:moveTo>
                  <a:pt x="0" y="0"/>
                </a:moveTo>
                <a:lnTo>
                  <a:pt x="2609767" y="0"/>
                </a:lnTo>
                <a:lnTo>
                  <a:pt x="2609767" y="2643333"/>
                </a:lnTo>
                <a:lnTo>
                  <a:pt x="0" y="26433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87290" y="854059"/>
            <a:ext cx="14493510" cy="118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8"/>
              </a:lnSpc>
            </a:pPr>
            <a:r>
              <a:rPr lang="en-US" b="true" sz="860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Paldies par uzmanību!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3838909"/>
            <a:ext cx="18288000" cy="5892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Jautājumu gadījumā esiet laipni aicināti sazināties ar Bērnu aizsardzības centru,</a:t>
            </a:r>
          </a:p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rakstot uz e-pasta adresi:</a:t>
            </a:r>
          </a:p>
          <a:p>
            <a:pPr algn="ctr">
              <a:lnSpc>
                <a:spcPts val="5459"/>
              </a:lnSpc>
            </a:pPr>
          </a:p>
          <a:p>
            <a:pPr algn="ctr">
              <a:lnSpc>
                <a:spcPts val="6579"/>
              </a:lnSpc>
            </a:pPr>
            <a:r>
              <a:rPr lang="en-US" sz="4699" b="true">
                <a:solidFill>
                  <a:srgbClr val="457A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pasts@bac.gov.lv</a:t>
            </a:r>
          </a:p>
          <a:p>
            <a:pPr algn="ctr">
              <a:lnSpc>
                <a:spcPts val="6579"/>
              </a:lnSpc>
            </a:pPr>
            <a:r>
              <a:rPr lang="en-US" b="true" sz="4699">
                <a:solidFill>
                  <a:srgbClr val="457A00"/>
                </a:solidFill>
                <a:latin typeface="Open Sans 2 Bold"/>
                <a:ea typeface="Open Sans 2 Bold"/>
                <a:cs typeface="Open Sans 2 Bold"/>
                <a:sym typeface="Open Sans 2 Bold"/>
                <a:hlinkClick r:id="rId5" tooltip="mailto:Aija.Erno@bac.gov.lv"/>
              </a:rPr>
              <a:t>aija.erno@bac.gov.lv</a:t>
            </a:r>
          </a:p>
          <a:p>
            <a:pPr algn="ctr">
              <a:lnSpc>
                <a:spcPts val="6579"/>
              </a:lnSpc>
            </a:pPr>
            <a:r>
              <a:rPr lang="en-US" b="true" sz="4699">
                <a:solidFill>
                  <a:srgbClr val="457A00"/>
                </a:solidFill>
                <a:latin typeface="Open Sans 2 Bold"/>
                <a:ea typeface="Open Sans 2 Bold"/>
                <a:cs typeface="Open Sans 2 Bold"/>
                <a:sym typeface="Open Sans 2 Bold"/>
                <a:hlinkClick r:id="rId6" tooltip="mailto:sarmite.voitkevica@bac.gov.lv"/>
              </a:rPr>
              <a:t>sarmite.voitkevica@bac.gov.lv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16794" y="-3560797"/>
            <a:ext cx="8260053" cy="8260053"/>
          </a:xfrm>
          <a:custGeom>
            <a:avLst/>
            <a:gdLst/>
            <a:ahLst/>
            <a:cxnLst/>
            <a:rect r="r" b="b" t="t" l="l"/>
            <a:pathLst>
              <a:path h="8260053" w="8260053">
                <a:moveTo>
                  <a:pt x="0" y="0"/>
                </a:moveTo>
                <a:lnTo>
                  <a:pt x="8260054" y="0"/>
                </a:lnTo>
                <a:lnTo>
                  <a:pt x="8260054" y="8260054"/>
                </a:lnTo>
                <a:lnTo>
                  <a:pt x="0" y="826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59824" y="7105194"/>
            <a:ext cx="15899476" cy="2616680"/>
            <a:chOff x="0" y="0"/>
            <a:chExt cx="3271497" cy="5384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71497" cy="538411"/>
            </a:xfrm>
            <a:custGeom>
              <a:avLst/>
              <a:gdLst/>
              <a:ahLst/>
              <a:cxnLst/>
              <a:rect r="r" b="b" t="t" l="l"/>
              <a:pathLst>
                <a:path h="538411" w="3271497">
                  <a:moveTo>
                    <a:pt x="9510" y="0"/>
                  </a:moveTo>
                  <a:lnTo>
                    <a:pt x="3261987" y="0"/>
                  </a:lnTo>
                  <a:cubicBezTo>
                    <a:pt x="3264509" y="0"/>
                    <a:pt x="3266928" y="1002"/>
                    <a:pt x="3268712" y="2786"/>
                  </a:cubicBezTo>
                  <a:cubicBezTo>
                    <a:pt x="3270495" y="4569"/>
                    <a:pt x="3271497" y="6988"/>
                    <a:pt x="3271497" y="9510"/>
                  </a:cubicBezTo>
                  <a:lnTo>
                    <a:pt x="3271497" y="528901"/>
                  </a:lnTo>
                  <a:cubicBezTo>
                    <a:pt x="3271497" y="531423"/>
                    <a:pt x="3270495" y="533842"/>
                    <a:pt x="3268712" y="535626"/>
                  </a:cubicBezTo>
                  <a:cubicBezTo>
                    <a:pt x="3266928" y="537409"/>
                    <a:pt x="3264509" y="538411"/>
                    <a:pt x="3261987" y="538411"/>
                  </a:cubicBezTo>
                  <a:lnTo>
                    <a:pt x="9510" y="538411"/>
                  </a:lnTo>
                  <a:cubicBezTo>
                    <a:pt x="6988" y="538411"/>
                    <a:pt x="4569" y="537409"/>
                    <a:pt x="2786" y="535626"/>
                  </a:cubicBezTo>
                  <a:cubicBezTo>
                    <a:pt x="1002" y="533842"/>
                    <a:pt x="0" y="531423"/>
                    <a:pt x="0" y="528901"/>
                  </a:cubicBezTo>
                  <a:lnTo>
                    <a:pt x="0" y="9510"/>
                  </a:lnTo>
                  <a:cubicBezTo>
                    <a:pt x="0" y="6988"/>
                    <a:pt x="1002" y="4569"/>
                    <a:pt x="2786" y="2786"/>
                  </a:cubicBezTo>
                  <a:cubicBezTo>
                    <a:pt x="4569" y="1002"/>
                    <a:pt x="6988" y="0"/>
                    <a:pt x="9510" y="0"/>
                  </a:cubicBezTo>
                  <a:close/>
                </a:path>
              </a:pathLst>
            </a:custGeom>
            <a:solidFill>
              <a:srgbClr val="9EFF1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42875"/>
              <a:ext cx="3271497" cy="6812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01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Visbiežāk speciālistu redzeslokā nonāk bērni ar multiplām problēmām, ko veicinājusi vairākkārtēja aprūpētāja maiņa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83225" y="3418200"/>
            <a:ext cx="16230600" cy="3450600"/>
          </a:xfrm>
          <a:custGeom>
            <a:avLst/>
            <a:gdLst/>
            <a:ahLst/>
            <a:cxnLst/>
            <a:rect r="r" b="b" t="t" l="l"/>
            <a:pathLst>
              <a:path h="3450600" w="16230600">
                <a:moveTo>
                  <a:pt x="0" y="0"/>
                </a:moveTo>
                <a:lnTo>
                  <a:pt x="16230600" y="0"/>
                </a:lnTo>
                <a:lnTo>
                  <a:pt x="16230600" y="3450600"/>
                </a:lnTo>
                <a:lnTo>
                  <a:pt x="0" y="3450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5158" y="1123950"/>
            <a:ext cx="14560353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5998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Aprūpētāja maiņas izraisītās sekas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16794" y="-3560797"/>
            <a:ext cx="8260053" cy="8260053"/>
          </a:xfrm>
          <a:custGeom>
            <a:avLst/>
            <a:gdLst/>
            <a:ahLst/>
            <a:cxnLst/>
            <a:rect r="r" b="b" t="t" l="l"/>
            <a:pathLst>
              <a:path h="8260053" w="8260053">
                <a:moveTo>
                  <a:pt x="0" y="0"/>
                </a:moveTo>
                <a:lnTo>
                  <a:pt x="8260054" y="0"/>
                </a:lnTo>
                <a:lnTo>
                  <a:pt x="8260054" y="8260054"/>
                </a:lnTo>
                <a:lnTo>
                  <a:pt x="0" y="826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8029" y="5598833"/>
            <a:ext cx="10917984" cy="1488484"/>
            <a:chOff x="0" y="0"/>
            <a:chExt cx="2246499" cy="3062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46499" cy="306272"/>
            </a:xfrm>
            <a:custGeom>
              <a:avLst/>
              <a:gdLst/>
              <a:ahLst/>
              <a:cxnLst/>
              <a:rect r="r" b="b" t="t" l="l"/>
              <a:pathLst>
                <a:path h="306272" w="2246499">
                  <a:moveTo>
                    <a:pt x="13850" y="0"/>
                  </a:moveTo>
                  <a:lnTo>
                    <a:pt x="2232649" y="0"/>
                  </a:lnTo>
                  <a:cubicBezTo>
                    <a:pt x="2236322" y="0"/>
                    <a:pt x="2239845" y="1459"/>
                    <a:pt x="2242442" y="4056"/>
                  </a:cubicBezTo>
                  <a:cubicBezTo>
                    <a:pt x="2245040" y="6654"/>
                    <a:pt x="2246499" y="10176"/>
                    <a:pt x="2246499" y="13850"/>
                  </a:cubicBezTo>
                  <a:lnTo>
                    <a:pt x="2246499" y="292423"/>
                  </a:lnTo>
                  <a:cubicBezTo>
                    <a:pt x="2246499" y="300072"/>
                    <a:pt x="2240298" y="306272"/>
                    <a:pt x="2232649" y="306272"/>
                  </a:cubicBezTo>
                  <a:lnTo>
                    <a:pt x="13850" y="306272"/>
                  </a:lnTo>
                  <a:cubicBezTo>
                    <a:pt x="6201" y="306272"/>
                    <a:pt x="0" y="300072"/>
                    <a:pt x="0" y="292423"/>
                  </a:cubicBezTo>
                  <a:lnTo>
                    <a:pt x="0" y="13850"/>
                  </a:lnTo>
                  <a:cubicBezTo>
                    <a:pt x="0" y="6201"/>
                    <a:pt x="6201" y="0"/>
                    <a:pt x="13850" y="0"/>
                  </a:cubicBezTo>
                  <a:close/>
                </a:path>
              </a:pathLst>
            </a:custGeom>
            <a:solidFill>
              <a:srgbClr val="E4FFC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14300"/>
              <a:ext cx="2246499" cy="4205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24"/>
                </a:lnSpc>
              </a:pPr>
              <a:r>
                <a:rPr lang="en-US" sz="34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analizēt ārpusģimenes aprūpētāja maiņas gadījumus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78029" y="7238230"/>
            <a:ext cx="10917984" cy="1264202"/>
            <a:chOff x="0" y="0"/>
            <a:chExt cx="2246499" cy="2601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46499" cy="260124"/>
            </a:xfrm>
            <a:custGeom>
              <a:avLst/>
              <a:gdLst/>
              <a:ahLst/>
              <a:cxnLst/>
              <a:rect r="r" b="b" t="t" l="l"/>
              <a:pathLst>
                <a:path h="260124" w="2246499">
                  <a:moveTo>
                    <a:pt x="13850" y="0"/>
                  </a:moveTo>
                  <a:lnTo>
                    <a:pt x="2232649" y="0"/>
                  </a:lnTo>
                  <a:cubicBezTo>
                    <a:pt x="2236322" y="0"/>
                    <a:pt x="2239845" y="1459"/>
                    <a:pt x="2242442" y="4056"/>
                  </a:cubicBezTo>
                  <a:cubicBezTo>
                    <a:pt x="2245040" y="6654"/>
                    <a:pt x="2246499" y="10176"/>
                    <a:pt x="2246499" y="13850"/>
                  </a:cubicBezTo>
                  <a:lnTo>
                    <a:pt x="2246499" y="246274"/>
                  </a:lnTo>
                  <a:cubicBezTo>
                    <a:pt x="2246499" y="253923"/>
                    <a:pt x="2240298" y="260124"/>
                    <a:pt x="2232649" y="260124"/>
                  </a:cubicBezTo>
                  <a:lnTo>
                    <a:pt x="13850" y="260124"/>
                  </a:lnTo>
                  <a:cubicBezTo>
                    <a:pt x="6201" y="260124"/>
                    <a:pt x="0" y="253923"/>
                    <a:pt x="0" y="246274"/>
                  </a:cubicBezTo>
                  <a:lnTo>
                    <a:pt x="0" y="13850"/>
                  </a:lnTo>
                  <a:cubicBezTo>
                    <a:pt x="0" y="6201"/>
                    <a:pt x="6201" y="0"/>
                    <a:pt x="13850" y="0"/>
                  </a:cubicBezTo>
                  <a:close/>
                </a:path>
              </a:pathLst>
            </a:custGeom>
            <a:solidFill>
              <a:srgbClr val="D3FF9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14300"/>
              <a:ext cx="2246499" cy="374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24"/>
                </a:lnSpc>
              </a:pPr>
              <a:r>
                <a:rPr lang="en-US" sz="34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pētīt un pārvērtēt līdzšinējo darbības praksi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78029" y="8653345"/>
            <a:ext cx="10917984" cy="1209909"/>
            <a:chOff x="0" y="0"/>
            <a:chExt cx="2246499" cy="2489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46499" cy="248953"/>
            </a:xfrm>
            <a:custGeom>
              <a:avLst/>
              <a:gdLst/>
              <a:ahLst/>
              <a:cxnLst/>
              <a:rect r="r" b="b" t="t" l="l"/>
              <a:pathLst>
                <a:path h="248953" w="2246499">
                  <a:moveTo>
                    <a:pt x="13850" y="0"/>
                  </a:moveTo>
                  <a:lnTo>
                    <a:pt x="2232649" y="0"/>
                  </a:lnTo>
                  <a:cubicBezTo>
                    <a:pt x="2236322" y="0"/>
                    <a:pt x="2239845" y="1459"/>
                    <a:pt x="2242442" y="4056"/>
                  </a:cubicBezTo>
                  <a:cubicBezTo>
                    <a:pt x="2245040" y="6654"/>
                    <a:pt x="2246499" y="10176"/>
                    <a:pt x="2246499" y="13850"/>
                  </a:cubicBezTo>
                  <a:lnTo>
                    <a:pt x="2246499" y="235103"/>
                  </a:lnTo>
                  <a:cubicBezTo>
                    <a:pt x="2246499" y="242752"/>
                    <a:pt x="2240298" y="248953"/>
                    <a:pt x="2232649" y="248953"/>
                  </a:cubicBezTo>
                  <a:lnTo>
                    <a:pt x="13850" y="248953"/>
                  </a:lnTo>
                  <a:cubicBezTo>
                    <a:pt x="6201" y="248953"/>
                    <a:pt x="0" y="242752"/>
                    <a:pt x="0" y="235103"/>
                  </a:cubicBezTo>
                  <a:lnTo>
                    <a:pt x="0" y="13850"/>
                  </a:lnTo>
                  <a:cubicBezTo>
                    <a:pt x="0" y="6201"/>
                    <a:pt x="6201" y="0"/>
                    <a:pt x="1385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14300"/>
              <a:ext cx="2246499" cy="3632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24"/>
                </a:lnSpc>
              </a:pPr>
              <a:r>
                <a:rPr lang="en-US" sz="34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proaktīvi iesaistīties un rīkoties bērnu interesēs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1439878" y="5598833"/>
            <a:ext cx="6449767" cy="4303754"/>
          </a:xfrm>
          <a:custGeom>
            <a:avLst/>
            <a:gdLst/>
            <a:ahLst/>
            <a:cxnLst/>
            <a:rect r="r" b="b" t="t" l="l"/>
            <a:pathLst>
              <a:path h="4303754" w="6449767">
                <a:moveTo>
                  <a:pt x="0" y="0"/>
                </a:moveTo>
                <a:lnTo>
                  <a:pt x="6449768" y="0"/>
                </a:lnTo>
                <a:lnTo>
                  <a:pt x="6449768" y="4303754"/>
                </a:lnTo>
                <a:lnTo>
                  <a:pt x="0" y="43037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25158" y="1123950"/>
            <a:ext cx="16105600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5998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Tematiskā pārskata mērķis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278029" y="3180222"/>
            <a:ext cx="17611616" cy="2180486"/>
            <a:chOff x="0" y="0"/>
            <a:chExt cx="3623789" cy="4486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623789" cy="448660"/>
            </a:xfrm>
            <a:custGeom>
              <a:avLst/>
              <a:gdLst/>
              <a:ahLst/>
              <a:cxnLst/>
              <a:rect r="r" b="b" t="t" l="l"/>
              <a:pathLst>
                <a:path h="448660" w="3623789">
                  <a:moveTo>
                    <a:pt x="8586" y="0"/>
                  </a:moveTo>
                  <a:lnTo>
                    <a:pt x="3615203" y="0"/>
                  </a:lnTo>
                  <a:cubicBezTo>
                    <a:pt x="3617481" y="0"/>
                    <a:pt x="3619664" y="905"/>
                    <a:pt x="3621275" y="2515"/>
                  </a:cubicBezTo>
                  <a:cubicBezTo>
                    <a:pt x="3622885" y="4125"/>
                    <a:pt x="3623789" y="6309"/>
                    <a:pt x="3623789" y="8586"/>
                  </a:cubicBezTo>
                  <a:lnTo>
                    <a:pt x="3623789" y="440074"/>
                  </a:lnTo>
                  <a:cubicBezTo>
                    <a:pt x="3623789" y="444816"/>
                    <a:pt x="3619945" y="448660"/>
                    <a:pt x="3615203" y="448660"/>
                  </a:cubicBezTo>
                  <a:lnTo>
                    <a:pt x="8586" y="448660"/>
                  </a:lnTo>
                  <a:cubicBezTo>
                    <a:pt x="3844" y="448660"/>
                    <a:pt x="0" y="444816"/>
                    <a:pt x="0" y="440074"/>
                  </a:cubicBezTo>
                  <a:lnTo>
                    <a:pt x="0" y="8586"/>
                  </a:lnTo>
                  <a:cubicBezTo>
                    <a:pt x="0" y="3844"/>
                    <a:pt x="3844" y="0"/>
                    <a:pt x="8586" y="0"/>
                  </a:cubicBezTo>
                  <a:close/>
                </a:path>
              </a:pathLst>
            </a:custGeom>
            <a:solidFill>
              <a:srgbClr val="74CC0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71450"/>
              <a:ext cx="3623789" cy="620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750"/>
                </a:lnSpc>
              </a:pPr>
              <a:r>
                <a:rPr lang="en-US" sz="49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Rosināt </a:t>
              </a:r>
              <a:r>
                <a:rPr lang="en-US" b="true" sz="4998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bērnu aizsardzības jomas speciālistu</a:t>
              </a:r>
              <a:r>
                <a:rPr lang="en-US" sz="49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un </a:t>
              </a:r>
              <a:r>
                <a:rPr lang="en-US" b="true" sz="4998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bērnu ārpusģimenes aprūpes nodrošinātāju</a:t>
              </a:r>
              <a:r>
                <a:rPr lang="en-US" sz="49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diskusijas un: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16794" y="-3560797"/>
            <a:ext cx="8260053" cy="8260053"/>
          </a:xfrm>
          <a:custGeom>
            <a:avLst/>
            <a:gdLst/>
            <a:ahLst/>
            <a:cxnLst/>
            <a:rect r="r" b="b" t="t" l="l"/>
            <a:pathLst>
              <a:path h="8260053" w="8260053">
                <a:moveTo>
                  <a:pt x="0" y="0"/>
                </a:moveTo>
                <a:lnTo>
                  <a:pt x="8260054" y="0"/>
                </a:lnTo>
                <a:lnTo>
                  <a:pt x="8260054" y="8260054"/>
                </a:lnTo>
                <a:lnTo>
                  <a:pt x="0" y="826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5158" y="2945152"/>
            <a:ext cx="17221663" cy="1274423"/>
            <a:chOff x="0" y="0"/>
            <a:chExt cx="22962217" cy="169923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962217" cy="1699231"/>
            </a:xfrm>
            <a:custGeom>
              <a:avLst/>
              <a:gdLst/>
              <a:ahLst/>
              <a:cxnLst/>
              <a:rect r="r" b="b" t="t" l="l"/>
              <a:pathLst>
                <a:path h="1699231" w="22962217">
                  <a:moveTo>
                    <a:pt x="0" y="0"/>
                  </a:moveTo>
                  <a:lnTo>
                    <a:pt x="22962217" y="0"/>
                  </a:lnTo>
                  <a:lnTo>
                    <a:pt x="22962217" y="1699231"/>
                  </a:lnTo>
                  <a:lnTo>
                    <a:pt x="0" y="1699231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-7939" t="0" r="74141" b="-7798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33350"/>
              <a:ext cx="22962217" cy="18325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198"/>
                </a:lnSpc>
              </a:pPr>
              <a:r>
                <a:rPr lang="en-US" b="true" sz="3998">
                  <a:solidFill>
                    <a:srgbClr val="457A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Analīze balstīta uz trim galvenajiem datu avotiem: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75288" y="4219575"/>
            <a:ext cx="17071533" cy="1775125"/>
            <a:chOff x="0" y="0"/>
            <a:chExt cx="3512661" cy="36525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12661" cy="365252"/>
            </a:xfrm>
            <a:custGeom>
              <a:avLst/>
              <a:gdLst/>
              <a:ahLst/>
              <a:cxnLst/>
              <a:rect r="r" b="b" t="t" l="l"/>
              <a:pathLst>
                <a:path h="365252" w="3512661">
                  <a:moveTo>
                    <a:pt x="8857" y="0"/>
                  </a:moveTo>
                  <a:lnTo>
                    <a:pt x="3503804" y="0"/>
                  </a:lnTo>
                  <a:cubicBezTo>
                    <a:pt x="3506153" y="0"/>
                    <a:pt x="3508406" y="933"/>
                    <a:pt x="3510067" y="2594"/>
                  </a:cubicBezTo>
                  <a:cubicBezTo>
                    <a:pt x="3511728" y="4255"/>
                    <a:pt x="3512661" y="6508"/>
                    <a:pt x="3512661" y="8857"/>
                  </a:cubicBezTo>
                  <a:lnTo>
                    <a:pt x="3512661" y="356395"/>
                  </a:lnTo>
                  <a:cubicBezTo>
                    <a:pt x="3512661" y="361287"/>
                    <a:pt x="3508696" y="365252"/>
                    <a:pt x="3503804" y="365252"/>
                  </a:cubicBezTo>
                  <a:lnTo>
                    <a:pt x="8857" y="365252"/>
                  </a:lnTo>
                  <a:cubicBezTo>
                    <a:pt x="3966" y="365252"/>
                    <a:pt x="0" y="361287"/>
                    <a:pt x="0" y="356395"/>
                  </a:cubicBezTo>
                  <a:lnTo>
                    <a:pt x="0" y="8857"/>
                  </a:lnTo>
                  <a:cubicBezTo>
                    <a:pt x="0" y="3966"/>
                    <a:pt x="3966" y="0"/>
                    <a:pt x="8857" y="0"/>
                  </a:cubicBezTo>
                  <a:close/>
                </a:path>
              </a:pathLst>
            </a:custGeom>
            <a:solidFill>
              <a:srgbClr val="E4FFC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14300"/>
              <a:ext cx="3512661" cy="4795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24"/>
                </a:lnSpc>
              </a:pPr>
              <a:r>
                <a:rPr lang="en-US" sz="34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Bāriņtiesu oficiālie statistikas pārskati par 2022. – 2024. gadu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25158" y="1123950"/>
            <a:ext cx="16834142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5998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Pārskatā izmantotie </a:t>
            </a:r>
            <a:r>
              <a:rPr lang="en-US" sz="5998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datu avoti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75288" y="6231600"/>
            <a:ext cx="17071533" cy="1775125"/>
            <a:chOff x="0" y="0"/>
            <a:chExt cx="3512661" cy="36525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12661" cy="365252"/>
            </a:xfrm>
            <a:custGeom>
              <a:avLst/>
              <a:gdLst/>
              <a:ahLst/>
              <a:cxnLst/>
              <a:rect r="r" b="b" t="t" l="l"/>
              <a:pathLst>
                <a:path h="365252" w="3512661">
                  <a:moveTo>
                    <a:pt x="8857" y="0"/>
                  </a:moveTo>
                  <a:lnTo>
                    <a:pt x="3503804" y="0"/>
                  </a:lnTo>
                  <a:cubicBezTo>
                    <a:pt x="3506153" y="0"/>
                    <a:pt x="3508406" y="933"/>
                    <a:pt x="3510067" y="2594"/>
                  </a:cubicBezTo>
                  <a:cubicBezTo>
                    <a:pt x="3511728" y="4255"/>
                    <a:pt x="3512661" y="6508"/>
                    <a:pt x="3512661" y="8857"/>
                  </a:cubicBezTo>
                  <a:lnTo>
                    <a:pt x="3512661" y="356395"/>
                  </a:lnTo>
                  <a:cubicBezTo>
                    <a:pt x="3512661" y="361287"/>
                    <a:pt x="3508696" y="365252"/>
                    <a:pt x="3503804" y="365252"/>
                  </a:cubicBezTo>
                  <a:lnTo>
                    <a:pt x="8857" y="365252"/>
                  </a:lnTo>
                  <a:cubicBezTo>
                    <a:pt x="3966" y="365252"/>
                    <a:pt x="0" y="361287"/>
                    <a:pt x="0" y="356395"/>
                  </a:cubicBezTo>
                  <a:lnTo>
                    <a:pt x="0" y="8857"/>
                  </a:lnTo>
                  <a:cubicBezTo>
                    <a:pt x="0" y="3966"/>
                    <a:pt x="3966" y="0"/>
                    <a:pt x="8857" y="0"/>
                  </a:cubicBezTo>
                  <a:close/>
                </a:path>
              </a:pathLst>
            </a:custGeom>
            <a:solidFill>
              <a:srgbClr val="D3FF9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14300"/>
              <a:ext cx="3512661" cy="4795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24"/>
                </a:lnSpc>
              </a:pPr>
              <a:r>
                <a:rPr lang="en-US" sz="34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Labklājības ministrijas statistikas informācija par krīzes centru pakalpojumu izmantošanu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75288" y="8216276"/>
            <a:ext cx="17071533" cy="1775125"/>
            <a:chOff x="0" y="0"/>
            <a:chExt cx="3512661" cy="36525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512661" cy="365252"/>
            </a:xfrm>
            <a:custGeom>
              <a:avLst/>
              <a:gdLst/>
              <a:ahLst/>
              <a:cxnLst/>
              <a:rect r="r" b="b" t="t" l="l"/>
              <a:pathLst>
                <a:path h="365252" w="3512661">
                  <a:moveTo>
                    <a:pt x="8857" y="0"/>
                  </a:moveTo>
                  <a:lnTo>
                    <a:pt x="3503804" y="0"/>
                  </a:lnTo>
                  <a:cubicBezTo>
                    <a:pt x="3506153" y="0"/>
                    <a:pt x="3508406" y="933"/>
                    <a:pt x="3510067" y="2594"/>
                  </a:cubicBezTo>
                  <a:cubicBezTo>
                    <a:pt x="3511728" y="4255"/>
                    <a:pt x="3512661" y="6508"/>
                    <a:pt x="3512661" y="8857"/>
                  </a:cubicBezTo>
                  <a:lnTo>
                    <a:pt x="3512661" y="356395"/>
                  </a:lnTo>
                  <a:cubicBezTo>
                    <a:pt x="3512661" y="361287"/>
                    <a:pt x="3508696" y="365252"/>
                    <a:pt x="3503804" y="365252"/>
                  </a:cubicBezTo>
                  <a:lnTo>
                    <a:pt x="8857" y="365252"/>
                  </a:lnTo>
                  <a:cubicBezTo>
                    <a:pt x="3966" y="365252"/>
                    <a:pt x="0" y="361287"/>
                    <a:pt x="0" y="356395"/>
                  </a:cubicBezTo>
                  <a:lnTo>
                    <a:pt x="0" y="8857"/>
                  </a:lnTo>
                  <a:cubicBezTo>
                    <a:pt x="0" y="3966"/>
                    <a:pt x="3966" y="0"/>
                    <a:pt x="8857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14300"/>
              <a:ext cx="3512661" cy="4795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24"/>
                </a:lnSpc>
              </a:pPr>
              <a:r>
                <a:rPr lang="en-US" sz="34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Bērnu aizsardzības centra iekšējie dati, kas iegūti bāriņtiesu uzraudzības pārbaužu un pašvaldību aptauju ietvaros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16794" y="-3560797"/>
            <a:ext cx="8260053" cy="8260053"/>
          </a:xfrm>
          <a:custGeom>
            <a:avLst/>
            <a:gdLst/>
            <a:ahLst/>
            <a:cxnLst/>
            <a:rect r="r" b="b" t="t" l="l"/>
            <a:pathLst>
              <a:path h="8260053" w="8260053">
                <a:moveTo>
                  <a:pt x="0" y="0"/>
                </a:moveTo>
                <a:lnTo>
                  <a:pt x="8260054" y="0"/>
                </a:lnTo>
                <a:lnTo>
                  <a:pt x="8260054" y="8260054"/>
                </a:lnTo>
                <a:lnTo>
                  <a:pt x="0" y="826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5158" y="2945152"/>
            <a:ext cx="17221663" cy="1274423"/>
            <a:chOff x="0" y="0"/>
            <a:chExt cx="22962217" cy="169923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962217" cy="1699231"/>
            </a:xfrm>
            <a:custGeom>
              <a:avLst/>
              <a:gdLst/>
              <a:ahLst/>
              <a:cxnLst/>
              <a:rect r="r" b="b" t="t" l="l"/>
              <a:pathLst>
                <a:path h="1699231" w="22962217">
                  <a:moveTo>
                    <a:pt x="0" y="0"/>
                  </a:moveTo>
                  <a:lnTo>
                    <a:pt x="22962217" y="0"/>
                  </a:lnTo>
                  <a:lnTo>
                    <a:pt x="22962217" y="1699231"/>
                  </a:lnTo>
                  <a:lnTo>
                    <a:pt x="0" y="1699231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-7939" t="0" r="74141" b="-7798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33350"/>
              <a:ext cx="22962217" cy="18325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198"/>
                </a:lnSpc>
              </a:pPr>
              <a:r>
                <a:rPr lang="en-US" sz="3998" b="true">
                  <a:solidFill>
                    <a:srgbClr val="457A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I</a:t>
              </a:r>
              <a:r>
                <a:rPr lang="en-US" b="true" sz="3998">
                  <a:solidFill>
                    <a:srgbClr val="457A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epriekš veikti pētījumi: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75288" y="4219575"/>
            <a:ext cx="17071533" cy="1854145"/>
            <a:chOff x="0" y="0"/>
            <a:chExt cx="3512661" cy="38151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12661" cy="381511"/>
            </a:xfrm>
            <a:custGeom>
              <a:avLst/>
              <a:gdLst/>
              <a:ahLst/>
              <a:cxnLst/>
              <a:rect r="r" b="b" t="t" l="l"/>
              <a:pathLst>
                <a:path h="381511" w="3512661">
                  <a:moveTo>
                    <a:pt x="8857" y="0"/>
                  </a:moveTo>
                  <a:lnTo>
                    <a:pt x="3503804" y="0"/>
                  </a:lnTo>
                  <a:cubicBezTo>
                    <a:pt x="3506153" y="0"/>
                    <a:pt x="3508406" y="933"/>
                    <a:pt x="3510067" y="2594"/>
                  </a:cubicBezTo>
                  <a:cubicBezTo>
                    <a:pt x="3511728" y="4255"/>
                    <a:pt x="3512661" y="6508"/>
                    <a:pt x="3512661" y="8857"/>
                  </a:cubicBezTo>
                  <a:lnTo>
                    <a:pt x="3512661" y="372654"/>
                  </a:lnTo>
                  <a:cubicBezTo>
                    <a:pt x="3512661" y="377546"/>
                    <a:pt x="3508696" y="381511"/>
                    <a:pt x="3503804" y="381511"/>
                  </a:cubicBezTo>
                  <a:lnTo>
                    <a:pt x="8857" y="381511"/>
                  </a:lnTo>
                  <a:cubicBezTo>
                    <a:pt x="3966" y="381511"/>
                    <a:pt x="0" y="377546"/>
                    <a:pt x="0" y="372654"/>
                  </a:cubicBezTo>
                  <a:lnTo>
                    <a:pt x="0" y="8857"/>
                  </a:lnTo>
                  <a:cubicBezTo>
                    <a:pt x="0" y="3966"/>
                    <a:pt x="3966" y="0"/>
                    <a:pt x="8857" y="0"/>
                  </a:cubicBezTo>
                  <a:close/>
                </a:path>
              </a:pathLst>
            </a:custGeom>
            <a:solidFill>
              <a:srgbClr val="E4FFC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0"/>
              <a:ext cx="3512661" cy="4767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49"/>
                </a:lnSpc>
              </a:pPr>
              <a:r>
                <a:rPr lang="en-US" sz="29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2018. gadā Bērnu aizsardzības centra sadarbībā ar Latvijas Universitātes pētniekiem veiktais pētījums "Bērna vajadzībās pamatotu pakalpojumu izstrāde ārpusģimenes aprūpē esošu bērnu atbalsta nodrošināšanai"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25158" y="1123950"/>
            <a:ext cx="16834142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5998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Sekundāri</a:t>
            </a:r>
            <a:r>
              <a:rPr lang="en-US" sz="5998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 datu avoti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75288" y="6231600"/>
            <a:ext cx="17071533" cy="1775125"/>
            <a:chOff x="0" y="0"/>
            <a:chExt cx="3512661" cy="36525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12661" cy="365252"/>
            </a:xfrm>
            <a:custGeom>
              <a:avLst/>
              <a:gdLst/>
              <a:ahLst/>
              <a:cxnLst/>
              <a:rect r="r" b="b" t="t" l="l"/>
              <a:pathLst>
                <a:path h="365252" w="3512661">
                  <a:moveTo>
                    <a:pt x="8857" y="0"/>
                  </a:moveTo>
                  <a:lnTo>
                    <a:pt x="3503804" y="0"/>
                  </a:lnTo>
                  <a:cubicBezTo>
                    <a:pt x="3506153" y="0"/>
                    <a:pt x="3508406" y="933"/>
                    <a:pt x="3510067" y="2594"/>
                  </a:cubicBezTo>
                  <a:cubicBezTo>
                    <a:pt x="3511728" y="4255"/>
                    <a:pt x="3512661" y="6508"/>
                    <a:pt x="3512661" y="8857"/>
                  </a:cubicBezTo>
                  <a:lnTo>
                    <a:pt x="3512661" y="356395"/>
                  </a:lnTo>
                  <a:cubicBezTo>
                    <a:pt x="3512661" y="361287"/>
                    <a:pt x="3508696" y="365252"/>
                    <a:pt x="3503804" y="365252"/>
                  </a:cubicBezTo>
                  <a:lnTo>
                    <a:pt x="8857" y="365252"/>
                  </a:lnTo>
                  <a:cubicBezTo>
                    <a:pt x="3966" y="365252"/>
                    <a:pt x="0" y="361287"/>
                    <a:pt x="0" y="356395"/>
                  </a:cubicBezTo>
                  <a:lnTo>
                    <a:pt x="0" y="8857"/>
                  </a:lnTo>
                  <a:cubicBezTo>
                    <a:pt x="0" y="3966"/>
                    <a:pt x="3966" y="0"/>
                    <a:pt x="8857" y="0"/>
                  </a:cubicBezTo>
                  <a:close/>
                </a:path>
              </a:pathLst>
            </a:custGeom>
            <a:solidFill>
              <a:srgbClr val="D3FF9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0"/>
              <a:ext cx="3512661" cy="460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49"/>
                </a:lnSpc>
              </a:pPr>
              <a:r>
                <a:rPr lang="en-US" sz="29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2019. gadā Valsts kontroles revīzijas ziņojums “Atņemtā bērnība. Ikvienam ir tiesības uzaugt ģimenē”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00223" y="8121026"/>
            <a:ext cx="17071533" cy="1775125"/>
            <a:chOff x="0" y="0"/>
            <a:chExt cx="3512661" cy="36525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512661" cy="365252"/>
            </a:xfrm>
            <a:custGeom>
              <a:avLst/>
              <a:gdLst/>
              <a:ahLst/>
              <a:cxnLst/>
              <a:rect r="r" b="b" t="t" l="l"/>
              <a:pathLst>
                <a:path h="365252" w="3512661">
                  <a:moveTo>
                    <a:pt x="8857" y="0"/>
                  </a:moveTo>
                  <a:lnTo>
                    <a:pt x="3503804" y="0"/>
                  </a:lnTo>
                  <a:cubicBezTo>
                    <a:pt x="3506153" y="0"/>
                    <a:pt x="3508406" y="933"/>
                    <a:pt x="3510067" y="2594"/>
                  </a:cubicBezTo>
                  <a:cubicBezTo>
                    <a:pt x="3511728" y="4255"/>
                    <a:pt x="3512661" y="6508"/>
                    <a:pt x="3512661" y="8857"/>
                  </a:cubicBezTo>
                  <a:lnTo>
                    <a:pt x="3512661" y="356395"/>
                  </a:lnTo>
                  <a:cubicBezTo>
                    <a:pt x="3512661" y="361287"/>
                    <a:pt x="3508696" y="365252"/>
                    <a:pt x="3503804" y="365252"/>
                  </a:cubicBezTo>
                  <a:lnTo>
                    <a:pt x="8857" y="365252"/>
                  </a:lnTo>
                  <a:cubicBezTo>
                    <a:pt x="3966" y="365252"/>
                    <a:pt x="0" y="361287"/>
                    <a:pt x="0" y="356395"/>
                  </a:cubicBezTo>
                  <a:lnTo>
                    <a:pt x="0" y="8857"/>
                  </a:lnTo>
                  <a:cubicBezTo>
                    <a:pt x="0" y="3966"/>
                    <a:pt x="3966" y="0"/>
                    <a:pt x="8857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0"/>
              <a:ext cx="3512661" cy="460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49"/>
                </a:lnSpc>
              </a:pPr>
              <a:r>
                <a:rPr lang="en-US" sz="2998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2020. gadā Bērnu aizsardzības centra sadarbībā ar nodibinājumu “Latvijas tiesnešu mācību centrs” veiktais pētījums “Bērnu emocionālais traumatisms”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16794" y="-3560797"/>
            <a:ext cx="8260053" cy="8260053"/>
          </a:xfrm>
          <a:custGeom>
            <a:avLst/>
            <a:gdLst/>
            <a:ahLst/>
            <a:cxnLst/>
            <a:rect r="r" b="b" t="t" l="l"/>
            <a:pathLst>
              <a:path h="8260053" w="8260053">
                <a:moveTo>
                  <a:pt x="0" y="0"/>
                </a:moveTo>
                <a:lnTo>
                  <a:pt x="8260054" y="0"/>
                </a:lnTo>
                <a:lnTo>
                  <a:pt x="8260054" y="8260054"/>
                </a:lnTo>
                <a:lnTo>
                  <a:pt x="0" y="826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110693" y="3575116"/>
            <a:ext cx="6536128" cy="6212970"/>
            <a:chOff x="0" y="0"/>
            <a:chExt cx="8714838" cy="82839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714838" cy="8283960"/>
            </a:xfrm>
            <a:custGeom>
              <a:avLst/>
              <a:gdLst/>
              <a:ahLst/>
              <a:cxnLst/>
              <a:rect r="r" b="b" t="t" l="l"/>
              <a:pathLst>
                <a:path h="8283960" w="8714838">
                  <a:moveTo>
                    <a:pt x="0" y="0"/>
                  </a:moveTo>
                  <a:lnTo>
                    <a:pt x="8714838" y="0"/>
                  </a:lnTo>
                  <a:lnTo>
                    <a:pt x="8714838" y="8283960"/>
                  </a:lnTo>
                  <a:lnTo>
                    <a:pt x="0" y="828396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-20918" t="0" r="31865" b="63491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14300"/>
              <a:ext cx="8714838" cy="839826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5113"/>
                </a:lnSpc>
              </a:pPr>
              <a:r>
                <a:rPr lang="en-US" sz="3298" b="true">
                  <a:solidFill>
                    <a:srgbClr val="457A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Tematiskais pārskats, tā kopsavilkums un pielikums “Metadatu apraksts” ir publiski pieejami Bērnu aizsardzības centra tīmekļa vietnes </a:t>
              </a:r>
            </a:p>
            <a:p>
              <a:pPr algn="ctr">
                <a:lnSpc>
                  <a:spcPts val="5113"/>
                </a:lnSpc>
              </a:pPr>
              <a:r>
                <a:rPr lang="en-US" b="true" sz="3298">
                  <a:gradFill>
                    <a:gsLst>
                      <a:gs pos="0">
                        <a:srgbClr val="004D48">
                          <a:alpha val="100000"/>
                        </a:srgbClr>
                      </a:gs>
                      <a:gs pos="100000">
                        <a:srgbClr val="3FF3E7">
                          <a:alpha val="100000"/>
                        </a:srgbClr>
                      </a:gs>
                    </a:gsLst>
                    <a:lin ang="5400000"/>
                  </a:gradFill>
                  <a:latin typeface="Open Sans 1 Bold"/>
                  <a:ea typeface="Open Sans 1 Bold"/>
                  <a:cs typeface="Open Sans 1 Bold"/>
                  <a:sym typeface="Open Sans 1 Bold"/>
                </a:rPr>
                <a:t>https://www.bac.gov.lv/lv</a:t>
              </a:r>
              <a:r>
                <a:rPr lang="en-US" sz="3298" b="true">
                  <a:solidFill>
                    <a:srgbClr val="457A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b="true" sz="3298">
                  <a:solidFill>
                    <a:srgbClr val="457A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sadaļā «Publikācijas un pārskati».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25158" y="4461373"/>
            <a:ext cx="3863492" cy="4945269"/>
            <a:chOff x="0" y="0"/>
            <a:chExt cx="6350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" cy="812800"/>
            </a:xfrm>
            <a:custGeom>
              <a:avLst/>
              <a:gdLst/>
              <a:ahLst/>
              <a:cxnLst/>
              <a:rect r="r" b="b" t="t" l="l"/>
              <a:pathLst>
                <a:path h="812800" w="635000">
                  <a:moveTo>
                    <a:pt x="635000" y="0"/>
                  </a:moveTo>
                  <a:lnTo>
                    <a:pt x="635000" y="698500"/>
                  </a:lnTo>
                  <a:lnTo>
                    <a:pt x="317500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226214">
                    <a:alpha val="100000"/>
                  </a:srgbClr>
                </a:gs>
                <a:gs pos="100000">
                  <a:srgbClr val="43CC25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42875"/>
              <a:ext cx="6350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974"/>
                </a:lnSpc>
              </a:pPr>
              <a:r>
                <a:rPr lang="en-US" b="true" sz="4498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Tematiskais pārskats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970976" y="4461373"/>
            <a:ext cx="3863492" cy="4945269"/>
            <a:chOff x="0" y="0"/>
            <a:chExt cx="6350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" cy="812800"/>
            </a:xfrm>
            <a:custGeom>
              <a:avLst/>
              <a:gdLst/>
              <a:ahLst/>
              <a:cxnLst/>
              <a:rect r="r" b="b" t="t" l="l"/>
              <a:pathLst>
                <a:path h="812800" w="635000">
                  <a:moveTo>
                    <a:pt x="635000" y="0"/>
                  </a:moveTo>
                  <a:lnTo>
                    <a:pt x="635000" y="698500"/>
                  </a:lnTo>
                  <a:lnTo>
                    <a:pt x="317500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D48">
                    <a:alpha val="100000"/>
                  </a:srgbClr>
                </a:gs>
                <a:gs pos="100000">
                  <a:srgbClr val="3FF3E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42875"/>
              <a:ext cx="6350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09"/>
                </a:lnSpc>
              </a:pPr>
              <a:r>
                <a:rPr lang="en-US" b="true" sz="4198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Kopsavilkums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4562476" y="6530336"/>
            <a:ext cx="2134673" cy="640402"/>
          </a:xfrm>
          <a:custGeom>
            <a:avLst/>
            <a:gdLst/>
            <a:ahLst/>
            <a:cxnLst/>
            <a:rect r="r" b="b" t="t" l="l"/>
            <a:pathLst>
              <a:path h="640402" w="2134673">
                <a:moveTo>
                  <a:pt x="0" y="0"/>
                </a:moveTo>
                <a:lnTo>
                  <a:pt x="2134673" y="0"/>
                </a:lnTo>
                <a:lnTo>
                  <a:pt x="2134673" y="640401"/>
                </a:lnTo>
                <a:lnTo>
                  <a:pt x="0" y="640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25158" y="1123950"/>
            <a:ext cx="16834142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5998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Tematiskā pārsk</a:t>
            </a:r>
            <a:r>
              <a:rPr lang="en-US" sz="5998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ata struktūra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16794" y="-3560797"/>
            <a:ext cx="8260053" cy="8260053"/>
          </a:xfrm>
          <a:custGeom>
            <a:avLst/>
            <a:gdLst/>
            <a:ahLst/>
            <a:cxnLst/>
            <a:rect r="r" b="b" t="t" l="l"/>
            <a:pathLst>
              <a:path h="8260053" w="8260053">
                <a:moveTo>
                  <a:pt x="0" y="0"/>
                </a:moveTo>
                <a:lnTo>
                  <a:pt x="8260054" y="0"/>
                </a:lnTo>
                <a:lnTo>
                  <a:pt x="8260054" y="8260054"/>
                </a:lnTo>
                <a:lnTo>
                  <a:pt x="0" y="826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4836" y="3165685"/>
            <a:ext cx="17458329" cy="665214"/>
            <a:chOff x="0" y="0"/>
            <a:chExt cx="3592249" cy="1368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92249" cy="136875"/>
            </a:xfrm>
            <a:custGeom>
              <a:avLst/>
              <a:gdLst/>
              <a:ahLst/>
              <a:cxnLst/>
              <a:rect r="r" b="b" t="t" l="l"/>
              <a:pathLst>
                <a:path h="136875" w="3592249">
                  <a:moveTo>
                    <a:pt x="8661" y="0"/>
                  </a:moveTo>
                  <a:lnTo>
                    <a:pt x="3583587" y="0"/>
                  </a:lnTo>
                  <a:cubicBezTo>
                    <a:pt x="3588371" y="0"/>
                    <a:pt x="3592249" y="3878"/>
                    <a:pt x="3592249" y="8661"/>
                  </a:cubicBezTo>
                  <a:lnTo>
                    <a:pt x="3592249" y="128214"/>
                  </a:lnTo>
                  <a:cubicBezTo>
                    <a:pt x="3592249" y="132998"/>
                    <a:pt x="3588371" y="136875"/>
                    <a:pt x="3583587" y="136875"/>
                  </a:cubicBezTo>
                  <a:lnTo>
                    <a:pt x="8661" y="136875"/>
                  </a:lnTo>
                  <a:cubicBezTo>
                    <a:pt x="3878" y="136875"/>
                    <a:pt x="0" y="132998"/>
                    <a:pt x="0" y="128214"/>
                  </a:cubicBezTo>
                  <a:lnTo>
                    <a:pt x="0" y="8661"/>
                  </a:lnTo>
                  <a:cubicBezTo>
                    <a:pt x="0" y="3878"/>
                    <a:pt x="3878" y="0"/>
                    <a:pt x="866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7CCE6B">
                    <a:alpha val="100000"/>
                  </a:srgbClr>
                </a:gs>
                <a:gs pos="100000">
                  <a:srgbClr val="D8FFD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592249" cy="17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Bērns nonāk pie cita aprūpētāja ar negatīvu dzīves pieredzi.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4836" y="4823082"/>
            <a:ext cx="17458329" cy="643139"/>
            <a:chOff x="0" y="0"/>
            <a:chExt cx="3592249" cy="1323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2249" cy="132333"/>
            </a:xfrm>
            <a:custGeom>
              <a:avLst/>
              <a:gdLst/>
              <a:ahLst/>
              <a:cxnLst/>
              <a:rect r="r" b="b" t="t" l="l"/>
              <a:pathLst>
                <a:path h="132333" w="3592249">
                  <a:moveTo>
                    <a:pt x="8661" y="0"/>
                  </a:moveTo>
                  <a:lnTo>
                    <a:pt x="3583587" y="0"/>
                  </a:lnTo>
                  <a:cubicBezTo>
                    <a:pt x="3588371" y="0"/>
                    <a:pt x="3592249" y="3878"/>
                    <a:pt x="3592249" y="8661"/>
                  </a:cubicBezTo>
                  <a:lnTo>
                    <a:pt x="3592249" y="123672"/>
                  </a:lnTo>
                  <a:cubicBezTo>
                    <a:pt x="3592249" y="128455"/>
                    <a:pt x="3588371" y="132333"/>
                    <a:pt x="3583587" y="132333"/>
                  </a:cubicBezTo>
                  <a:lnTo>
                    <a:pt x="8661" y="132333"/>
                  </a:lnTo>
                  <a:cubicBezTo>
                    <a:pt x="3878" y="132333"/>
                    <a:pt x="0" y="128455"/>
                    <a:pt x="0" y="123672"/>
                  </a:cubicBezTo>
                  <a:lnTo>
                    <a:pt x="0" y="8661"/>
                  </a:lnTo>
                  <a:cubicBezTo>
                    <a:pt x="0" y="3878"/>
                    <a:pt x="3878" y="0"/>
                    <a:pt x="866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7CCE6B">
                    <a:alpha val="100000"/>
                  </a:srgbClr>
                </a:gs>
                <a:gs pos="100000">
                  <a:srgbClr val="D8FFD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592249" cy="170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Vairākkārtēja bērna šķiršana un atgriešana bioloģiskajā ģimenē ir bērnam traumatiska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25158" y="1123950"/>
            <a:ext cx="16834142" cy="1600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5998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Aprūpētāja maiņa sākas bērna bioloģiskajā ģimenē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14836" y="4003078"/>
            <a:ext cx="17458329" cy="647825"/>
            <a:chOff x="0" y="0"/>
            <a:chExt cx="3592249" cy="13329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92249" cy="133297"/>
            </a:xfrm>
            <a:custGeom>
              <a:avLst/>
              <a:gdLst/>
              <a:ahLst/>
              <a:cxnLst/>
              <a:rect r="r" b="b" t="t" l="l"/>
              <a:pathLst>
                <a:path h="133297" w="3592249">
                  <a:moveTo>
                    <a:pt x="8661" y="0"/>
                  </a:moveTo>
                  <a:lnTo>
                    <a:pt x="3583587" y="0"/>
                  </a:lnTo>
                  <a:cubicBezTo>
                    <a:pt x="3588371" y="0"/>
                    <a:pt x="3592249" y="3878"/>
                    <a:pt x="3592249" y="8661"/>
                  </a:cubicBezTo>
                  <a:lnTo>
                    <a:pt x="3592249" y="124636"/>
                  </a:lnTo>
                  <a:cubicBezTo>
                    <a:pt x="3592249" y="129420"/>
                    <a:pt x="3588371" y="133297"/>
                    <a:pt x="3583587" y="133297"/>
                  </a:cubicBezTo>
                  <a:lnTo>
                    <a:pt x="8661" y="133297"/>
                  </a:lnTo>
                  <a:cubicBezTo>
                    <a:pt x="3878" y="133297"/>
                    <a:pt x="0" y="129420"/>
                    <a:pt x="0" y="124636"/>
                  </a:cubicBezTo>
                  <a:lnTo>
                    <a:pt x="0" y="8661"/>
                  </a:lnTo>
                  <a:cubicBezTo>
                    <a:pt x="0" y="3878"/>
                    <a:pt x="3878" y="0"/>
                    <a:pt x="866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7CCE6B">
                    <a:alpha val="100000"/>
                  </a:srgbClr>
                </a:gs>
                <a:gs pos="100000">
                  <a:srgbClr val="D8FFD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592249" cy="171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Bērnam atrodoties bioloģiskajā ģimenē, ne vienmēr rūpes par bērnu uzņemas paši vecāki.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25158" y="5590045"/>
            <a:ext cx="17458329" cy="643139"/>
            <a:chOff x="0" y="0"/>
            <a:chExt cx="3592249" cy="1323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592249" cy="132333"/>
            </a:xfrm>
            <a:custGeom>
              <a:avLst/>
              <a:gdLst/>
              <a:ahLst/>
              <a:cxnLst/>
              <a:rect r="r" b="b" t="t" l="l"/>
              <a:pathLst>
                <a:path h="132333" w="3592249">
                  <a:moveTo>
                    <a:pt x="8661" y="0"/>
                  </a:moveTo>
                  <a:lnTo>
                    <a:pt x="3583587" y="0"/>
                  </a:lnTo>
                  <a:cubicBezTo>
                    <a:pt x="3588371" y="0"/>
                    <a:pt x="3592249" y="3878"/>
                    <a:pt x="3592249" y="8661"/>
                  </a:cubicBezTo>
                  <a:lnTo>
                    <a:pt x="3592249" y="123672"/>
                  </a:lnTo>
                  <a:cubicBezTo>
                    <a:pt x="3592249" y="128455"/>
                    <a:pt x="3588371" y="132333"/>
                    <a:pt x="3583587" y="132333"/>
                  </a:cubicBezTo>
                  <a:lnTo>
                    <a:pt x="8661" y="132333"/>
                  </a:lnTo>
                  <a:cubicBezTo>
                    <a:pt x="3878" y="132333"/>
                    <a:pt x="0" y="128455"/>
                    <a:pt x="0" y="123672"/>
                  </a:cubicBezTo>
                  <a:lnTo>
                    <a:pt x="0" y="8661"/>
                  </a:lnTo>
                  <a:cubicBezTo>
                    <a:pt x="0" y="3878"/>
                    <a:pt x="3878" y="0"/>
                    <a:pt x="866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7CCE6B">
                    <a:alpha val="100000"/>
                  </a:srgbClr>
                </a:gs>
                <a:gs pos="100000">
                  <a:srgbClr val="D8FFD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592249" cy="170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Vairākkārtēja ārpusģimenes aprūpētāja maiņa ir bērnam traumatiska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14836" y="6357009"/>
            <a:ext cx="17458329" cy="643139"/>
            <a:chOff x="0" y="0"/>
            <a:chExt cx="3592249" cy="1323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592249" cy="132333"/>
            </a:xfrm>
            <a:custGeom>
              <a:avLst/>
              <a:gdLst/>
              <a:ahLst/>
              <a:cxnLst/>
              <a:rect r="r" b="b" t="t" l="l"/>
              <a:pathLst>
                <a:path h="132333" w="3592249">
                  <a:moveTo>
                    <a:pt x="8661" y="0"/>
                  </a:moveTo>
                  <a:lnTo>
                    <a:pt x="3583587" y="0"/>
                  </a:lnTo>
                  <a:cubicBezTo>
                    <a:pt x="3588371" y="0"/>
                    <a:pt x="3592249" y="3878"/>
                    <a:pt x="3592249" y="8661"/>
                  </a:cubicBezTo>
                  <a:lnTo>
                    <a:pt x="3592249" y="123672"/>
                  </a:lnTo>
                  <a:cubicBezTo>
                    <a:pt x="3592249" y="128455"/>
                    <a:pt x="3588371" y="132333"/>
                    <a:pt x="3583587" y="132333"/>
                  </a:cubicBezTo>
                  <a:lnTo>
                    <a:pt x="8661" y="132333"/>
                  </a:lnTo>
                  <a:cubicBezTo>
                    <a:pt x="3878" y="132333"/>
                    <a:pt x="0" y="128455"/>
                    <a:pt x="0" y="123672"/>
                  </a:cubicBezTo>
                  <a:lnTo>
                    <a:pt x="0" y="8661"/>
                  </a:lnTo>
                  <a:cubicBezTo>
                    <a:pt x="0" y="3878"/>
                    <a:pt x="3878" y="0"/>
                    <a:pt x="866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7CCE6B">
                    <a:alpha val="100000"/>
                  </a:srgbClr>
                </a:gs>
                <a:gs pos="100000">
                  <a:srgbClr val="D8FFD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3592249" cy="170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Bērnam atgriežoties ģimenē, trūkst pietiekama atbalsta un sagatavotības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25158" y="7083127"/>
            <a:ext cx="17458329" cy="643139"/>
            <a:chOff x="0" y="0"/>
            <a:chExt cx="3592249" cy="13233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592249" cy="132333"/>
            </a:xfrm>
            <a:custGeom>
              <a:avLst/>
              <a:gdLst/>
              <a:ahLst/>
              <a:cxnLst/>
              <a:rect r="r" b="b" t="t" l="l"/>
              <a:pathLst>
                <a:path h="132333" w="3592249">
                  <a:moveTo>
                    <a:pt x="8661" y="0"/>
                  </a:moveTo>
                  <a:lnTo>
                    <a:pt x="3583587" y="0"/>
                  </a:lnTo>
                  <a:cubicBezTo>
                    <a:pt x="3588371" y="0"/>
                    <a:pt x="3592249" y="3878"/>
                    <a:pt x="3592249" y="8661"/>
                  </a:cubicBezTo>
                  <a:lnTo>
                    <a:pt x="3592249" y="123672"/>
                  </a:lnTo>
                  <a:cubicBezTo>
                    <a:pt x="3592249" y="128455"/>
                    <a:pt x="3588371" y="132333"/>
                    <a:pt x="3583587" y="132333"/>
                  </a:cubicBezTo>
                  <a:lnTo>
                    <a:pt x="8661" y="132333"/>
                  </a:lnTo>
                  <a:cubicBezTo>
                    <a:pt x="3878" y="132333"/>
                    <a:pt x="0" y="128455"/>
                    <a:pt x="0" y="123672"/>
                  </a:cubicBezTo>
                  <a:lnTo>
                    <a:pt x="0" y="8661"/>
                  </a:lnTo>
                  <a:cubicBezTo>
                    <a:pt x="0" y="3878"/>
                    <a:pt x="3878" y="0"/>
                    <a:pt x="866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100000"/>
                  </a:srgbClr>
                </a:gs>
                <a:gs pos="100000">
                  <a:srgbClr val="FFF7DE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592249" cy="170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FF2828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KO DARĪT?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425158" y="7811991"/>
            <a:ext cx="17458329" cy="643139"/>
            <a:chOff x="0" y="0"/>
            <a:chExt cx="3592249" cy="13233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592249" cy="132333"/>
            </a:xfrm>
            <a:custGeom>
              <a:avLst/>
              <a:gdLst/>
              <a:ahLst/>
              <a:cxnLst/>
              <a:rect r="r" b="b" t="t" l="l"/>
              <a:pathLst>
                <a:path h="132333" w="3592249">
                  <a:moveTo>
                    <a:pt x="8661" y="0"/>
                  </a:moveTo>
                  <a:lnTo>
                    <a:pt x="3583587" y="0"/>
                  </a:lnTo>
                  <a:cubicBezTo>
                    <a:pt x="3588371" y="0"/>
                    <a:pt x="3592249" y="3878"/>
                    <a:pt x="3592249" y="8661"/>
                  </a:cubicBezTo>
                  <a:lnTo>
                    <a:pt x="3592249" y="123672"/>
                  </a:lnTo>
                  <a:cubicBezTo>
                    <a:pt x="3592249" y="128455"/>
                    <a:pt x="3588371" y="132333"/>
                    <a:pt x="3583587" y="132333"/>
                  </a:cubicBezTo>
                  <a:lnTo>
                    <a:pt x="8661" y="132333"/>
                  </a:lnTo>
                  <a:cubicBezTo>
                    <a:pt x="3878" y="132333"/>
                    <a:pt x="0" y="128455"/>
                    <a:pt x="0" y="123672"/>
                  </a:cubicBezTo>
                  <a:lnTo>
                    <a:pt x="0" y="8661"/>
                  </a:lnTo>
                  <a:cubicBezTo>
                    <a:pt x="0" y="3878"/>
                    <a:pt x="3878" y="0"/>
                    <a:pt x="866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100000"/>
                  </a:srgbClr>
                </a:gs>
                <a:gs pos="100000">
                  <a:srgbClr val="FFF7DE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3592249" cy="170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Bērnam izskaidrot situāciju, tā iemeslus, plānoto risinājumu, dot iespēju bērnam sazināties jautājumu gadījumā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25158" y="8540854"/>
            <a:ext cx="17458329" cy="643139"/>
            <a:chOff x="0" y="0"/>
            <a:chExt cx="3592249" cy="13233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592249" cy="132333"/>
            </a:xfrm>
            <a:custGeom>
              <a:avLst/>
              <a:gdLst/>
              <a:ahLst/>
              <a:cxnLst/>
              <a:rect r="r" b="b" t="t" l="l"/>
              <a:pathLst>
                <a:path h="132333" w="3592249">
                  <a:moveTo>
                    <a:pt x="8661" y="0"/>
                  </a:moveTo>
                  <a:lnTo>
                    <a:pt x="3583587" y="0"/>
                  </a:lnTo>
                  <a:cubicBezTo>
                    <a:pt x="3588371" y="0"/>
                    <a:pt x="3592249" y="3878"/>
                    <a:pt x="3592249" y="8661"/>
                  </a:cubicBezTo>
                  <a:lnTo>
                    <a:pt x="3592249" y="123672"/>
                  </a:lnTo>
                  <a:cubicBezTo>
                    <a:pt x="3592249" y="128455"/>
                    <a:pt x="3588371" y="132333"/>
                    <a:pt x="3583587" y="132333"/>
                  </a:cubicBezTo>
                  <a:lnTo>
                    <a:pt x="8661" y="132333"/>
                  </a:lnTo>
                  <a:cubicBezTo>
                    <a:pt x="3878" y="132333"/>
                    <a:pt x="0" y="128455"/>
                    <a:pt x="0" y="123672"/>
                  </a:cubicBezTo>
                  <a:lnTo>
                    <a:pt x="0" y="8661"/>
                  </a:lnTo>
                  <a:cubicBezTo>
                    <a:pt x="0" y="3878"/>
                    <a:pt x="3878" y="0"/>
                    <a:pt x="866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100000"/>
                  </a:srgbClr>
                </a:gs>
                <a:gs pos="100000">
                  <a:srgbClr val="FFF7DE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3592249" cy="170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Mērķtiecīgi gatavot bērnu un bioloģisko ģimeni atkalapvienošanai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414836" y="9258300"/>
            <a:ext cx="17458329" cy="643139"/>
            <a:chOff x="0" y="0"/>
            <a:chExt cx="3592249" cy="13233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592249" cy="132333"/>
            </a:xfrm>
            <a:custGeom>
              <a:avLst/>
              <a:gdLst/>
              <a:ahLst/>
              <a:cxnLst/>
              <a:rect r="r" b="b" t="t" l="l"/>
              <a:pathLst>
                <a:path h="132333" w="3592249">
                  <a:moveTo>
                    <a:pt x="8661" y="0"/>
                  </a:moveTo>
                  <a:lnTo>
                    <a:pt x="3583587" y="0"/>
                  </a:lnTo>
                  <a:cubicBezTo>
                    <a:pt x="3588371" y="0"/>
                    <a:pt x="3592249" y="3878"/>
                    <a:pt x="3592249" y="8661"/>
                  </a:cubicBezTo>
                  <a:lnTo>
                    <a:pt x="3592249" y="123672"/>
                  </a:lnTo>
                  <a:cubicBezTo>
                    <a:pt x="3592249" y="128455"/>
                    <a:pt x="3588371" y="132333"/>
                    <a:pt x="3583587" y="132333"/>
                  </a:cubicBezTo>
                  <a:lnTo>
                    <a:pt x="8661" y="132333"/>
                  </a:lnTo>
                  <a:cubicBezTo>
                    <a:pt x="3878" y="132333"/>
                    <a:pt x="0" y="128455"/>
                    <a:pt x="0" y="123672"/>
                  </a:cubicBezTo>
                  <a:lnTo>
                    <a:pt x="0" y="8661"/>
                  </a:lnTo>
                  <a:cubicBezTo>
                    <a:pt x="0" y="3878"/>
                    <a:pt x="3878" y="0"/>
                    <a:pt x="866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100000"/>
                  </a:srgbClr>
                </a:gs>
                <a:gs pos="100000">
                  <a:srgbClr val="FFF7DE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3592249" cy="170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Sniegt sistemātisku atbalstu ģimenei un bērnam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16794" y="-3560797"/>
            <a:ext cx="8260053" cy="8260053"/>
          </a:xfrm>
          <a:custGeom>
            <a:avLst/>
            <a:gdLst/>
            <a:ahLst/>
            <a:cxnLst/>
            <a:rect r="r" b="b" t="t" l="l"/>
            <a:pathLst>
              <a:path h="8260053" w="8260053">
                <a:moveTo>
                  <a:pt x="0" y="0"/>
                </a:moveTo>
                <a:lnTo>
                  <a:pt x="8260054" y="0"/>
                </a:lnTo>
                <a:lnTo>
                  <a:pt x="8260054" y="8260054"/>
                </a:lnTo>
                <a:lnTo>
                  <a:pt x="0" y="826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59464" y="3078910"/>
            <a:ext cx="5887803" cy="6971293"/>
            <a:chOff x="0" y="0"/>
            <a:chExt cx="1550697" cy="18360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50697" cy="1836061"/>
            </a:xfrm>
            <a:custGeom>
              <a:avLst/>
              <a:gdLst/>
              <a:ahLst/>
              <a:cxnLst/>
              <a:rect r="r" b="b" t="t" l="l"/>
              <a:pathLst>
                <a:path h="1836061" w="1550697">
                  <a:moveTo>
                    <a:pt x="0" y="0"/>
                  </a:moveTo>
                  <a:lnTo>
                    <a:pt x="1550697" y="0"/>
                  </a:lnTo>
                  <a:lnTo>
                    <a:pt x="1550697" y="1836061"/>
                  </a:lnTo>
                  <a:lnTo>
                    <a:pt x="0" y="1836061"/>
                  </a:lnTo>
                  <a:close/>
                </a:path>
              </a:pathLst>
            </a:custGeom>
            <a:solidFill>
              <a:srgbClr val="CAF5F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550697" cy="18741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5739"/>
                </a:lnSpc>
              </a:pPr>
            </a:p>
            <a:p>
              <a:pPr algn="ctr">
                <a:lnSpc>
                  <a:spcPts val="5739"/>
                </a:lnSpc>
              </a:pPr>
              <a:r>
                <a:rPr lang="en-US" b="true" sz="40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Bērna problemātiska uzvedība ir “aisberga redzamā daļa”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526180" y="3349370"/>
            <a:ext cx="5397634" cy="3601694"/>
          </a:xfrm>
          <a:custGeom>
            <a:avLst/>
            <a:gdLst/>
            <a:ahLst/>
            <a:cxnLst/>
            <a:rect r="r" b="b" t="t" l="l"/>
            <a:pathLst>
              <a:path h="3601694" w="5397634">
                <a:moveTo>
                  <a:pt x="0" y="0"/>
                </a:moveTo>
                <a:lnTo>
                  <a:pt x="5397634" y="0"/>
                </a:lnTo>
                <a:lnTo>
                  <a:pt x="5397634" y="3601694"/>
                </a:lnTo>
                <a:lnTo>
                  <a:pt x="0" y="36016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5158" y="1024991"/>
            <a:ext cx="16834142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b="true" sz="59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Pārmaiņu izraisīto seku negatīvā ietekme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200098" y="3078910"/>
            <a:ext cx="5887803" cy="6971293"/>
            <a:chOff x="0" y="0"/>
            <a:chExt cx="1550697" cy="18360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0697" cy="1836061"/>
            </a:xfrm>
            <a:custGeom>
              <a:avLst/>
              <a:gdLst/>
              <a:ahLst/>
              <a:cxnLst/>
              <a:rect r="r" b="b" t="t" l="l"/>
              <a:pathLst>
                <a:path h="1836061" w="1550697">
                  <a:moveTo>
                    <a:pt x="0" y="0"/>
                  </a:moveTo>
                  <a:lnTo>
                    <a:pt x="1550697" y="0"/>
                  </a:lnTo>
                  <a:lnTo>
                    <a:pt x="1550697" y="1836061"/>
                  </a:lnTo>
                  <a:lnTo>
                    <a:pt x="0" y="1836061"/>
                  </a:lnTo>
                  <a:close/>
                </a:path>
              </a:pathLst>
            </a:custGeom>
            <a:solidFill>
              <a:srgbClr val="E4FFC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550697" cy="18741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5739"/>
                </a:lnSpc>
              </a:pPr>
            </a:p>
            <a:p>
              <a:pPr algn="ctr">
                <a:lnSpc>
                  <a:spcPts val="5879"/>
                </a:lnSpc>
              </a:pPr>
              <a:r>
                <a:rPr lang="en-US" b="true" sz="41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en-US" b="true" sz="41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peciālisti vienmēr noskaidro tās cēloņus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6400857" y="3349370"/>
            <a:ext cx="5397634" cy="3601694"/>
          </a:xfrm>
          <a:custGeom>
            <a:avLst/>
            <a:gdLst/>
            <a:ahLst/>
            <a:cxnLst/>
            <a:rect r="r" b="b" t="t" l="l"/>
            <a:pathLst>
              <a:path h="3601694" w="5397634">
                <a:moveTo>
                  <a:pt x="0" y="0"/>
                </a:moveTo>
                <a:lnTo>
                  <a:pt x="5397634" y="0"/>
                </a:lnTo>
                <a:lnTo>
                  <a:pt x="5397634" y="3601694"/>
                </a:lnTo>
                <a:lnTo>
                  <a:pt x="0" y="36016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2145052" y="3078910"/>
            <a:ext cx="5887803" cy="6971293"/>
            <a:chOff x="0" y="0"/>
            <a:chExt cx="1550697" cy="183606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50697" cy="1836061"/>
            </a:xfrm>
            <a:custGeom>
              <a:avLst/>
              <a:gdLst/>
              <a:ahLst/>
              <a:cxnLst/>
              <a:rect r="r" b="b" t="t" l="l"/>
              <a:pathLst>
                <a:path h="1836061" w="1550697">
                  <a:moveTo>
                    <a:pt x="0" y="0"/>
                  </a:moveTo>
                  <a:lnTo>
                    <a:pt x="1550697" y="0"/>
                  </a:lnTo>
                  <a:lnTo>
                    <a:pt x="1550697" y="1836061"/>
                  </a:lnTo>
                  <a:lnTo>
                    <a:pt x="0" y="1836061"/>
                  </a:lnTo>
                  <a:close/>
                </a:path>
              </a:pathLst>
            </a:custGeom>
            <a:solidFill>
              <a:srgbClr val="FFF3C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550697" cy="18741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5739"/>
                </a:lnSpc>
              </a:pPr>
            </a:p>
            <a:p>
              <a:pPr algn="ctr">
                <a:lnSpc>
                  <a:spcPts val="5739"/>
                </a:lnSpc>
              </a:pPr>
              <a:r>
                <a:rPr lang="en-US" b="true" sz="40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Bērnam augt ģimeniskā, atbalstošā vidē, nevis “izdzīvot”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2245064" y="3349370"/>
            <a:ext cx="5687778" cy="3601694"/>
          </a:xfrm>
          <a:custGeom>
            <a:avLst/>
            <a:gdLst/>
            <a:ahLst/>
            <a:cxnLst/>
            <a:rect r="r" b="b" t="t" l="l"/>
            <a:pathLst>
              <a:path h="3601694" w="5687778">
                <a:moveTo>
                  <a:pt x="0" y="0"/>
                </a:moveTo>
                <a:lnTo>
                  <a:pt x="5687779" y="0"/>
                </a:lnTo>
                <a:lnTo>
                  <a:pt x="5687779" y="3601694"/>
                </a:lnTo>
                <a:lnTo>
                  <a:pt x="0" y="36016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37" t="0" r="-2137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0826"/>
            <a:ext cx="18288000" cy="3125978"/>
          </a:xfrm>
          <a:custGeom>
            <a:avLst/>
            <a:gdLst/>
            <a:ahLst/>
            <a:cxnLst/>
            <a:rect r="r" b="b" t="t" l="l"/>
            <a:pathLst>
              <a:path h="3125978" w="18288000">
                <a:moveTo>
                  <a:pt x="0" y="0"/>
                </a:moveTo>
                <a:lnTo>
                  <a:pt x="18288000" y="0"/>
                </a:lnTo>
                <a:lnTo>
                  <a:pt x="18288000" y="3125978"/>
                </a:lnTo>
                <a:lnTo>
                  <a:pt x="0" y="31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16794" y="-3560797"/>
            <a:ext cx="8260053" cy="8260053"/>
          </a:xfrm>
          <a:custGeom>
            <a:avLst/>
            <a:gdLst/>
            <a:ahLst/>
            <a:cxnLst/>
            <a:rect r="r" b="b" t="t" l="l"/>
            <a:pathLst>
              <a:path h="8260053" w="8260053">
                <a:moveTo>
                  <a:pt x="0" y="0"/>
                </a:moveTo>
                <a:lnTo>
                  <a:pt x="8260054" y="0"/>
                </a:lnTo>
                <a:lnTo>
                  <a:pt x="8260054" y="8260054"/>
                </a:lnTo>
                <a:lnTo>
                  <a:pt x="0" y="826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56846" y="3322297"/>
            <a:ext cx="9899024" cy="6595225"/>
          </a:xfrm>
          <a:custGeom>
            <a:avLst/>
            <a:gdLst/>
            <a:ahLst/>
            <a:cxnLst/>
            <a:rect r="r" b="b" t="t" l="l"/>
            <a:pathLst>
              <a:path h="6595225" w="9899024">
                <a:moveTo>
                  <a:pt x="0" y="0"/>
                </a:moveTo>
                <a:lnTo>
                  <a:pt x="9899024" y="0"/>
                </a:lnTo>
                <a:lnTo>
                  <a:pt x="9899024" y="6595225"/>
                </a:lnTo>
                <a:lnTo>
                  <a:pt x="0" y="6595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25158" y="3227978"/>
            <a:ext cx="7460195" cy="1298455"/>
            <a:chOff x="0" y="0"/>
            <a:chExt cx="1964825" cy="341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64825" cy="341980"/>
            </a:xfrm>
            <a:custGeom>
              <a:avLst/>
              <a:gdLst/>
              <a:ahLst/>
              <a:cxnLst/>
              <a:rect r="r" b="b" t="t" l="l"/>
              <a:pathLst>
                <a:path h="341980" w="1964825">
                  <a:moveTo>
                    <a:pt x="52926" y="0"/>
                  </a:moveTo>
                  <a:lnTo>
                    <a:pt x="1911899" y="0"/>
                  </a:lnTo>
                  <a:cubicBezTo>
                    <a:pt x="1941129" y="0"/>
                    <a:pt x="1964825" y="23696"/>
                    <a:pt x="1964825" y="52926"/>
                  </a:cubicBezTo>
                  <a:lnTo>
                    <a:pt x="1964825" y="289054"/>
                  </a:lnTo>
                  <a:cubicBezTo>
                    <a:pt x="1964825" y="318284"/>
                    <a:pt x="1941129" y="341980"/>
                    <a:pt x="1911899" y="341980"/>
                  </a:cubicBezTo>
                  <a:lnTo>
                    <a:pt x="52926" y="341980"/>
                  </a:lnTo>
                  <a:cubicBezTo>
                    <a:pt x="38889" y="341980"/>
                    <a:pt x="25427" y="336404"/>
                    <a:pt x="15502" y="326478"/>
                  </a:cubicBezTo>
                  <a:cubicBezTo>
                    <a:pt x="5576" y="316553"/>
                    <a:pt x="0" y="303091"/>
                    <a:pt x="0" y="289054"/>
                  </a:cubicBezTo>
                  <a:lnTo>
                    <a:pt x="0" y="52926"/>
                  </a:lnTo>
                  <a:cubicBezTo>
                    <a:pt x="0" y="23696"/>
                    <a:pt x="23696" y="0"/>
                    <a:pt x="52926" y="0"/>
                  </a:cubicBezTo>
                  <a:close/>
                </a:path>
              </a:pathLst>
            </a:custGeom>
            <a:solidFill>
              <a:srgbClr val="E4FFC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964825" cy="399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Bērna individuālo vajadzību rūpīga izpēte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25158" y="1024991"/>
            <a:ext cx="16834142" cy="80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b="true" sz="59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Bērna un aprūpētāja savietošana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25158" y="4699257"/>
            <a:ext cx="7460195" cy="2101319"/>
            <a:chOff x="0" y="0"/>
            <a:chExt cx="1964825" cy="55343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64825" cy="553434"/>
            </a:xfrm>
            <a:custGeom>
              <a:avLst/>
              <a:gdLst/>
              <a:ahLst/>
              <a:cxnLst/>
              <a:rect r="r" b="b" t="t" l="l"/>
              <a:pathLst>
                <a:path h="553434" w="1964825">
                  <a:moveTo>
                    <a:pt x="52926" y="0"/>
                  </a:moveTo>
                  <a:lnTo>
                    <a:pt x="1911899" y="0"/>
                  </a:lnTo>
                  <a:cubicBezTo>
                    <a:pt x="1941129" y="0"/>
                    <a:pt x="1964825" y="23696"/>
                    <a:pt x="1964825" y="52926"/>
                  </a:cubicBezTo>
                  <a:lnTo>
                    <a:pt x="1964825" y="500508"/>
                  </a:lnTo>
                  <a:cubicBezTo>
                    <a:pt x="1964825" y="529738"/>
                    <a:pt x="1941129" y="553434"/>
                    <a:pt x="1911899" y="553434"/>
                  </a:cubicBezTo>
                  <a:lnTo>
                    <a:pt x="52926" y="553434"/>
                  </a:lnTo>
                  <a:cubicBezTo>
                    <a:pt x="38889" y="553434"/>
                    <a:pt x="25427" y="547858"/>
                    <a:pt x="15502" y="537932"/>
                  </a:cubicBezTo>
                  <a:cubicBezTo>
                    <a:pt x="5576" y="528007"/>
                    <a:pt x="0" y="514545"/>
                    <a:pt x="0" y="500508"/>
                  </a:cubicBezTo>
                  <a:lnTo>
                    <a:pt x="0" y="52926"/>
                  </a:lnTo>
                  <a:cubicBezTo>
                    <a:pt x="0" y="23696"/>
                    <a:pt x="23696" y="0"/>
                    <a:pt x="52926" y="0"/>
                  </a:cubicBezTo>
                  <a:close/>
                </a:path>
              </a:pathLst>
            </a:custGeom>
            <a:solidFill>
              <a:srgbClr val="D3FF9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964825" cy="620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39"/>
                </a:lnSpc>
              </a:pPr>
              <a:r>
                <a:rPr lang="en-US" b="true" sz="35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Bērna individuālajām vajadzībām vispiemērotākais aprūpētājs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25158" y="6972025"/>
            <a:ext cx="7362939" cy="3004922"/>
            <a:chOff x="0" y="0"/>
            <a:chExt cx="1939210" cy="7914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39210" cy="791420"/>
            </a:xfrm>
            <a:custGeom>
              <a:avLst/>
              <a:gdLst/>
              <a:ahLst/>
              <a:cxnLst/>
              <a:rect r="r" b="b" t="t" l="l"/>
              <a:pathLst>
                <a:path h="791420" w="1939210">
                  <a:moveTo>
                    <a:pt x="53625" y="0"/>
                  </a:moveTo>
                  <a:lnTo>
                    <a:pt x="1885585" y="0"/>
                  </a:lnTo>
                  <a:cubicBezTo>
                    <a:pt x="1899807" y="0"/>
                    <a:pt x="1913447" y="5650"/>
                    <a:pt x="1923504" y="15706"/>
                  </a:cubicBezTo>
                  <a:cubicBezTo>
                    <a:pt x="1933560" y="25763"/>
                    <a:pt x="1939210" y="39403"/>
                    <a:pt x="1939210" y="53625"/>
                  </a:cubicBezTo>
                  <a:lnTo>
                    <a:pt x="1939210" y="737795"/>
                  </a:lnTo>
                  <a:cubicBezTo>
                    <a:pt x="1939210" y="767411"/>
                    <a:pt x="1915202" y="791420"/>
                    <a:pt x="1885585" y="791420"/>
                  </a:cubicBezTo>
                  <a:lnTo>
                    <a:pt x="53625" y="791420"/>
                  </a:lnTo>
                  <a:cubicBezTo>
                    <a:pt x="24009" y="791420"/>
                    <a:pt x="0" y="767411"/>
                    <a:pt x="0" y="737795"/>
                  </a:cubicBezTo>
                  <a:lnTo>
                    <a:pt x="0" y="53625"/>
                  </a:lnTo>
                  <a:cubicBezTo>
                    <a:pt x="0" y="24009"/>
                    <a:pt x="24009" y="0"/>
                    <a:pt x="53625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85725"/>
              <a:ext cx="1939210" cy="8771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019"/>
                </a:lnSpc>
              </a:pPr>
              <a:r>
                <a:rPr lang="en-US" b="true" sz="4299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Ārpusģimenes aprūpe kā bērnam droša, stabila un attīstībai piemērota vide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DAHIPjY-Blk</dc:identifier>
  <dcterms:modified xsi:type="dcterms:W3CDTF">2011-08-01T06:04:30Z</dcterms:modified>
  <cp:revision>1</cp:revision>
  <dc:title>Aprūpētāja maiņa_Prezentācija</dc:title>
</cp:coreProperties>
</file>