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 id="270" r:id="rId3"/>
    <p:sldId id="271" r:id="rId4"/>
    <p:sldId id="273" r:id="rId5"/>
    <p:sldId id="272" r:id="rId6"/>
    <p:sldId id="274" r:id="rId7"/>
    <p:sldId id="276" r:id="rId8"/>
    <p:sldId id="275" r:id="rId9"/>
    <p:sldId id="277" r:id="rId10"/>
    <p:sldId id="278" r:id="rId11"/>
    <p:sldId id="281" r:id="rId12"/>
    <p:sldId id="282" r:id="rId13"/>
    <p:sldId id="283" r:id="rId14"/>
    <p:sldId id="279" r:id="rId15"/>
    <p:sldId id="284" r:id="rId16"/>
    <p:sldId id="280" r:id="rId17"/>
    <p:sldId id="285" r:id="rId18"/>
    <p:sldId id="286" r:id="rId19"/>
    <p:sldId id="287" r:id="rId20"/>
    <p:sldId id="288" r:id="rId21"/>
    <p:sldId id="289" r:id="rId22"/>
    <p:sldId id="290" r:id="rId23"/>
    <p:sldId id="302" r:id="rId24"/>
    <p:sldId id="291" r:id="rId25"/>
    <p:sldId id="297" r:id="rId26"/>
    <p:sldId id="292" r:id="rId27"/>
    <p:sldId id="293" r:id="rId28"/>
    <p:sldId id="294" r:id="rId29"/>
    <p:sldId id="295" r:id="rId30"/>
    <p:sldId id="296" r:id="rId31"/>
    <p:sldId id="298" r:id="rId32"/>
    <p:sldId id="300" r:id="rId33"/>
    <p:sldId id="301" r:id="rId34"/>
    <p:sldId id="299" r:id="rId35"/>
    <p:sldId id="262" r:id="rId36"/>
  </p:sldIdLst>
  <p:sldSz cx="9144000" cy="6858000" type="screen4x3"/>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1446"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irmais slaid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0" name="Text Placeholder 9"/>
          <p:cNvSpPr>
            <a:spLocks noGrp="1"/>
          </p:cNvSpPr>
          <p:nvPr>
            <p:ph type="body" sz="quarter" idx="10" hasCustomPrompt="1"/>
          </p:nvPr>
        </p:nvSpPr>
        <p:spPr>
          <a:xfrm>
            <a:off x="726621" y="2964317"/>
            <a:ext cx="7576457" cy="1550534"/>
          </a:xfrm>
          <a:prstGeom prst="rect">
            <a:avLst/>
          </a:prstGeom>
        </p:spPr>
        <p:txBody>
          <a:bodyPr/>
          <a:lstStyle>
            <a:lvl1pPr marL="0" indent="0" algn="ctr">
              <a:buNone/>
              <a:defRPr sz="3200" b="1">
                <a:latin typeface="Verdana" panose="020B0604030504040204" pitchFamily="34" charset="0"/>
                <a:ea typeface="Verdana" panose="020B0604030504040204" pitchFamily="34" charset="0"/>
                <a:cs typeface="Verdana" panose="020B0604030504040204" pitchFamily="34" charset="0"/>
              </a:defRPr>
            </a:lvl1pPr>
          </a:lstStyle>
          <a:p>
            <a:pPr lvl="0"/>
            <a:r>
              <a:rPr lang="lv-LV" dirty="0"/>
              <a:t>virsraksts</a:t>
            </a:r>
          </a:p>
        </p:txBody>
      </p:sp>
      <p:sp>
        <p:nvSpPr>
          <p:cNvPr id="12" name="Text Placeholder 11"/>
          <p:cNvSpPr>
            <a:spLocks noGrp="1"/>
          </p:cNvSpPr>
          <p:nvPr>
            <p:ph type="body" sz="quarter" idx="11" hasCustomPrompt="1"/>
          </p:nvPr>
        </p:nvSpPr>
        <p:spPr>
          <a:xfrm>
            <a:off x="3755571" y="4595813"/>
            <a:ext cx="4547054" cy="1380444"/>
          </a:xfrm>
          <a:prstGeom prst="rect">
            <a:avLst/>
          </a:prstGeom>
        </p:spPr>
        <p:txBody>
          <a:bodyPr/>
          <a:lstStyle>
            <a:lvl1pPr marL="0" indent="0" algn="r">
              <a:buNone/>
              <a:defRPr sz="1800" baseline="0">
                <a:latin typeface="Verdana" panose="020B0604030504040204" pitchFamily="34" charset="0"/>
                <a:ea typeface="Verdana" panose="020B0604030504040204" pitchFamily="34" charset="0"/>
                <a:cs typeface="Verdana" panose="020B0604030504040204" pitchFamily="34" charset="0"/>
              </a:defRPr>
            </a:lvl1pPr>
          </a:lstStyle>
          <a:p>
            <a:pPr lvl="0"/>
            <a:r>
              <a:rPr lang="lv-LV" dirty="0"/>
              <a:t>Vārds uzvārds</a:t>
            </a:r>
          </a:p>
          <a:p>
            <a:pPr lvl="0"/>
            <a:r>
              <a:rPr lang="lv-LV" dirty="0"/>
              <a:t>Departamenta</a:t>
            </a:r>
          </a:p>
          <a:p>
            <a:pPr lvl="0"/>
            <a:r>
              <a:rPr lang="lv-LV" dirty="0"/>
              <a:t>inspektors</a:t>
            </a:r>
          </a:p>
        </p:txBody>
      </p:sp>
      <p:sp>
        <p:nvSpPr>
          <p:cNvPr id="14" name="Text Placeholder 13"/>
          <p:cNvSpPr>
            <a:spLocks noGrp="1"/>
          </p:cNvSpPr>
          <p:nvPr>
            <p:ph type="body" sz="quarter" idx="12" hasCustomPrompt="1"/>
          </p:nvPr>
        </p:nvSpPr>
        <p:spPr>
          <a:xfrm>
            <a:off x="1967592" y="6205538"/>
            <a:ext cx="5167313" cy="342219"/>
          </a:xfrm>
          <a:prstGeom prst="rect">
            <a:avLst/>
          </a:prstGeom>
        </p:spPr>
        <p:txBody>
          <a:bodyPr/>
          <a:lstStyle>
            <a:lvl1pPr marL="0" indent="0" algn="ctr">
              <a:buNone/>
              <a:defRPr sz="1800"/>
            </a:lvl1pPr>
          </a:lstStyle>
          <a:p>
            <a:pPr lvl="0"/>
            <a:r>
              <a:rPr lang="lv-LV" dirty="0"/>
              <a:t>2015. gada </a:t>
            </a:r>
            <a:r>
              <a:rPr lang="lv-LV" dirty="0" err="1"/>
              <a:t>XX.mēnesis</a:t>
            </a:r>
            <a:endParaRPr lang="lv-LV" dirty="0"/>
          </a:p>
        </p:txBody>
      </p:sp>
    </p:spTree>
    <p:extLst>
      <p:ext uri="{BB962C8B-B14F-4D97-AF65-F5344CB8AC3E}">
        <p14:creationId xmlns:p14="http://schemas.microsoft.com/office/powerpoint/2010/main" val="23778367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Nobeigums">
    <p:spTree>
      <p:nvGrpSpPr>
        <p:cNvPr id="1" name=""/>
        <p:cNvGrpSpPr/>
        <p:nvPr/>
      </p:nvGrpSpPr>
      <p:grpSpPr>
        <a:xfrm>
          <a:off x="0" y="0"/>
          <a:ext cx="0" cy="0"/>
          <a:chOff x="0" y="0"/>
          <a:chExt cx="0" cy="0"/>
        </a:xfrm>
      </p:grpSpPr>
      <p:sp>
        <p:nvSpPr>
          <p:cNvPr id="3" name="Text Placeholder 1"/>
          <p:cNvSpPr>
            <a:spLocks noGrp="1"/>
          </p:cNvSpPr>
          <p:nvPr>
            <p:ph type="body" sz="quarter" idx="10"/>
          </p:nvPr>
        </p:nvSpPr>
        <p:spPr>
          <a:xfrm>
            <a:off x="0" y="4487863"/>
            <a:ext cx="9144000" cy="1150937"/>
          </a:xfrm>
          <a:prstGeom prst="rect">
            <a:avLst/>
          </a:prstGeom>
        </p:spPr>
        <p:txBody>
          <a:bodyPr/>
          <a:lstStyle>
            <a:lvl1pPr marL="0" indent="0" algn="ctr">
              <a:buNone/>
              <a:defRPr>
                <a:latin typeface="Verdana" panose="020B0604030504040204" pitchFamily="34" charset="0"/>
                <a:ea typeface="Verdana" panose="020B0604030504040204" pitchFamily="34" charset="0"/>
                <a:cs typeface="Verdana" panose="020B0604030504040204" pitchFamily="34" charset="0"/>
              </a:defRPr>
            </a:lvl1pPr>
          </a:lstStyle>
          <a:p>
            <a:pPr lvl="0"/>
            <a:r>
              <a:rPr lang="en-US" altLang="lv-LV" sz="2400" b="1">
                <a:solidFill>
                  <a:srgbClr val="639729"/>
                </a:solidFill>
                <a:ea typeface="MS PGothic" pitchFamily="34" charset="-128"/>
              </a:rPr>
              <a:t>Click to edit Master text styles</a:t>
            </a:r>
          </a:p>
        </p:txBody>
      </p:sp>
    </p:spTree>
    <p:extLst>
      <p:ext uri="{BB962C8B-B14F-4D97-AF65-F5344CB8AC3E}">
        <p14:creationId xmlns:p14="http://schemas.microsoft.com/office/powerpoint/2010/main" val="2132656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71650" y="365126"/>
            <a:ext cx="6743700" cy="1325563"/>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628650" y="1825625"/>
            <a:ext cx="78867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77EFB524-97D2-48E4-8C69-619D1A7471B3}" type="slidenum">
              <a:rPr lang="lv-LV" smtClean="0"/>
              <a:t>‹#›</a:t>
            </a:fld>
            <a:endParaRPr lang="lv-LV" dirty="0"/>
          </a:p>
        </p:txBody>
      </p:sp>
    </p:spTree>
    <p:extLst>
      <p:ext uri="{BB962C8B-B14F-4D97-AF65-F5344CB8AC3E}">
        <p14:creationId xmlns:p14="http://schemas.microsoft.com/office/powerpoint/2010/main" val="28963220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a:prstGeom prst="rect">
            <a:avLst/>
          </a:prstGeo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a:prstGeom prst="rect">
            <a:avLst/>
          </a:prstGeo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77EFB524-97D2-48E4-8C69-619D1A7471B3}" type="slidenum">
              <a:rPr lang="lv-LV" smtClean="0"/>
              <a:t>‹#›</a:t>
            </a:fld>
            <a:endParaRPr lang="lv-LV"/>
          </a:p>
        </p:txBody>
      </p:sp>
    </p:spTree>
    <p:extLst>
      <p:ext uri="{BB962C8B-B14F-4D97-AF65-F5344CB8AC3E}">
        <p14:creationId xmlns:p14="http://schemas.microsoft.com/office/powerpoint/2010/main" val="5806981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47156" y="365126"/>
            <a:ext cx="6768193" cy="1325563"/>
          </a:xfrm>
          <a:prstGeom prst="rect">
            <a:avLst/>
          </a:prstGeom>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77EFB524-97D2-48E4-8C69-619D1A7471B3}" type="slidenum">
              <a:rPr lang="lv-LV" smtClean="0"/>
              <a:t>‹#›</a:t>
            </a:fld>
            <a:endParaRPr lang="lv-LV"/>
          </a:p>
        </p:txBody>
      </p:sp>
    </p:spTree>
    <p:extLst>
      <p:ext uri="{BB962C8B-B14F-4D97-AF65-F5344CB8AC3E}">
        <p14:creationId xmlns:p14="http://schemas.microsoft.com/office/powerpoint/2010/main" val="1581829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820635" y="365126"/>
            <a:ext cx="6695905" cy="1325563"/>
          </a:xfrm>
          <a:prstGeom prst="rect">
            <a:avLst/>
          </a:prstGeo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a:xfrm>
            <a:off x="6457950" y="6356351"/>
            <a:ext cx="2057400" cy="365125"/>
          </a:xfrm>
          <a:prstGeom prst="rect">
            <a:avLst/>
          </a:prstGeom>
        </p:spPr>
        <p:txBody>
          <a:bodyPr/>
          <a:lstStyle/>
          <a:p>
            <a:fld id="{77EFB524-97D2-48E4-8C69-619D1A7471B3}" type="slidenum">
              <a:rPr lang="lv-LV" smtClean="0"/>
              <a:t>‹#›</a:t>
            </a:fld>
            <a:endParaRPr lang="lv-LV"/>
          </a:p>
        </p:txBody>
      </p:sp>
    </p:spTree>
    <p:extLst>
      <p:ext uri="{BB962C8B-B14F-4D97-AF65-F5344CB8AC3E}">
        <p14:creationId xmlns:p14="http://schemas.microsoft.com/office/powerpoint/2010/main" val="106761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828800" y="365126"/>
            <a:ext cx="6686550" cy="1325563"/>
          </a:xfrm>
          <a:prstGeom prst="rect">
            <a:avLst/>
          </a:prstGeom>
        </p:spPr>
        <p:txBody>
          <a:bodyPr/>
          <a:lstStyle/>
          <a:p>
            <a:r>
              <a:rPr lang="en-US"/>
              <a:t>Click to edit Master title style</a:t>
            </a:r>
            <a:endParaRPr lang="en-US" dirty="0"/>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77EFB524-97D2-48E4-8C69-619D1A7471B3}" type="slidenum">
              <a:rPr lang="lv-LV" smtClean="0"/>
              <a:t>‹#›</a:t>
            </a:fld>
            <a:endParaRPr lang="lv-LV"/>
          </a:p>
        </p:txBody>
      </p:sp>
    </p:spTree>
    <p:extLst>
      <p:ext uri="{BB962C8B-B14F-4D97-AF65-F5344CB8AC3E}">
        <p14:creationId xmlns:p14="http://schemas.microsoft.com/office/powerpoint/2010/main" val="11846556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77EFB524-97D2-48E4-8C69-619D1A7471B3}" type="slidenum">
              <a:rPr lang="lv-LV" smtClean="0"/>
              <a:t>‹#›</a:t>
            </a:fld>
            <a:endParaRPr lang="lv-LV"/>
          </a:p>
        </p:txBody>
      </p:sp>
    </p:spTree>
    <p:extLst>
      <p:ext uri="{BB962C8B-B14F-4D97-AF65-F5344CB8AC3E}">
        <p14:creationId xmlns:p14="http://schemas.microsoft.com/office/powerpoint/2010/main" val="687643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9841" y="1341438"/>
            <a:ext cx="2949178" cy="1600200"/>
          </a:xfrm>
          <a:prstGeom prst="rect">
            <a:avLst/>
          </a:prstGeo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941638"/>
            <a:ext cx="2949178" cy="2927350"/>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77EFB524-97D2-48E4-8C69-619D1A7471B3}" type="slidenum">
              <a:rPr lang="lv-LV" smtClean="0"/>
              <a:t>‹#›</a:t>
            </a:fld>
            <a:endParaRPr lang="lv-LV"/>
          </a:p>
        </p:txBody>
      </p:sp>
    </p:spTree>
    <p:extLst>
      <p:ext uri="{BB962C8B-B14F-4D97-AF65-F5344CB8AC3E}">
        <p14:creationId xmlns:p14="http://schemas.microsoft.com/office/powerpoint/2010/main" val="34186579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9841" y="1355272"/>
            <a:ext cx="2949178" cy="1600200"/>
          </a:xfrm>
          <a:prstGeom prst="rect">
            <a:avLst/>
          </a:prstGeo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a:prstGeom prst="rect">
            <a:avLst/>
          </a:prstGeo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955472"/>
            <a:ext cx="2949178" cy="2913516"/>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77EFB524-97D2-48E4-8C69-619D1A7471B3}" type="slidenum">
              <a:rPr lang="lv-LV" smtClean="0"/>
              <a:t>‹#›</a:t>
            </a:fld>
            <a:endParaRPr lang="lv-LV"/>
          </a:p>
        </p:txBody>
      </p:sp>
    </p:spTree>
    <p:extLst>
      <p:ext uri="{BB962C8B-B14F-4D97-AF65-F5344CB8AC3E}">
        <p14:creationId xmlns:p14="http://schemas.microsoft.com/office/powerpoint/2010/main" val="3208715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82280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lv-LV" dirty="0"/>
              <a:t>Lietvedības, arhīva un NPAIS jautājumi</a:t>
            </a:r>
          </a:p>
          <a:p>
            <a:r>
              <a:rPr lang="lv-LV" dirty="0"/>
              <a:t>ATR kontekstā</a:t>
            </a:r>
          </a:p>
        </p:txBody>
      </p:sp>
      <p:sp>
        <p:nvSpPr>
          <p:cNvPr id="3" name="Text Placeholder 2"/>
          <p:cNvSpPr>
            <a:spLocks noGrp="1"/>
          </p:cNvSpPr>
          <p:nvPr>
            <p:ph type="body" sz="quarter" idx="11"/>
          </p:nvPr>
        </p:nvSpPr>
        <p:spPr>
          <a:xfrm>
            <a:off x="3822357" y="4356916"/>
            <a:ext cx="4867899" cy="1380444"/>
          </a:xfrm>
        </p:spPr>
        <p:txBody>
          <a:bodyPr/>
          <a:lstStyle/>
          <a:p>
            <a:r>
              <a:rPr lang="lv-LV" sz="1400" dirty="0"/>
              <a:t> </a:t>
            </a:r>
          </a:p>
          <a:p>
            <a:endParaRPr lang="lv-LV" sz="1400" dirty="0"/>
          </a:p>
        </p:txBody>
      </p:sp>
      <p:sp>
        <p:nvSpPr>
          <p:cNvPr id="4" name="Text Placeholder 3"/>
          <p:cNvSpPr>
            <a:spLocks noGrp="1"/>
          </p:cNvSpPr>
          <p:nvPr>
            <p:ph type="body" sz="quarter" idx="12"/>
          </p:nvPr>
        </p:nvSpPr>
        <p:spPr/>
        <p:txBody>
          <a:bodyPr/>
          <a:lstStyle/>
          <a:p>
            <a:r>
              <a:rPr lang="lv-LV" dirty="0"/>
              <a:t>2021.</a:t>
            </a:r>
            <a:r>
              <a:rPr lang="lv-LV"/>
              <a:t>gada 12.</a:t>
            </a:r>
            <a:r>
              <a:rPr lang="lv-LV" dirty="0"/>
              <a:t>maijs</a:t>
            </a:r>
          </a:p>
        </p:txBody>
      </p:sp>
    </p:spTree>
    <p:extLst>
      <p:ext uri="{BB962C8B-B14F-4D97-AF65-F5344CB8AC3E}">
        <p14:creationId xmlns:p14="http://schemas.microsoft.com/office/powerpoint/2010/main" val="8485605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lv-LV"/>
          </a:p>
        </p:txBody>
      </p:sp>
      <p:sp>
        <p:nvSpPr>
          <p:cNvPr id="3" name="Content Placeholder 2"/>
          <p:cNvSpPr>
            <a:spLocks noGrp="1"/>
          </p:cNvSpPr>
          <p:nvPr>
            <p:ph idx="1"/>
          </p:nvPr>
        </p:nvSpPr>
        <p:spPr/>
        <p:txBody>
          <a:bodyPr/>
          <a:lstStyle/>
          <a:p>
            <a:pPr marL="0" indent="0">
              <a:buNone/>
            </a:pPr>
            <a:r>
              <a:rPr lang="lv-LV" dirty="0"/>
              <a:t>Bāriņtiesa:</a:t>
            </a:r>
          </a:p>
          <a:p>
            <a:r>
              <a:rPr lang="lv-LV" dirty="0"/>
              <a:t>Īslaicīgi glabājamos dokumentus;</a:t>
            </a:r>
          </a:p>
          <a:p>
            <a:r>
              <a:rPr lang="lv-LV" dirty="0"/>
              <a:t>ilgstoši glabājamos dokumentus un pastāvīgi glabājamos dokumentus /lietas, kuras nav sakārotas un aprakstītas, </a:t>
            </a:r>
          </a:p>
          <a:p>
            <a:pPr marL="0" indent="0">
              <a:buNone/>
            </a:pPr>
            <a:r>
              <a:rPr lang="lv-LV" b="1" dirty="0"/>
              <a:t>uzskaita </a:t>
            </a:r>
            <a:r>
              <a:rPr lang="lv-LV" b="1" u="sng" dirty="0"/>
              <a:t>Sarakstā</a:t>
            </a:r>
            <a:r>
              <a:rPr lang="lv-LV" dirty="0"/>
              <a:t>, kuru sastāda pamatojoties uz bāriņtiesas lietu sarakstu. Dokumentus un lietas Sarakstā uzskaita pa gadiem, norādot apjomu. Minēto Sarakstu </a:t>
            </a:r>
            <a:r>
              <a:rPr lang="lv-LV" u="sng" dirty="0"/>
              <a:t>pievieno Aktam kā pielikumu</a:t>
            </a:r>
            <a:r>
              <a:rPr lang="lv-LV" dirty="0"/>
              <a:t>.</a:t>
            </a:r>
          </a:p>
          <a:p>
            <a:endParaRPr lang="lv-LV" dirty="0"/>
          </a:p>
        </p:txBody>
      </p:sp>
    </p:spTree>
    <p:extLst>
      <p:ext uri="{BB962C8B-B14F-4D97-AF65-F5344CB8AC3E}">
        <p14:creationId xmlns:p14="http://schemas.microsoft.com/office/powerpoint/2010/main" val="18219105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lv-LV"/>
          </a:p>
        </p:txBody>
      </p:sp>
      <p:sp>
        <p:nvSpPr>
          <p:cNvPr id="3" name="Content Placeholder 2"/>
          <p:cNvSpPr>
            <a:spLocks noGrp="1"/>
          </p:cNvSpPr>
          <p:nvPr>
            <p:ph idx="1"/>
          </p:nvPr>
        </p:nvSpPr>
        <p:spPr/>
        <p:txBody>
          <a:bodyPr/>
          <a:lstStyle/>
          <a:p>
            <a:pPr marL="0" indent="0">
              <a:buNone/>
            </a:pPr>
            <a:r>
              <a:rPr lang="lv-LV" sz="2400" dirty="0"/>
              <a:t>Atsevišķās apvienotajās bāriņtiesās, kuras šobrīd tiek reorganizētas, joprojām glabājas apvienošanas procesā pārņemtie likvidēto bāriņtiesu arhīva dokumenti/lietas. Ja tos šobrīd reorganizējamajai apvienotajai bāriņtiesai nebūs iespējams sakārtot un nodot valsts glabāšanā, tad tie ir jānodod jaunizveidotajām bāriņtiesām atbilstoši to darbības teritorijai (iekļauj Aktā). Tie pastāvīgi un ilgstoši glabājamie dokumenti, kurus no minētajām likvidētajām bāriņtiesām pārņēma un turpināja, pabeidza apvienotā bāriņtiesa, tie ir aprakstāmi un iekļaujami apvienotās bāriņtiesas fondā.</a:t>
            </a:r>
          </a:p>
        </p:txBody>
      </p:sp>
    </p:spTree>
    <p:extLst>
      <p:ext uri="{BB962C8B-B14F-4D97-AF65-F5344CB8AC3E}">
        <p14:creationId xmlns:p14="http://schemas.microsoft.com/office/powerpoint/2010/main" val="1235584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Arhīva fondu uzziņu sistēmas</a:t>
            </a:r>
          </a:p>
        </p:txBody>
      </p:sp>
      <p:sp>
        <p:nvSpPr>
          <p:cNvPr id="3" name="Content Placeholder 2"/>
          <p:cNvSpPr>
            <a:spLocks noGrp="1"/>
          </p:cNvSpPr>
          <p:nvPr>
            <p:ph idx="1"/>
          </p:nvPr>
        </p:nvSpPr>
        <p:spPr/>
        <p:txBody>
          <a:bodyPr/>
          <a:lstStyle/>
          <a:p>
            <a:pPr marL="0" indent="0">
              <a:buNone/>
            </a:pPr>
            <a:endParaRPr lang="lv-LV" dirty="0">
              <a:latin typeface="Times New Roman" panose="02020603050405020304" pitchFamily="18" charset="0"/>
              <a:ea typeface="Times New Roman" panose="02020603050405020304" pitchFamily="18" charset="0"/>
            </a:endParaRPr>
          </a:p>
          <a:p>
            <a:pPr marL="0" indent="0">
              <a:buNone/>
            </a:pPr>
            <a:r>
              <a:rPr lang="lv-LV" dirty="0">
                <a:latin typeface="Times New Roman" panose="02020603050405020304" pitchFamily="18" charset="0"/>
                <a:ea typeface="Times New Roman" panose="02020603050405020304" pitchFamily="18" charset="0"/>
              </a:rPr>
              <a:t>Aprakstot pastāvīgi glabājamās un ilgstoši glabājamās lietas, turpina katras iepriekš likvidētās un šobrīd reorganizējamās bāriņtiesas attiecīgajā Zonālajā valsts arhīvā uzskaitīto arhīva fondu uzziņu sistēmas. </a:t>
            </a:r>
            <a:endParaRPr lang="lv-LV" sz="2400" dirty="0">
              <a:latin typeface="Times New Roman" panose="02020603050405020304" pitchFamily="18" charset="0"/>
              <a:ea typeface="Times New Roman" panose="02020603050405020304" pitchFamily="18" charset="0"/>
            </a:endParaRPr>
          </a:p>
          <a:p>
            <a:pPr marL="0" indent="0">
              <a:buNone/>
            </a:pPr>
            <a:endParaRPr lang="lv-LV" dirty="0"/>
          </a:p>
        </p:txBody>
      </p:sp>
    </p:spTree>
    <p:extLst>
      <p:ext uri="{BB962C8B-B14F-4D97-AF65-F5344CB8AC3E}">
        <p14:creationId xmlns:p14="http://schemas.microsoft.com/office/powerpoint/2010/main" val="39561632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lv-LV" dirty="0"/>
              <a:t>Dokumentu sakārtošanas grafiks</a:t>
            </a:r>
          </a:p>
        </p:txBody>
      </p:sp>
      <p:sp>
        <p:nvSpPr>
          <p:cNvPr id="3" name="Content Placeholder 2"/>
          <p:cNvSpPr>
            <a:spLocks noGrp="1"/>
          </p:cNvSpPr>
          <p:nvPr>
            <p:ph idx="1"/>
          </p:nvPr>
        </p:nvSpPr>
        <p:spPr/>
        <p:txBody>
          <a:bodyPr/>
          <a:lstStyle/>
          <a:p>
            <a:pPr marL="0" indent="0">
              <a:buNone/>
            </a:pPr>
            <a:r>
              <a:rPr lang="lv-LV" dirty="0"/>
              <a:t>Jaunizveidotajai bāriņtiesai attiecīgajam Zonālajam valsts arhīvam ir jāiesniedz </a:t>
            </a:r>
            <a:r>
              <a:rPr lang="en-US" dirty="0"/>
              <a:t> </a:t>
            </a:r>
            <a:r>
              <a:rPr lang="lv-LV" dirty="0"/>
              <a:t>pārņemto reorganizēto/likvidēto bāriņtiesu pastāvīgi un ilgstoši glabājamo </a:t>
            </a:r>
            <a:r>
              <a:rPr lang="lv-LV" u="sng" dirty="0"/>
              <a:t>dokumentu sakārtošanas grafiks</a:t>
            </a:r>
            <a:r>
              <a:rPr lang="lv-LV" dirty="0"/>
              <a:t> (kādos termiņos plāno sakārtot un arī informēt, kad plāno nodot valsts glabāšanā pastāvīgi glabājamos dokumentus). </a:t>
            </a:r>
          </a:p>
          <a:p>
            <a:pPr marL="0" indent="0">
              <a:buNone/>
            </a:pPr>
            <a:r>
              <a:rPr lang="lv-LV" b="1" dirty="0"/>
              <a:t>Vēlamais grafiku iesniegšanas termiņš: </a:t>
            </a:r>
            <a:r>
              <a:rPr lang="en-US" b="1" dirty="0"/>
              <a:t>2021.g. 1.decembri</a:t>
            </a:r>
            <a:r>
              <a:rPr lang="lv-LV" b="1" dirty="0"/>
              <a:t>s</a:t>
            </a:r>
            <a:r>
              <a:rPr lang="en-US" dirty="0"/>
              <a:t> </a:t>
            </a:r>
            <a:endParaRPr lang="lv-LV" dirty="0"/>
          </a:p>
          <a:p>
            <a:endParaRPr lang="lv-LV" dirty="0"/>
          </a:p>
        </p:txBody>
      </p:sp>
    </p:spTree>
    <p:extLst>
      <p:ext uri="{BB962C8B-B14F-4D97-AF65-F5344CB8AC3E}">
        <p14:creationId xmlns:p14="http://schemas.microsoft.com/office/powerpoint/2010/main" val="38984347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lv-LV" dirty="0"/>
              <a:t>Reģistri</a:t>
            </a:r>
          </a:p>
        </p:txBody>
      </p:sp>
      <p:sp>
        <p:nvSpPr>
          <p:cNvPr id="3" name="Content Placeholder 2"/>
          <p:cNvSpPr>
            <a:spLocks noGrp="1"/>
          </p:cNvSpPr>
          <p:nvPr>
            <p:ph idx="1"/>
          </p:nvPr>
        </p:nvSpPr>
        <p:spPr/>
        <p:txBody>
          <a:bodyPr/>
          <a:lstStyle/>
          <a:p>
            <a:pPr lvl="0"/>
            <a:r>
              <a:rPr lang="lv-LV" dirty="0"/>
              <a:t>Ja apvienojot divas vai vairākas bāriņtiesas un tiek izveidota jauna iestāde – reģistrus un to arhīvu fondus slēdz (vairs nepapildina ar jaunām lietām);</a:t>
            </a:r>
          </a:p>
          <a:p>
            <a:pPr lvl="0"/>
            <a:r>
              <a:rPr lang="lv-LV" dirty="0"/>
              <a:t>Bāriņtiesa, kuras darbības teritorija nemainās, turpina iesāktās lietas un reģistrus.</a:t>
            </a:r>
          </a:p>
          <a:p>
            <a:pPr marL="0" lvl="0" indent="0">
              <a:buNone/>
            </a:pPr>
            <a:endParaRPr lang="lv-LV" dirty="0"/>
          </a:p>
          <a:p>
            <a:pPr marL="0" lvl="0" indent="0">
              <a:buNone/>
            </a:pPr>
            <a:endParaRPr lang="lv-LV" dirty="0"/>
          </a:p>
        </p:txBody>
      </p:sp>
    </p:spTree>
    <p:extLst>
      <p:ext uri="{BB962C8B-B14F-4D97-AF65-F5344CB8AC3E}">
        <p14:creationId xmlns:p14="http://schemas.microsoft.com/office/powerpoint/2010/main" val="41349119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err="1"/>
              <a:t>Testametu</a:t>
            </a:r>
            <a:r>
              <a:rPr lang="lv-LV" dirty="0"/>
              <a:t> grāmatas</a:t>
            </a:r>
          </a:p>
        </p:txBody>
      </p:sp>
      <p:sp>
        <p:nvSpPr>
          <p:cNvPr id="3" name="Content Placeholder 2"/>
          <p:cNvSpPr>
            <a:spLocks noGrp="1"/>
          </p:cNvSpPr>
          <p:nvPr>
            <p:ph idx="1"/>
          </p:nvPr>
        </p:nvSpPr>
        <p:spPr>
          <a:xfrm>
            <a:off x="628650" y="1285103"/>
            <a:ext cx="7886700" cy="4891860"/>
          </a:xfrm>
        </p:spPr>
        <p:txBody>
          <a:bodyPr/>
          <a:lstStyle/>
          <a:p>
            <a:r>
              <a:rPr lang="lv-LV" sz="2400" dirty="0"/>
              <a:t>Noslēdz, bet nenodod! </a:t>
            </a:r>
          </a:p>
          <a:p>
            <a:r>
              <a:rPr lang="lv-LV" sz="2400" dirty="0"/>
              <a:t>Pāriet tās bāriņtiesas pārziņā, kuras darbības teritorijā ietilps attiecīgā administratīvā teritorija.</a:t>
            </a:r>
          </a:p>
          <a:p>
            <a:r>
              <a:rPr lang="lv-LV" sz="2400" dirty="0"/>
              <a:t>Bāriņtiesu likuma 66.panta piektā daļa paredz, ka </a:t>
            </a:r>
            <a:r>
              <a:rPr lang="lv-LV" sz="2400" i="1" dirty="0"/>
              <a:t>testamentu grāmata sastāv no testamentu oriģināliem, kas sakopoti sējumā reģistra numuru secībā. Novada pagastos un novada pilsētās bāriņtiesa ved atsevišķas testamentu grāmatas, to nosaukumā norādot bāriņtiesas nosaukumu un attiecīgā novada pagasta vai attiecīgās novada pilsētas nosaukumu. </a:t>
            </a:r>
            <a:endParaRPr lang="lv-LV" sz="2400" dirty="0"/>
          </a:p>
          <a:p>
            <a:r>
              <a:rPr lang="lv-LV" sz="2400" dirty="0"/>
              <a:t>Līdz ar to arī jaunajā novadā ievērojams šis nosacījums un katrā pagastā, pilsētā veidojama sava testamentu grāmata.</a:t>
            </a:r>
          </a:p>
          <a:p>
            <a:endParaRPr lang="lv-LV" dirty="0"/>
          </a:p>
        </p:txBody>
      </p:sp>
    </p:spTree>
    <p:extLst>
      <p:ext uri="{BB962C8B-B14F-4D97-AF65-F5344CB8AC3E}">
        <p14:creationId xmlns:p14="http://schemas.microsoft.com/office/powerpoint/2010/main" val="849280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Reģistri</a:t>
            </a:r>
          </a:p>
        </p:txBody>
      </p:sp>
      <p:sp>
        <p:nvSpPr>
          <p:cNvPr id="3" name="Content Placeholder 2"/>
          <p:cNvSpPr>
            <a:spLocks noGrp="1"/>
          </p:cNvSpPr>
          <p:nvPr>
            <p:ph idx="1"/>
          </p:nvPr>
        </p:nvSpPr>
        <p:spPr/>
        <p:txBody>
          <a:bodyPr/>
          <a:lstStyle/>
          <a:p>
            <a:r>
              <a:rPr lang="lv-LV" dirty="0"/>
              <a:t>Jaunizveidotā bāriņtiesa iekārto reģistrus un tie sākas ar datumu, kad izveidota jaunā bāriņtiesa; </a:t>
            </a:r>
          </a:p>
          <a:p>
            <a:r>
              <a:rPr lang="lv-LV" dirty="0"/>
              <a:t>Ja vienai bāriņtiesai nodod citas bāriņtiesas dokumentus, lietas nodevušās bāriņtiesas reģistros izdara atzīmes par aktīvo lietu nodošanu un tās uzskaites numuru lietas pārņēmušās bāriņtiesas attiecīgajā reģistrā. Lietas pārņēmušās bāriņtiesas reģistros izdara atzīmes par nodevušo bāriņtiesu un nodevušās bāriņtiesas lietas uzskaites numuru.</a:t>
            </a:r>
          </a:p>
          <a:p>
            <a:pPr marL="0" indent="0">
              <a:buNone/>
            </a:pPr>
            <a:endParaRPr lang="lv-LV" dirty="0"/>
          </a:p>
        </p:txBody>
      </p:sp>
    </p:spTree>
    <p:extLst>
      <p:ext uri="{BB962C8B-B14F-4D97-AF65-F5344CB8AC3E}">
        <p14:creationId xmlns:p14="http://schemas.microsoft.com/office/powerpoint/2010/main" val="39887621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Jaunā bāriņtiesas lietu </a:t>
            </a:r>
            <a:r>
              <a:rPr lang="lv-LV" dirty="0" err="1"/>
              <a:t>paraugnomenklatūra</a:t>
            </a:r>
            <a:endParaRPr lang="lv-LV" dirty="0"/>
          </a:p>
        </p:txBody>
      </p:sp>
      <p:sp>
        <p:nvSpPr>
          <p:cNvPr id="3" name="Content Placeholder 2"/>
          <p:cNvSpPr>
            <a:spLocks noGrp="1"/>
          </p:cNvSpPr>
          <p:nvPr>
            <p:ph idx="1"/>
          </p:nvPr>
        </p:nvSpPr>
        <p:spPr/>
        <p:txBody>
          <a:bodyPr/>
          <a:lstStyle/>
          <a:p>
            <a:pPr marL="0" indent="0">
              <a:buNone/>
            </a:pPr>
            <a:r>
              <a:rPr lang="lv-LV" dirty="0"/>
              <a:t>Nosūtīta saskaņošanai Latvijas Nacionālajam arhīvam.</a:t>
            </a:r>
          </a:p>
          <a:p>
            <a:pPr marL="0" indent="0">
              <a:buNone/>
            </a:pPr>
            <a:r>
              <a:rPr lang="lv-LV" dirty="0"/>
              <a:t>Būtiskākās izmaiņas:</a:t>
            </a:r>
          </a:p>
          <a:p>
            <a:pPr marL="0" indent="0">
              <a:buNone/>
            </a:pPr>
            <a:r>
              <a:rPr lang="lv-LV" dirty="0"/>
              <a:t>- Nav reģistrācijas žurnālu, bet ir reģistri;</a:t>
            </a:r>
          </a:p>
          <a:p>
            <a:pPr marL="0" indent="0">
              <a:buNone/>
            </a:pPr>
            <a:r>
              <a:rPr lang="lv-LV" dirty="0"/>
              <a:t>- Audžuģimeņu lietās vairākas kategorijas ar dažādiem indeksiem;</a:t>
            </a:r>
          </a:p>
          <a:p>
            <a:pPr>
              <a:buFontTx/>
              <a:buChar char="-"/>
            </a:pPr>
            <a:r>
              <a:rPr lang="lv-LV" dirty="0"/>
              <a:t>Izvērstāka vadības dokumentu sadaļa.</a:t>
            </a:r>
          </a:p>
          <a:p>
            <a:pPr marL="0" indent="0">
              <a:buNone/>
            </a:pPr>
            <a:endParaRPr lang="lv-LV" dirty="0"/>
          </a:p>
        </p:txBody>
      </p:sp>
    </p:spTree>
    <p:extLst>
      <p:ext uri="{BB962C8B-B14F-4D97-AF65-F5344CB8AC3E}">
        <p14:creationId xmlns:p14="http://schemas.microsoft.com/office/powerpoint/2010/main" val="20691763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1650" y="365126"/>
            <a:ext cx="6743700" cy="1677858"/>
          </a:xfrm>
        </p:spPr>
        <p:txBody>
          <a:bodyPr/>
          <a:lstStyle/>
          <a:p>
            <a:r>
              <a:rPr lang="lv-LV" sz="2800" dirty="0">
                <a:latin typeface="Calibri" panose="020F0502020204030204" pitchFamily="34" charset="0"/>
              </a:rPr>
              <a:t>Kā būtu nepieciešams nodot elektroniskos dokumentus (vai par elektronisko dokumentu nodošanu būtu jāsastāda cits akts)?</a:t>
            </a:r>
            <a:br>
              <a:rPr lang="lv-LV" sz="2800" dirty="0">
                <a:latin typeface="Calibri" panose="020F0502020204030204" pitchFamily="34" charset="0"/>
              </a:rPr>
            </a:br>
            <a:endParaRPr lang="lv-LV" sz="2800" dirty="0">
              <a:latin typeface="Calibri" panose="020F0502020204030204" pitchFamily="34" charset="0"/>
            </a:endParaRPr>
          </a:p>
        </p:txBody>
      </p:sp>
      <p:sp>
        <p:nvSpPr>
          <p:cNvPr id="3" name="Content Placeholder 2"/>
          <p:cNvSpPr>
            <a:spLocks noGrp="1"/>
          </p:cNvSpPr>
          <p:nvPr>
            <p:ph idx="1"/>
          </p:nvPr>
        </p:nvSpPr>
        <p:spPr>
          <a:xfrm>
            <a:off x="628650" y="2141838"/>
            <a:ext cx="7886700" cy="4035125"/>
          </a:xfrm>
        </p:spPr>
        <p:txBody>
          <a:bodyPr/>
          <a:lstStyle/>
          <a:p>
            <a:r>
              <a:rPr lang="lv-LV" dirty="0"/>
              <a:t>Elektronisko dokumentu nodošanai ir cita akta forma!</a:t>
            </a:r>
          </a:p>
          <a:p>
            <a:r>
              <a:rPr lang="lv-LV" dirty="0"/>
              <a:t>Ministru kabineta 2012.gada 6.novembra  noteikumi Nr.749 «Kārtība, kādā nodod dokumentus pastāvīgā valsts glabāšanā Latvijas Nacionālajā arhīvā» </a:t>
            </a:r>
            <a:r>
              <a:rPr lang="lv-LV" b="1" dirty="0"/>
              <a:t>3.pielikums</a:t>
            </a:r>
            <a:r>
              <a:rPr lang="lv-LV" dirty="0"/>
              <a:t>.</a:t>
            </a:r>
          </a:p>
          <a:p>
            <a:pPr marL="0" indent="0">
              <a:buNone/>
            </a:pPr>
            <a:endParaRPr lang="lv-LV" dirty="0"/>
          </a:p>
        </p:txBody>
      </p:sp>
    </p:spTree>
    <p:extLst>
      <p:ext uri="{BB962C8B-B14F-4D97-AF65-F5344CB8AC3E}">
        <p14:creationId xmlns:p14="http://schemas.microsoft.com/office/powerpoint/2010/main" val="41813313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sz="2800" dirty="0">
                <a:latin typeface="Calibri" panose="020F0502020204030204" pitchFamily="34" charset="0"/>
              </a:rPr>
              <a:t>Kā raksturot (aprakstīt) nodotos-saņemtos elektroniskos dokumentus?</a:t>
            </a:r>
            <a:br>
              <a:rPr lang="lv-LV" sz="2800" dirty="0">
                <a:latin typeface="Calibri" panose="020F0502020204030204" pitchFamily="34" charset="0"/>
              </a:rPr>
            </a:br>
            <a:r>
              <a:rPr lang="lv-LV" sz="2800" dirty="0">
                <a:latin typeface="Calibri" panose="020F0502020204030204" pitchFamily="34" charset="0"/>
              </a:rPr>
              <a:t/>
            </a:r>
            <a:br>
              <a:rPr lang="lv-LV" sz="2800" dirty="0">
                <a:latin typeface="Calibri" panose="020F0502020204030204" pitchFamily="34" charset="0"/>
              </a:rPr>
            </a:br>
            <a:r>
              <a:rPr lang="lv-LV" sz="2800" dirty="0">
                <a:latin typeface="Calibri" panose="020F0502020204030204" pitchFamily="34" charset="0"/>
              </a:rPr>
              <a:t>Vai pašvaldības būs informētas, ka šajā jomā būs nepieciešams piesaistīt un nodrošināt datorspeciālistu?</a:t>
            </a:r>
            <a:endParaRPr lang="lv-LV" sz="2800" dirty="0"/>
          </a:p>
        </p:txBody>
      </p:sp>
      <p:sp>
        <p:nvSpPr>
          <p:cNvPr id="3" name="Content Placeholder 2"/>
          <p:cNvSpPr>
            <a:spLocks noGrp="1"/>
          </p:cNvSpPr>
          <p:nvPr>
            <p:ph idx="1"/>
          </p:nvPr>
        </p:nvSpPr>
        <p:spPr>
          <a:xfrm>
            <a:off x="628650" y="2940907"/>
            <a:ext cx="7886700" cy="3236055"/>
          </a:xfrm>
        </p:spPr>
        <p:txBody>
          <a:bodyPr/>
          <a:lstStyle/>
          <a:p>
            <a:r>
              <a:rPr lang="lv-LV" dirty="0"/>
              <a:t>Elektroniskos dokumentus lietu līmenī apraksta atsevišķā uzskaites sarakstā tāpat papīra dokumentus. </a:t>
            </a:r>
          </a:p>
          <a:p>
            <a:r>
              <a:rPr lang="lv-LV" dirty="0"/>
              <a:t>Failu nodošana – LNA komentārs;</a:t>
            </a:r>
          </a:p>
          <a:p>
            <a:r>
              <a:rPr lang="lv-LV" dirty="0"/>
              <a:t>Pašvaldības datorspeciālista piesaiste – individuāli vērtējams un katrā pašvaldībā atsevišķi risināms jautājums.</a:t>
            </a:r>
          </a:p>
        </p:txBody>
      </p:sp>
    </p:spTree>
    <p:extLst>
      <p:ext uri="{BB962C8B-B14F-4D97-AF65-F5344CB8AC3E}">
        <p14:creationId xmlns:p14="http://schemas.microsoft.com/office/powerpoint/2010/main" val="33210059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atura vietturis 4">
            <a:extLst>
              <a:ext uri="{FF2B5EF4-FFF2-40B4-BE49-F238E27FC236}">
                <a16:creationId xmlns:a16="http://schemas.microsoft.com/office/drawing/2014/main" xmlns="" id="{26FDBE3E-0AEF-40D1-80DC-8AF2C321B79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43578" y="1232550"/>
            <a:ext cx="8456844" cy="4930125"/>
          </a:xfrm>
        </p:spPr>
      </p:pic>
    </p:spTree>
    <p:extLst>
      <p:ext uri="{BB962C8B-B14F-4D97-AF65-F5344CB8AC3E}">
        <p14:creationId xmlns:p14="http://schemas.microsoft.com/office/powerpoint/2010/main" val="26369506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Informācijas sistēmu lietojums pēc 1.jūlija</a:t>
            </a:r>
          </a:p>
        </p:txBody>
      </p:sp>
      <p:sp>
        <p:nvSpPr>
          <p:cNvPr id="3" name="Content Placeholder 2"/>
          <p:cNvSpPr>
            <a:spLocks noGrp="1"/>
          </p:cNvSpPr>
          <p:nvPr>
            <p:ph idx="1"/>
          </p:nvPr>
        </p:nvSpPr>
        <p:spPr/>
        <p:txBody>
          <a:bodyPr/>
          <a:lstStyle/>
          <a:p>
            <a:pPr marL="0" indent="0">
              <a:buNone/>
            </a:pPr>
            <a:r>
              <a:rPr lang="lv-LV" sz="2400" dirty="0"/>
              <a:t>Vides un reģionālās attīstības ministrijas (VARAM) skaidrojums:</a:t>
            </a:r>
          </a:p>
          <a:p>
            <a:pPr marL="0" indent="0">
              <a:buNone/>
            </a:pPr>
            <a:r>
              <a:rPr lang="lv-LV" sz="2400" dirty="0"/>
              <a:t>Datu devēji nodrošina piekļuvi saviem reģistriem, pamatojoties uz vienošanos, kura ir noslēgta ar konkrēto pašvaldību. </a:t>
            </a:r>
          </a:p>
          <a:p>
            <a:pPr marL="0" indent="0">
              <a:buNone/>
            </a:pPr>
            <a:r>
              <a:rPr lang="lv-LV" sz="2400" dirty="0"/>
              <a:t>Nav nepieciešams anulēt esošās vienošanās starp datu devējiem un pašvaldībām turpinot nodrošināt piekļuvi reģistriem, jo jaunveidojamās novadu pašvaldības ir apvienojamo pašvaldību tiesību un saistību pārņēmējas, līdz ar to paliek spēkā vienošanās starp datu devēju un konkrēto pašvaldību. </a:t>
            </a:r>
          </a:p>
        </p:txBody>
      </p:sp>
    </p:spTree>
    <p:extLst>
      <p:ext uri="{BB962C8B-B14F-4D97-AF65-F5344CB8AC3E}">
        <p14:creationId xmlns:p14="http://schemas.microsoft.com/office/powerpoint/2010/main" val="31252692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lv-LV"/>
          </a:p>
        </p:txBody>
      </p:sp>
      <p:sp>
        <p:nvSpPr>
          <p:cNvPr id="3" name="Content Placeholder 2"/>
          <p:cNvSpPr>
            <a:spLocks noGrp="1"/>
          </p:cNvSpPr>
          <p:nvPr>
            <p:ph idx="1"/>
          </p:nvPr>
        </p:nvSpPr>
        <p:spPr/>
        <p:txBody>
          <a:bodyPr/>
          <a:lstStyle/>
          <a:p>
            <a:r>
              <a:rPr lang="lv-LV" dirty="0"/>
              <a:t>Pēc jaunveidojamās novadu pašvaldības izveidošanas, tās domei būs jālemj par nepieciešamību veikt izmaiņas vienošanās nosacījumos ar datu devēju. </a:t>
            </a:r>
          </a:p>
          <a:p>
            <a:r>
              <a:rPr lang="lv-LV" dirty="0"/>
              <a:t>Līdz jaunās domes lēmumam datu devēji var nodrošināt pašvaldībām piekļuvi atbilstošajiem datu devēja datiem, kāda paredzēta spēkā esošajās vienošanās.</a:t>
            </a:r>
          </a:p>
          <a:p>
            <a:pPr marL="0" indent="0">
              <a:buNone/>
            </a:pPr>
            <a:endParaRPr lang="lv-LV" dirty="0"/>
          </a:p>
        </p:txBody>
      </p:sp>
    </p:spTree>
    <p:extLst>
      <p:ext uri="{BB962C8B-B14F-4D97-AF65-F5344CB8AC3E}">
        <p14:creationId xmlns:p14="http://schemas.microsoft.com/office/powerpoint/2010/main" val="27118340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NPAIS</a:t>
            </a:r>
          </a:p>
        </p:txBody>
      </p:sp>
      <p:sp>
        <p:nvSpPr>
          <p:cNvPr id="3" name="Content Placeholder 2"/>
          <p:cNvSpPr>
            <a:spLocks noGrp="1"/>
          </p:cNvSpPr>
          <p:nvPr>
            <p:ph idx="1"/>
          </p:nvPr>
        </p:nvSpPr>
        <p:spPr/>
        <p:txBody>
          <a:bodyPr/>
          <a:lstStyle/>
          <a:p>
            <a:pPr marL="0" lvl="0" indent="0" fontAlgn="auto">
              <a:buNone/>
            </a:pPr>
            <a:r>
              <a:rPr lang="lv-LV" dirty="0"/>
              <a:t>Vai jauno, ATR ietvaros izveidoto, pašvaldību bāriņtiesām būs iespējams pēc 01.07.2021. izmantot NPAIS?</a:t>
            </a:r>
          </a:p>
          <a:p>
            <a:pPr marL="0" indent="0">
              <a:buNone/>
            </a:pPr>
            <a:r>
              <a:rPr lang="lv-LV" dirty="0"/>
              <a:t>-NPAIS būs iespējams izmantot, tikai būs nepieciešama lietotāju pārreģistrācija, lai lietotāji varētu vadīt NPAIS datus zem jaunajām/apvienotajām pašvaldībām, kā arī iestāžu kodifikatorā veikt iestāžu atbilstību ar jaunajām iestādēm. </a:t>
            </a:r>
          </a:p>
          <a:p>
            <a:pPr marL="0" indent="0">
              <a:buNone/>
            </a:pPr>
            <a:r>
              <a:rPr lang="lv-LV" sz="2000" dirty="0"/>
              <a:t>(nepieciešama datu pārbaude testa vidē uz reālu piemēru, 100% pareizībai)</a:t>
            </a:r>
          </a:p>
          <a:p>
            <a:pPr marL="0" indent="0">
              <a:buNone/>
            </a:pPr>
            <a:endParaRPr lang="lv-LV" sz="2000" dirty="0"/>
          </a:p>
          <a:p>
            <a:endParaRPr lang="lv-LV" dirty="0"/>
          </a:p>
        </p:txBody>
      </p:sp>
    </p:spTree>
    <p:extLst>
      <p:ext uri="{BB962C8B-B14F-4D97-AF65-F5344CB8AC3E}">
        <p14:creationId xmlns:p14="http://schemas.microsoft.com/office/powerpoint/2010/main" val="39182302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7156C18-B4D4-4BC5-9AD9-368F004BBFA6}"/>
              </a:ext>
            </a:extLst>
          </p:cNvPr>
          <p:cNvSpPr>
            <a:spLocks noGrp="1"/>
          </p:cNvSpPr>
          <p:nvPr>
            <p:ph type="title"/>
          </p:nvPr>
        </p:nvSpPr>
        <p:spPr/>
        <p:txBody>
          <a:bodyPr/>
          <a:lstStyle/>
          <a:p>
            <a:endParaRPr lang="lv-LV"/>
          </a:p>
        </p:txBody>
      </p:sp>
      <p:sp>
        <p:nvSpPr>
          <p:cNvPr id="3" name="Content Placeholder 2">
            <a:extLst>
              <a:ext uri="{FF2B5EF4-FFF2-40B4-BE49-F238E27FC236}">
                <a16:creationId xmlns:a16="http://schemas.microsoft.com/office/drawing/2014/main" xmlns="" id="{15866E29-2F0C-42E4-8C79-C7D4A969B7CE}"/>
              </a:ext>
            </a:extLst>
          </p:cNvPr>
          <p:cNvSpPr>
            <a:spLocks noGrp="1"/>
          </p:cNvSpPr>
          <p:nvPr>
            <p:ph idx="1"/>
          </p:nvPr>
        </p:nvSpPr>
        <p:spPr/>
        <p:txBody>
          <a:bodyPr/>
          <a:lstStyle/>
          <a:p>
            <a:pPr marL="0" marR="0">
              <a:spcBef>
                <a:spcPts val="0"/>
              </a:spcBef>
              <a:spcAft>
                <a:spcPts val="0"/>
              </a:spcAft>
            </a:pPr>
            <a:r>
              <a:rPr lang="lv-LV" sz="2400" dirty="0">
                <a:effectLst/>
              </a:rPr>
              <a:t>Lietotāju pārreģistrācijai nepieciešami saraksti ar jaunajiem iestāžu nosaukumiem, lai varētu papildināt iestāžu kodifikatoru un saraksti ar lietotājiem, kuri būs jāpārreģistrē.</a:t>
            </a:r>
          </a:p>
          <a:p>
            <a:pPr marL="0" marR="0" indent="0">
              <a:spcBef>
                <a:spcPts val="0"/>
              </a:spcBef>
              <a:spcAft>
                <a:spcPts val="0"/>
              </a:spcAft>
              <a:buNone/>
            </a:pPr>
            <a:endParaRPr lang="lv-LV" sz="3600" dirty="0">
              <a:effectLst/>
            </a:endParaRPr>
          </a:p>
          <a:p>
            <a:pPr marL="0" marR="0">
              <a:spcBef>
                <a:spcPts val="0"/>
              </a:spcBef>
              <a:spcAft>
                <a:spcPts val="0"/>
              </a:spcAft>
            </a:pPr>
            <a:r>
              <a:rPr lang="lv-LV" sz="2400" dirty="0">
                <a:effectLst/>
              </a:rPr>
              <a:t>Ja kāds no darbiniekiem pārtrauc darba attiecības pēc reformas, tad nepieciešams norādīt tos darbiniekus kam jāanulē tiesības.</a:t>
            </a:r>
          </a:p>
          <a:p>
            <a:pPr marL="0" marR="0" indent="0">
              <a:spcBef>
                <a:spcPts val="0"/>
              </a:spcBef>
              <a:spcAft>
                <a:spcPts val="0"/>
              </a:spcAft>
              <a:buNone/>
            </a:pPr>
            <a:endParaRPr lang="lv-LV" sz="3600" dirty="0">
              <a:effectLst/>
            </a:endParaRPr>
          </a:p>
          <a:p>
            <a:pPr marL="0" marR="0">
              <a:spcBef>
                <a:spcPts val="0"/>
              </a:spcBef>
              <a:spcAft>
                <a:spcPts val="0"/>
              </a:spcAft>
            </a:pPr>
            <a:r>
              <a:rPr lang="lv-LV" sz="2400" dirty="0">
                <a:effectLst/>
              </a:rPr>
              <a:t>Par pārreģistrāciju iestādes var sūtīt jaunos nosaukumus jau tagad, bet lietotājus pārreģistrēs jau pēc reformas.</a:t>
            </a:r>
            <a:endParaRPr lang="lv-LV" sz="3600" dirty="0">
              <a:effectLst/>
            </a:endParaRPr>
          </a:p>
          <a:p>
            <a:endParaRPr lang="lv-LV" dirty="0"/>
          </a:p>
        </p:txBody>
      </p:sp>
    </p:spTree>
    <p:extLst>
      <p:ext uri="{BB962C8B-B14F-4D97-AF65-F5344CB8AC3E}">
        <p14:creationId xmlns:p14="http://schemas.microsoft.com/office/powerpoint/2010/main" val="39077118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1650" y="365126"/>
            <a:ext cx="6743700" cy="1982658"/>
          </a:xfrm>
        </p:spPr>
        <p:txBody>
          <a:bodyPr/>
          <a:lstStyle/>
          <a:p>
            <a:r>
              <a:rPr lang="lv-LV" sz="2800" b="1" dirty="0"/>
              <a:t>Kas notiks ar bijušo pašvaldību bāriņtiesu ievadītajām lietām NPAIS? Vai jaunizveidotā bāriņtiesa tām piekļūs, varēs turpināt lietas?</a:t>
            </a:r>
            <a:r>
              <a:rPr lang="lv-LV" sz="2800" dirty="0"/>
              <a:t/>
            </a:r>
            <a:br>
              <a:rPr lang="lv-LV" sz="2800" dirty="0"/>
            </a:br>
            <a:endParaRPr lang="lv-LV" dirty="0"/>
          </a:p>
        </p:txBody>
      </p:sp>
      <p:sp>
        <p:nvSpPr>
          <p:cNvPr id="3" name="Content Placeholder 2"/>
          <p:cNvSpPr>
            <a:spLocks noGrp="1"/>
          </p:cNvSpPr>
          <p:nvPr>
            <p:ph idx="1"/>
          </p:nvPr>
        </p:nvSpPr>
        <p:spPr>
          <a:xfrm>
            <a:off x="711028" y="2764738"/>
            <a:ext cx="7886700" cy="4351338"/>
          </a:xfrm>
        </p:spPr>
        <p:txBody>
          <a:bodyPr/>
          <a:lstStyle/>
          <a:p>
            <a:pPr>
              <a:buFontTx/>
              <a:buChar char="-"/>
            </a:pPr>
            <a:r>
              <a:rPr lang="lv-LV" dirty="0"/>
              <a:t>Ja iestāžu kodifikatorā būs norādīta pareiza veco un jauno iestāžu atbilstība un pareizi pārreģistrēti lietotāji, tad pie NPAIS Bāriņtiesu lietām varēs piekļūt  </a:t>
            </a:r>
          </a:p>
          <a:p>
            <a:pPr marL="0" indent="0">
              <a:buNone/>
            </a:pPr>
            <a:r>
              <a:rPr lang="lv-LV" sz="2000" dirty="0"/>
              <a:t>(nepieciešama datu pārbaude testa vidē uz reālu piemēru, 100% pareizībai)</a:t>
            </a:r>
          </a:p>
          <a:p>
            <a:endParaRPr lang="lv-LV" dirty="0"/>
          </a:p>
        </p:txBody>
      </p:sp>
    </p:spTree>
    <p:extLst>
      <p:ext uri="{BB962C8B-B14F-4D97-AF65-F5344CB8AC3E}">
        <p14:creationId xmlns:p14="http://schemas.microsoft.com/office/powerpoint/2010/main" val="36530859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1650" y="365126"/>
            <a:ext cx="6743700" cy="2946485"/>
          </a:xfrm>
        </p:spPr>
        <p:txBody>
          <a:bodyPr/>
          <a:lstStyle/>
          <a:p>
            <a:r>
              <a:rPr lang="lv-LV" sz="2400" dirty="0"/>
              <a:t>Vai lietā pirms ATR iekļautā informācija un pēc ATR iekļautā informācija būs savstarpēji sasaistīta un pieejama kā viena lieta, proti, vai būs iespējams strādāt kā ar vienu lietu? Vai ATR dēļ nebūs jāveido jauna lieta jau esošai aktīvai lietai un abas lietas pastāvēs paralēli? Ja jā, kā praktiski būs iespējams piekļūt šīs lietas vecajai, līdz ATR ieveidotajai daļai?</a:t>
            </a:r>
            <a:r>
              <a:rPr lang="lv-LV" dirty="0"/>
              <a:t/>
            </a:r>
            <a:br>
              <a:rPr lang="lv-LV" dirty="0"/>
            </a:br>
            <a:endParaRPr lang="lv-LV" dirty="0"/>
          </a:p>
        </p:txBody>
      </p:sp>
      <p:sp>
        <p:nvSpPr>
          <p:cNvPr id="3" name="Content Placeholder 2"/>
          <p:cNvSpPr>
            <a:spLocks noGrp="1"/>
          </p:cNvSpPr>
          <p:nvPr>
            <p:ph idx="1"/>
          </p:nvPr>
        </p:nvSpPr>
        <p:spPr>
          <a:xfrm>
            <a:off x="505082" y="2990335"/>
            <a:ext cx="7886700" cy="3672661"/>
          </a:xfrm>
        </p:spPr>
        <p:txBody>
          <a:bodyPr/>
          <a:lstStyle/>
          <a:p>
            <a:pPr marL="0" indent="0">
              <a:buNone/>
            </a:pPr>
            <a:r>
              <a:rPr lang="lv-LV" dirty="0"/>
              <a:t>Ja jaunizveidotās iestādes un iepriekšējo bāriņtiesu atbilstība būs pareiza, tad strādāt ar veco lietu varēs, bet nebūs jaunais bāriņtiesas nosaukums, bet šim punktam arī nepieciešama datu pārbaude testa vidē uz reālu piemēru, 100% pareizībai.</a:t>
            </a:r>
          </a:p>
          <a:p>
            <a:endParaRPr lang="lv-LV" dirty="0"/>
          </a:p>
        </p:txBody>
      </p:sp>
    </p:spTree>
    <p:extLst>
      <p:ext uri="{BB962C8B-B14F-4D97-AF65-F5344CB8AC3E}">
        <p14:creationId xmlns:p14="http://schemas.microsoft.com/office/powerpoint/2010/main" val="21372675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sz="4000" dirty="0"/>
              <a:t>Kā jaunās pašvaldības bāriņtiesa varēs atrast informāciju NPAIS? </a:t>
            </a:r>
            <a:br>
              <a:rPr lang="lv-LV" sz="4000" dirty="0"/>
            </a:br>
            <a:endParaRPr lang="lv-LV" dirty="0"/>
          </a:p>
        </p:txBody>
      </p:sp>
      <p:sp>
        <p:nvSpPr>
          <p:cNvPr id="3" name="Content Placeholder 2"/>
          <p:cNvSpPr>
            <a:spLocks noGrp="1"/>
          </p:cNvSpPr>
          <p:nvPr>
            <p:ph idx="1"/>
          </p:nvPr>
        </p:nvSpPr>
        <p:spPr>
          <a:xfrm>
            <a:off x="628650" y="2056284"/>
            <a:ext cx="7886700" cy="4351338"/>
          </a:xfrm>
        </p:spPr>
        <p:txBody>
          <a:bodyPr/>
          <a:lstStyle/>
          <a:p>
            <a:pPr marL="0" indent="0">
              <a:buNone/>
            </a:pPr>
            <a:r>
              <a:rPr lang="lv-LV" dirty="0"/>
              <a:t>- </a:t>
            </a:r>
            <a:r>
              <a:rPr lang="lv-LV" dirty="0"/>
              <a:t>NPAIS </a:t>
            </a:r>
            <a:r>
              <a:rPr lang="lv-LV" dirty="0"/>
              <a:t>saglabājās tās pašas meklēšanas iespējas, kādas ir līdz šim. Galvenie meklēšanas parametri parasti ir persona (to var secināt pēc auditācijas, ka NPAIS sistēmā lietotāji meklē personas). Informācija par iepriekš ievadītajiem datiem, ja tie ir likvidētajā pašvaldībā, būs redzama, jo arhivētie dati no kodifikatoriem netiek dzēsti un uz jauno Pašvaldību tos nevar migrēt, jo x dienā bija x Pašvaldība un tas paliek datu bāzē (tā ir datu vēsture).</a:t>
            </a:r>
          </a:p>
          <a:p>
            <a:pPr marL="0" indent="0">
              <a:buNone/>
            </a:pPr>
            <a:endParaRPr lang="lv-LV" dirty="0"/>
          </a:p>
        </p:txBody>
      </p:sp>
    </p:spTree>
    <p:extLst>
      <p:ext uri="{BB962C8B-B14F-4D97-AF65-F5344CB8AC3E}">
        <p14:creationId xmlns:p14="http://schemas.microsoft.com/office/powerpoint/2010/main" val="42728100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Vai un kas mainīsies NPAIS saistībā ar ATR? </a:t>
            </a:r>
            <a:br>
              <a:rPr lang="lv-LV" dirty="0"/>
            </a:br>
            <a:endParaRPr lang="lv-LV" dirty="0"/>
          </a:p>
        </p:txBody>
      </p:sp>
      <p:sp>
        <p:nvSpPr>
          <p:cNvPr id="3" name="Content Placeholder 2"/>
          <p:cNvSpPr>
            <a:spLocks noGrp="1"/>
          </p:cNvSpPr>
          <p:nvPr>
            <p:ph idx="1"/>
          </p:nvPr>
        </p:nvSpPr>
        <p:spPr>
          <a:xfrm>
            <a:off x="562747" y="2311657"/>
            <a:ext cx="7886700" cy="4351338"/>
          </a:xfrm>
        </p:spPr>
        <p:txBody>
          <a:bodyPr/>
          <a:lstStyle/>
          <a:p>
            <a:pPr marL="0" indent="0">
              <a:buNone/>
            </a:pPr>
            <a:r>
              <a:rPr lang="lv-LV" dirty="0"/>
              <a:t>Galveno kārt tiks papildināti iestāžu kodifikatori ar jaunajām iestādēm, vecās iestādes tiks arhivētas, un būs ievadīta iestāžu atbilstība saistībā ar saņemto informāciju no pašvaldībām vai bāriņtiesām, kuras norādīs savu jauno struktūru un atbilstību jaunajai struktūrai ar vecajām iestādēm.</a:t>
            </a:r>
          </a:p>
        </p:txBody>
      </p:sp>
    </p:spTree>
    <p:extLst>
      <p:ext uri="{BB962C8B-B14F-4D97-AF65-F5344CB8AC3E}">
        <p14:creationId xmlns:p14="http://schemas.microsoft.com/office/powerpoint/2010/main" val="20579625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1650" y="365126"/>
            <a:ext cx="6743700" cy="1460499"/>
          </a:xfrm>
        </p:spPr>
        <p:txBody>
          <a:bodyPr/>
          <a:lstStyle/>
          <a:p>
            <a:r>
              <a:rPr lang="lv-LV" sz="3600" dirty="0"/>
              <a:t>Vai automātiski sistēmā nomainīsies bāriņtiesu nosaukumi, ņemot vērā ATR? </a:t>
            </a:r>
            <a:r>
              <a:rPr lang="lv-LV" sz="3200" dirty="0"/>
              <a:t/>
            </a:r>
            <a:br>
              <a:rPr lang="lv-LV" sz="3200" dirty="0"/>
            </a:br>
            <a:endParaRPr lang="lv-LV" sz="3200" dirty="0"/>
          </a:p>
        </p:txBody>
      </p:sp>
      <p:sp>
        <p:nvSpPr>
          <p:cNvPr id="3" name="Content Placeholder 2"/>
          <p:cNvSpPr>
            <a:spLocks noGrp="1"/>
          </p:cNvSpPr>
          <p:nvPr>
            <p:ph idx="1"/>
          </p:nvPr>
        </p:nvSpPr>
        <p:spPr>
          <a:xfrm>
            <a:off x="628650" y="2100649"/>
            <a:ext cx="7886700" cy="4076314"/>
          </a:xfrm>
        </p:spPr>
        <p:txBody>
          <a:bodyPr/>
          <a:lstStyle/>
          <a:p>
            <a:pPr marL="0" indent="0">
              <a:buNone/>
            </a:pPr>
            <a:r>
              <a:rPr lang="lv-LV" dirty="0"/>
              <a:t>Sistēmā iepriekš ievadītajām bāriņtiesām automātiski nemainīsies bāriņtiesu nosaukumi, jo tie ir vēsturiskie dati, kuri nav paredzēti migrācijai. Ja 2020. gadā bāriņtiesas nosaukums bija x, tad visi ieraksti, kuri vadīti ar šo bāriņtiesu līdz jaunās bāriņtiesas izveidei paliks ar šo nosaukumu x. Pēc jaunas bāriņtiesas izveides, būs jauni bāriņtiesu nosaukumi, kurām būs norādīta atbilstība ar iepriekšējām bāriņtiesām.</a:t>
            </a:r>
          </a:p>
        </p:txBody>
      </p:sp>
    </p:spTree>
    <p:extLst>
      <p:ext uri="{BB962C8B-B14F-4D97-AF65-F5344CB8AC3E}">
        <p14:creationId xmlns:p14="http://schemas.microsoft.com/office/powerpoint/2010/main" val="27918456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sz="2400" dirty="0"/>
              <a:t>Vai iepriekš izveidotajām, aktīvajām lietām, kas ievadītas NPAIS līdz ATR, būs jāveido jauni lietu numuri, vai būs jālieto vecie numuri (vai lieta būs jāpārnumurē NPAIS, vai tas būs iespējams)?</a:t>
            </a:r>
            <a:br>
              <a:rPr lang="lv-LV" sz="2400" dirty="0"/>
            </a:br>
            <a:endParaRPr lang="lv-LV" sz="2400" dirty="0"/>
          </a:p>
        </p:txBody>
      </p:sp>
      <p:sp>
        <p:nvSpPr>
          <p:cNvPr id="3" name="Content Placeholder 2"/>
          <p:cNvSpPr>
            <a:spLocks noGrp="1"/>
          </p:cNvSpPr>
          <p:nvPr>
            <p:ph idx="1"/>
          </p:nvPr>
        </p:nvSpPr>
        <p:spPr>
          <a:xfrm>
            <a:off x="628650" y="2048046"/>
            <a:ext cx="7886700" cy="4351338"/>
          </a:xfrm>
        </p:spPr>
        <p:txBody>
          <a:bodyPr/>
          <a:lstStyle/>
          <a:p>
            <a:pPr marL="0" indent="0">
              <a:buNone/>
            </a:pPr>
            <a:r>
              <a:rPr lang="lv-LV" sz="2400" dirty="0"/>
              <a:t>NPAIS sistēmā, ja dati ir ievadīti sadaļā Bāriņtiesas un apstiprināti datu nodošanai uz VSAA un </a:t>
            </a:r>
            <a:r>
              <a:rPr lang="lv-LV" sz="2400" dirty="0" smtClean="0"/>
              <a:t>UGF, </a:t>
            </a:r>
            <a:r>
              <a:rPr lang="lv-LV" sz="2400" dirty="0"/>
              <a:t>tad datus nav iespējams koriģēt, un ievadītā informācija ir nodota tālāk. Ja nepieciešams mainīt datus, tad ir jādzēš ārā lieta, lai dati par dzēšanu tiktu pareizi nodoti uz VSAA </a:t>
            </a:r>
            <a:r>
              <a:rPr lang="lv-LV" sz="2400"/>
              <a:t>un </a:t>
            </a:r>
            <a:r>
              <a:rPr lang="lv-LV" sz="2400" smtClean="0"/>
              <a:t>UGF </a:t>
            </a:r>
            <a:r>
              <a:rPr lang="lv-LV" sz="2400" dirty="0"/>
              <a:t>un tad no jauna ar jauniem numuriem vadīti iekšā, bet te jāņem vērā, ka atkārtoti vadot datus vairs nebūs iespējas ievadīt datus ar bāriņtiesu nosaukumiem, kuras bija līdz NPAIS reģistrēta jaunā bāriņtiesa, jo šīs Bāriņtiesas būs arhivētas iestāžu kodifikatorā, bet ievadei ir pieejamas tikai aktuālās iestādes.</a:t>
            </a:r>
          </a:p>
          <a:p>
            <a:pPr marL="0" indent="0">
              <a:buNone/>
            </a:pPr>
            <a:r>
              <a:rPr lang="lv-LV" sz="2400" dirty="0"/>
              <a:t>! Līdz ar to esošajām bāriņtiesām lūgums pārliecināties par datu ievadi lietām, kam būtu jābūt savadītām NPAIS</a:t>
            </a:r>
          </a:p>
          <a:p>
            <a:pPr marL="0" indent="0">
              <a:buNone/>
            </a:pPr>
            <a:endParaRPr lang="lv-LV" dirty="0"/>
          </a:p>
        </p:txBody>
      </p:sp>
    </p:spTree>
    <p:extLst>
      <p:ext uri="{BB962C8B-B14F-4D97-AF65-F5344CB8AC3E}">
        <p14:creationId xmlns:p14="http://schemas.microsoft.com/office/powerpoint/2010/main" val="34537622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Kas notiek pēc novadu izveides?</a:t>
            </a:r>
          </a:p>
        </p:txBody>
      </p:sp>
      <p:sp>
        <p:nvSpPr>
          <p:cNvPr id="3" name="Content Placeholder 2"/>
          <p:cNvSpPr>
            <a:spLocks noGrp="1"/>
          </p:cNvSpPr>
          <p:nvPr>
            <p:ph idx="1"/>
          </p:nvPr>
        </p:nvSpPr>
        <p:spPr/>
        <p:txBody>
          <a:bodyPr/>
          <a:lstStyle/>
          <a:p>
            <a:pPr marL="0" indent="0">
              <a:buNone/>
            </a:pPr>
            <a:r>
              <a:rPr lang="lv-LV" sz="2000" dirty="0"/>
              <a:t>Administratīvo teritoriju un apdzīvoto vietu likuma pārejas noteikumu 6. punkts nosaka, ka ar 2021. gada pašvaldību vēlēšanās jaunievēlētās pašvaldības domes pirmo sēdi izbeidzas visu bijušo pašvaldību domju pilnvaras. </a:t>
            </a:r>
          </a:p>
          <a:p>
            <a:pPr marL="0" indent="0">
              <a:buNone/>
            </a:pPr>
            <a:r>
              <a:rPr lang="lv-LV" sz="2000" dirty="0"/>
              <a:t>Novada pašvaldība ir attiecīgajā novadā iekļauto pašvaldību institūciju, finanšu, mantas, tiesību un saistību pārņēmēja. Par pašvaldības iestāžu un pašvaldības kapitālsabiedrību darba nepārtrauktības nodrošināšanu līdz dienai, kad 2021. gada pašvaldību vēlēšanās ievēlētās pašvaldību domes lemj par izpilddirektora iecelšanu amatā, ir atbildīgs tās pašvaldības izpilddirektors, kurā līdz vēlēšanām bija lielākais iedzīvotāju skaits atbilstoši aktuālajiem Iedzīvotāju reģistra datiem 2021. gada 1. janvārī. </a:t>
            </a:r>
          </a:p>
          <a:p>
            <a:pPr marL="0" indent="0">
              <a:buNone/>
            </a:pPr>
            <a:r>
              <a:rPr lang="lv-LV" sz="2000" b="1" dirty="0"/>
              <a:t>Līdz ar to jaunveidojamās novadu pašvaldības ir apvienojamo pašvaldību tiesību un saistību pārņēmējas.</a:t>
            </a:r>
          </a:p>
        </p:txBody>
      </p:sp>
    </p:spTree>
    <p:extLst>
      <p:ext uri="{BB962C8B-B14F-4D97-AF65-F5344CB8AC3E}">
        <p14:creationId xmlns:p14="http://schemas.microsoft.com/office/powerpoint/2010/main" val="369236954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1650" y="365127"/>
            <a:ext cx="6743700" cy="2888820"/>
          </a:xfrm>
        </p:spPr>
        <p:txBody>
          <a:bodyPr/>
          <a:lstStyle/>
          <a:p>
            <a:r>
              <a:rPr lang="lv-LV" sz="2000" dirty="0" smtClean="0"/>
              <a:t>Jautājums no bāriņtiesas: Iepriekšējā </a:t>
            </a:r>
            <a:r>
              <a:rPr lang="lv-LV" sz="2000" dirty="0"/>
              <a:t>bāriņtiesa pirms optimizācijas ir ievadījusi NPAIS sistēmā savas lietas. 2019.gada rudenī šī bāriņtiesa kā iestāde ir likvidējusies un nav slēgusi savas lietas.  Otra bāriņtiesa, kura ir saistību pārņēmēja, ir ierakstījusi pārņemtās lietas savos reģistros un  NPAIS sistēmā reģistrēja jaunas lietas un turpina ievadīt dokumentus ar pārņemšanas brīdi. Kā būs ar likvidētās bāriņtiesas ievadīto materiālu. Vai tas tiks slēgts? Vai bāriņtiesai-saistību pārņēmējai - ir jāievada lieta no  sākuma vai saistību pārņemšanas brīža?</a:t>
            </a:r>
            <a:r>
              <a:rPr lang="lv-LV" dirty="0"/>
              <a:t/>
            </a:r>
            <a:br>
              <a:rPr lang="lv-LV" dirty="0"/>
            </a:br>
            <a:endParaRPr lang="lv-LV" dirty="0"/>
          </a:p>
        </p:txBody>
      </p:sp>
      <p:sp>
        <p:nvSpPr>
          <p:cNvPr id="3" name="Content Placeholder 2"/>
          <p:cNvSpPr>
            <a:spLocks noGrp="1"/>
          </p:cNvSpPr>
          <p:nvPr>
            <p:ph idx="1"/>
          </p:nvPr>
        </p:nvSpPr>
        <p:spPr>
          <a:xfrm>
            <a:off x="1540475" y="3253947"/>
            <a:ext cx="6637123" cy="2982096"/>
          </a:xfrm>
        </p:spPr>
        <p:txBody>
          <a:bodyPr/>
          <a:lstStyle/>
          <a:p>
            <a:pPr marL="0" indent="0">
              <a:buNone/>
            </a:pPr>
            <a:r>
              <a:rPr lang="lv-LV" dirty="0" smtClean="0"/>
              <a:t>Bāriņtiesai individuāli jāsazinās ar Iekšlietu ministrijas Informācijas centru, lai risinātu jautājumu par dublēti ievadīto lietu slēgšanu/arhivēšanu. Saistību pārņēmēja turpinās ievadītās lietas un ievadīs jaunas, nav nepieciešams atkārtoti ievadīt jau reorganizētās bāriņtiesas ievadītās lietas.</a:t>
            </a:r>
            <a:endParaRPr lang="lv-LV" dirty="0"/>
          </a:p>
        </p:txBody>
      </p:sp>
    </p:spTree>
    <p:extLst>
      <p:ext uri="{BB962C8B-B14F-4D97-AF65-F5344CB8AC3E}">
        <p14:creationId xmlns:p14="http://schemas.microsoft.com/office/powerpoint/2010/main" val="145105570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Statistikas pārskati un oficiālā statistika par 2021.gadu</a:t>
            </a:r>
          </a:p>
        </p:txBody>
      </p:sp>
      <p:sp>
        <p:nvSpPr>
          <p:cNvPr id="3" name="Content Placeholder 2"/>
          <p:cNvSpPr>
            <a:spLocks noGrp="1"/>
          </p:cNvSpPr>
          <p:nvPr>
            <p:ph idx="1"/>
          </p:nvPr>
        </p:nvSpPr>
        <p:spPr/>
        <p:txBody>
          <a:bodyPr/>
          <a:lstStyle/>
          <a:p>
            <a:r>
              <a:rPr lang="lv-LV" dirty="0"/>
              <a:t>Jaunizveidotajai bāriņtiesai nodod aizpildītu oficiālās statistikas veidlapu par periodu no 2021.gada 1.janvāri līdz pēdējai bāriņtiesas darba dienai. </a:t>
            </a:r>
          </a:p>
          <a:p>
            <a:r>
              <a:rPr lang="lv-LV" dirty="0"/>
              <a:t>Jaunizveidotā bāriņtiesa apkopos datus par darbību no izveides brīža līdz 2021.gada 31.decembrim.</a:t>
            </a:r>
          </a:p>
          <a:p>
            <a:r>
              <a:rPr lang="lv-LV" dirty="0"/>
              <a:t>Pārskatu līdz 2022.gada 1.februārim iesniegs jaunizveidotā bāriņtiesa, apkopojot visus datus no apvienotajām bāriņtiesām.</a:t>
            </a:r>
          </a:p>
        </p:txBody>
      </p:sp>
    </p:spTree>
    <p:extLst>
      <p:ext uri="{BB962C8B-B14F-4D97-AF65-F5344CB8AC3E}">
        <p14:creationId xmlns:p14="http://schemas.microsoft.com/office/powerpoint/2010/main" val="32807178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DDBDA87-97FF-4FC3-AD01-7FD23E1BD27E}"/>
              </a:ext>
            </a:extLst>
          </p:cNvPr>
          <p:cNvSpPr>
            <a:spLocks noGrp="1"/>
          </p:cNvSpPr>
          <p:nvPr>
            <p:ph type="title"/>
          </p:nvPr>
        </p:nvSpPr>
        <p:spPr/>
        <p:txBody>
          <a:bodyPr/>
          <a:lstStyle/>
          <a:p>
            <a:r>
              <a:rPr lang="lv-LV" dirty="0"/>
              <a:t>«Mājas darbi»</a:t>
            </a:r>
          </a:p>
        </p:txBody>
      </p:sp>
      <p:sp>
        <p:nvSpPr>
          <p:cNvPr id="3" name="Content Placeholder 2">
            <a:extLst>
              <a:ext uri="{FF2B5EF4-FFF2-40B4-BE49-F238E27FC236}">
                <a16:creationId xmlns:a16="http://schemas.microsoft.com/office/drawing/2014/main" xmlns="" id="{8487FA70-9729-4900-8416-938AC1472E9E}"/>
              </a:ext>
            </a:extLst>
          </p:cNvPr>
          <p:cNvSpPr>
            <a:spLocks noGrp="1"/>
          </p:cNvSpPr>
          <p:nvPr>
            <p:ph idx="1"/>
          </p:nvPr>
        </p:nvSpPr>
        <p:spPr/>
        <p:txBody>
          <a:bodyPr/>
          <a:lstStyle/>
          <a:p>
            <a:r>
              <a:rPr lang="lv-LV" dirty="0"/>
              <a:t>Ja epidemioloģiskā situācija atļauj, pēc iespējas veikt ikgadējās dzīves apstākļu pārbaudes un viedokļu noskaidrošanu (izmantojam vasaras iespēju runāt ar bērniem un personām ar ierobežotu rīcībspēju brīvā dabā!)</a:t>
            </a:r>
          </a:p>
          <a:p>
            <a:r>
              <a:rPr lang="lv-LV" dirty="0"/>
              <a:t>Neatlikt un neatstāt lietu izskatīšanu jaunajai bāriņtiesai;</a:t>
            </a:r>
          </a:p>
          <a:p>
            <a:r>
              <a:rPr lang="lv-LV"/>
              <a:t>Pēc iespējas veikt audžuģimeņu ikgadējās izvērtēšanas.</a:t>
            </a:r>
          </a:p>
        </p:txBody>
      </p:sp>
    </p:spTree>
    <p:extLst>
      <p:ext uri="{BB962C8B-B14F-4D97-AF65-F5344CB8AC3E}">
        <p14:creationId xmlns:p14="http://schemas.microsoft.com/office/powerpoint/2010/main" val="42868268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08A954F-FD61-47C5-B7D9-013536F62C7C}"/>
              </a:ext>
            </a:extLst>
          </p:cNvPr>
          <p:cNvSpPr>
            <a:spLocks noGrp="1"/>
          </p:cNvSpPr>
          <p:nvPr>
            <p:ph type="title"/>
          </p:nvPr>
        </p:nvSpPr>
        <p:spPr/>
        <p:txBody>
          <a:bodyPr/>
          <a:lstStyle/>
          <a:p>
            <a:endParaRPr lang="lv-LV"/>
          </a:p>
        </p:txBody>
      </p:sp>
      <p:sp>
        <p:nvSpPr>
          <p:cNvPr id="3" name="Content Placeholder 2">
            <a:extLst>
              <a:ext uri="{FF2B5EF4-FFF2-40B4-BE49-F238E27FC236}">
                <a16:creationId xmlns:a16="http://schemas.microsoft.com/office/drawing/2014/main" xmlns="" id="{255BA080-8790-42D0-A528-F1EDB49B5C5E}"/>
              </a:ext>
            </a:extLst>
          </p:cNvPr>
          <p:cNvSpPr>
            <a:spLocks noGrp="1"/>
          </p:cNvSpPr>
          <p:nvPr>
            <p:ph idx="1"/>
          </p:nvPr>
        </p:nvSpPr>
        <p:spPr/>
        <p:txBody>
          <a:bodyPr/>
          <a:lstStyle/>
          <a:p>
            <a:pPr marL="0" indent="0">
              <a:buNone/>
            </a:pPr>
            <a:r>
              <a:rPr lang="lv-LV" dirty="0"/>
              <a:t>Pārdomāt, vai nav nepieciešams izveidot sarakstu ar aizgādības tiesību pārtraukšanas lietām, kuras ierosinātas pamatojoties uz Bāriņtiesu likuma 22. (1</a:t>
            </a:r>
            <a:r>
              <a:rPr lang="lv-LV" baseline="30000" dirty="0"/>
              <a:t>1</a:t>
            </a:r>
            <a:r>
              <a:rPr lang="lv-LV" dirty="0"/>
              <a:t>) panta pamatu, lai jaunizveidotajai bāriņtiesai būtu vieglāk organizēt lietu izskatīšanu noteiktajos termiņos.</a:t>
            </a:r>
          </a:p>
        </p:txBody>
      </p:sp>
    </p:spTree>
    <p:extLst>
      <p:ext uri="{BB962C8B-B14F-4D97-AF65-F5344CB8AC3E}">
        <p14:creationId xmlns:p14="http://schemas.microsoft.com/office/powerpoint/2010/main" val="107780689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lv-LV"/>
          </a:p>
        </p:txBody>
      </p:sp>
      <p:sp>
        <p:nvSpPr>
          <p:cNvPr id="3" name="Content Placeholder 2"/>
          <p:cNvSpPr>
            <a:spLocks noGrp="1"/>
          </p:cNvSpPr>
          <p:nvPr>
            <p:ph idx="1"/>
          </p:nvPr>
        </p:nvSpPr>
        <p:spPr/>
        <p:txBody>
          <a:bodyPr/>
          <a:lstStyle/>
          <a:p>
            <a:pPr marL="0" indent="0" algn="ctr">
              <a:buNone/>
            </a:pPr>
            <a:endParaRPr lang="lv-LV" dirty="0"/>
          </a:p>
          <a:p>
            <a:pPr marL="0" indent="0" algn="ctr">
              <a:buNone/>
            </a:pPr>
            <a:endParaRPr lang="lv-LV" dirty="0"/>
          </a:p>
          <a:p>
            <a:pPr marL="0" indent="0" algn="ctr">
              <a:buNone/>
            </a:pPr>
            <a:endParaRPr lang="lv-LV" dirty="0"/>
          </a:p>
          <a:p>
            <a:pPr marL="0" indent="0" algn="ctr">
              <a:buNone/>
            </a:pPr>
            <a:r>
              <a:rPr lang="lv-LV" sz="3600" b="1" dirty="0"/>
              <a:t>Paldies par uzmanību!</a:t>
            </a:r>
          </a:p>
        </p:txBody>
      </p:sp>
    </p:spTree>
    <p:extLst>
      <p:ext uri="{BB962C8B-B14F-4D97-AF65-F5344CB8AC3E}">
        <p14:creationId xmlns:p14="http://schemas.microsoft.com/office/powerpoint/2010/main" val="133675980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body" sz="quarter" idx="10"/>
          </p:nvPr>
        </p:nvSpPr>
        <p:spPr/>
        <p:txBody>
          <a:bodyPr/>
          <a:lstStyle/>
          <a:p>
            <a:pPr marL="0" lvl="0" indent="0">
              <a:buNone/>
            </a:pPr>
            <a:endParaRPr lang="lv-LV" sz="2200" dirty="0"/>
          </a:p>
          <a:p>
            <a:pPr algn="just"/>
            <a:endParaRPr lang="en-GB" altLang="lv-LV" dirty="0">
              <a:solidFill>
                <a:srgbClr val="FF0000"/>
              </a:solidFill>
            </a:endParaRPr>
          </a:p>
        </p:txBody>
      </p:sp>
      <p:sp>
        <p:nvSpPr>
          <p:cNvPr id="2" name="Title 1"/>
          <p:cNvSpPr>
            <a:spLocks noGrp="1"/>
          </p:cNvSpPr>
          <p:nvPr>
            <p:ph type="title" idx="4294967295"/>
          </p:nvPr>
        </p:nvSpPr>
        <p:spPr>
          <a:xfrm>
            <a:off x="0" y="1709738"/>
            <a:ext cx="7886700" cy="2852737"/>
          </a:xfrm>
          <a:prstGeom prst="rect">
            <a:avLst/>
          </a:prstGeom>
        </p:spPr>
        <p:txBody>
          <a:bodyPr/>
          <a:lstStyle/>
          <a:p>
            <a:pPr algn="ctr"/>
            <a:r>
              <a:rPr lang="lv-LV" sz="2800" b="1" dirty="0"/>
              <a:t/>
            </a:r>
            <a:br>
              <a:rPr lang="lv-LV" sz="2800" b="1" dirty="0"/>
            </a:br>
            <a:endParaRPr lang="lv-LV" sz="2800" b="1" dirty="0"/>
          </a:p>
        </p:txBody>
      </p:sp>
    </p:spTree>
    <p:extLst>
      <p:ext uri="{BB962C8B-B14F-4D97-AF65-F5344CB8AC3E}">
        <p14:creationId xmlns:p14="http://schemas.microsoft.com/office/powerpoint/2010/main" val="10300221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lv-LV"/>
          </a:p>
        </p:txBody>
      </p:sp>
      <p:sp>
        <p:nvSpPr>
          <p:cNvPr id="3" name="Content Placeholder 2"/>
          <p:cNvSpPr>
            <a:spLocks noGrp="1"/>
          </p:cNvSpPr>
          <p:nvPr>
            <p:ph idx="1"/>
          </p:nvPr>
        </p:nvSpPr>
        <p:spPr/>
        <p:txBody>
          <a:bodyPr/>
          <a:lstStyle/>
          <a:p>
            <a:pPr marL="0" indent="0">
              <a:buNone/>
            </a:pPr>
            <a:r>
              <a:rPr lang="lv-LV" dirty="0"/>
              <a:t>Saskaņā ar Bāriņtiesu likuma grozījumu likumprojekta pārejas noteikumu 26. punktu, ja Administratīvo teritoriju un apdzīvoto vietu likumā noteiktā administratīvo teritoriju apvienošana skar pašvaldību un tiks  izveidota jauna bāriņtiesa, tad līdz jaunas  bāriņtiesas izveidošanai, bet ne ilgāk kā līdz 2021. gada 1. oktobrim, darbību turpina administratīvi teritoriālās reformas ietvaros izveidotajā pašvaldībā ietilpstošo bijušo pašvaldību bāriņtiesas atbilstoši to kompetencei un to darbības teritorijai. </a:t>
            </a:r>
          </a:p>
          <a:p>
            <a:endParaRPr lang="lv-LV" dirty="0"/>
          </a:p>
        </p:txBody>
      </p:sp>
    </p:spTree>
    <p:extLst>
      <p:ext uri="{BB962C8B-B14F-4D97-AF65-F5344CB8AC3E}">
        <p14:creationId xmlns:p14="http://schemas.microsoft.com/office/powerpoint/2010/main" val="24596215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lv-LV"/>
          </a:p>
        </p:txBody>
      </p:sp>
      <p:sp>
        <p:nvSpPr>
          <p:cNvPr id="3" name="Content Placeholder 2"/>
          <p:cNvSpPr>
            <a:spLocks noGrp="1"/>
          </p:cNvSpPr>
          <p:nvPr>
            <p:ph idx="1"/>
          </p:nvPr>
        </p:nvSpPr>
        <p:spPr/>
        <p:txBody>
          <a:bodyPr/>
          <a:lstStyle/>
          <a:p>
            <a:pPr marL="0" indent="0">
              <a:buNone/>
            </a:pPr>
            <a:r>
              <a:rPr lang="lv-LV" sz="3200" dirty="0"/>
              <a:t>Līdz jaunās bāriņtiesas izveidošanai amata pienākumus turpina pildīt bijušo pašvaldību bāriņtiesu priekšsēdētāji, bāriņtiesu priekšsēdētāja vietnieki un bāriņtiesu locekļi, noslēdzot darba līgumu, bez  pašvaldības rīkota atklāta konkursa.</a:t>
            </a:r>
          </a:p>
          <a:p>
            <a:pPr marL="0" indent="0">
              <a:buNone/>
            </a:pPr>
            <a:endParaRPr lang="lv-LV" dirty="0"/>
          </a:p>
          <a:p>
            <a:pPr marL="0" indent="0">
              <a:buNone/>
            </a:pPr>
            <a:r>
              <a:rPr lang="lv-LV" sz="2000" dirty="0"/>
              <a:t>(Bāriņtiesu likuma grozījumu likumprojekts)</a:t>
            </a:r>
          </a:p>
        </p:txBody>
      </p:sp>
    </p:spTree>
    <p:extLst>
      <p:ext uri="{BB962C8B-B14F-4D97-AF65-F5344CB8AC3E}">
        <p14:creationId xmlns:p14="http://schemas.microsoft.com/office/powerpoint/2010/main" val="8007635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lv-LV"/>
          </a:p>
        </p:txBody>
      </p:sp>
      <p:sp>
        <p:nvSpPr>
          <p:cNvPr id="3" name="Content Placeholder 2"/>
          <p:cNvSpPr>
            <a:spLocks noGrp="1"/>
          </p:cNvSpPr>
          <p:nvPr>
            <p:ph idx="1"/>
          </p:nvPr>
        </p:nvSpPr>
        <p:spPr/>
        <p:txBody>
          <a:bodyPr/>
          <a:lstStyle/>
          <a:p>
            <a:r>
              <a:rPr lang="lv-LV" dirty="0"/>
              <a:t>Tātad, līdz jaunās bāriņtiesas izveidei darbu turpina visas esošās bāriņtiesas, saglabājot bāriņtiesas nosaukumu, reģistrācijas numuru un lietojot esošās veidlapas.</a:t>
            </a:r>
          </a:p>
          <a:p>
            <a:r>
              <a:rPr lang="lv-LV" dirty="0"/>
              <a:t>No pašvaldības lēmuma atkarīgs, kad darbu uzsāks jaunā bāriņtiesa, attiecīgi izveidojot veidlapas ar jaunās institūcijas rekvizītiem.</a:t>
            </a:r>
          </a:p>
        </p:txBody>
      </p:sp>
    </p:spTree>
    <p:extLst>
      <p:ext uri="{BB962C8B-B14F-4D97-AF65-F5344CB8AC3E}">
        <p14:creationId xmlns:p14="http://schemas.microsoft.com/office/powerpoint/2010/main" val="26745368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828800" y="365126"/>
            <a:ext cx="6686550" cy="3243047"/>
          </a:xfrm>
        </p:spPr>
        <p:txBody>
          <a:bodyPr/>
          <a:lstStyle/>
          <a:p>
            <a:r>
              <a:rPr lang="lv-LV" dirty="0"/>
              <a:t/>
            </a:r>
            <a:br>
              <a:rPr lang="lv-LV" dirty="0"/>
            </a:br>
            <a:r>
              <a:rPr lang="lv-LV" dirty="0"/>
              <a:t/>
            </a:r>
            <a:br>
              <a:rPr lang="lv-LV" dirty="0"/>
            </a:br>
            <a:r>
              <a:rPr lang="lv-LV" dirty="0"/>
              <a:t/>
            </a:r>
            <a:br>
              <a:rPr lang="lv-LV" dirty="0"/>
            </a:br>
            <a:r>
              <a:rPr lang="lv-LV" dirty="0"/>
              <a:t>Pamatprincipi lietvedības organizēšanai</a:t>
            </a:r>
          </a:p>
        </p:txBody>
      </p:sp>
    </p:spTree>
    <p:extLst>
      <p:ext uri="{BB962C8B-B14F-4D97-AF65-F5344CB8AC3E}">
        <p14:creationId xmlns:p14="http://schemas.microsoft.com/office/powerpoint/2010/main" val="9694067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
            </a:r>
            <a:br>
              <a:rPr lang="lv-LV" dirty="0"/>
            </a:br>
            <a:endParaRPr lang="lv-LV" dirty="0"/>
          </a:p>
        </p:txBody>
      </p:sp>
      <p:sp>
        <p:nvSpPr>
          <p:cNvPr id="4" name="Content Placeholder 3"/>
          <p:cNvSpPr>
            <a:spLocks noGrp="1"/>
          </p:cNvSpPr>
          <p:nvPr>
            <p:ph idx="1"/>
          </p:nvPr>
        </p:nvSpPr>
        <p:spPr/>
        <p:txBody>
          <a:bodyPr/>
          <a:lstStyle/>
          <a:p>
            <a:pPr marL="0" indent="0">
              <a:buNone/>
            </a:pPr>
            <a:r>
              <a:rPr lang="lv-LV" sz="3200" dirty="0"/>
              <a:t>Reorganizējamās bāriņtiesas savus pastāvīgi glabājamos dokumentus, </a:t>
            </a:r>
            <a:r>
              <a:rPr lang="lv-LV" sz="3200" u="sng" dirty="0"/>
              <a:t>kuri ir sakārtoti un aprakstīti</a:t>
            </a:r>
            <a:r>
              <a:rPr lang="lv-LV" sz="3200" dirty="0"/>
              <a:t>, nodod valsts glabāšanā attiecīgajam Zonālajam valsts arhīvam, kura uzraudzības/darbības teritorijā atradās minētā bāriņtiesa.</a:t>
            </a:r>
          </a:p>
          <a:p>
            <a:pPr marL="0" indent="0">
              <a:buNone/>
            </a:pPr>
            <a:endParaRPr lang="lv-LV" sz="3200" dirty="0"/>
          </a:p>
        </p:txBody>
      </p:sp>
    </p:spTree>
    <p:extLst>
      <p:ext uri="{BB962C8B-B14F-4D97-AF65-F5344CB8AC3E}">
        <p14:creationId xmlns:p14="http://schemas.microsoft.com/office/powerpoint/2010/main" val="29106116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Nodošanas-pieņemšanas akts</a:t>
            </a:r>
          </a:p>
        </p:txBody>
      </p:sp>
      <p:sp>
        <p:nvSpPr>
          <p:cNvPr id="3" name="Content Placeholder 2"/>
          <p:cNvSpPr>
            <a:spLocks noGrp="1"/>
          </p:cNvSpPr>
          <p:nvPr>
            <p:ph idx="1"/>
          </p:nvPr>
        </p:nvSpPr>
        <p:spPr/>
        <p:txBody>
          <a:bodyPr/>
          <a:lstStyle/>
          <a:p>
            <a:pPr marL="0" indent="0">
              <a:buNone/>
            </a:pPr>
            <a:r>
              <a:rPr lang="lv-LV" dirty="0"/>
              <a:t>Bāriņtiesa savas:</a:t>
            </a:r>
          </a:p>
          <a:p>
            <a:r>
              <a:rPr lang="lv-LV" dirty="0"/>
              <a:t> arhīva;</a:t>
            </a:r>
          </a:p>
          <a:p>
            <a:r>
              <a:rPr lang="lv-LV" dirty="0"/>
              <a:t>īslaicīgi glabājamās;</a:t>
            </a:r>
          </a:p>
          <a:p>
            <a:r>
              <a:rPr lang="lv-LV" dirty="0"/>
              <a:t>aktīvajā lietvedībā esošās lietas/ dokumentus </a:t>
            </a:r>
            <a:r>
              <a:rPr lang="lv-LV" b="1" dirty="0"/>
              <a:t>nodod jaunizveidotajai bāriņtiesai </a:t>
            </a:r>
            <a:r>
              <a:rPr lang="lv-LV" dirty="0"/>
              <a:t>(vai pašvaldības domes nozīmētam darbiniekam) ar </a:t>
            </a:r>
            <a:r>
              <a:rPr lang="lv-LV" b="1" dirty="0"/>
              <a:t>nodošanas-pieņemšanas aktu </a:t>
            </a:r>
            <a:r>
              <a:rPr lang="lv-LV" dirty="0"/>
              <a:t>(turpmāk – Akts). </a:t>
            </a:r>
            <a:r>
              <a:rPr lang="lv-LV" u="sng" dirty="0"/>
              <a:t>Akta kopiju iesniedz attiecīgajam Zonālajam valsts arhīvam</a:t>
            </a:r>
            <a:r>
              <a:rPr lang="lv-LV" dirty="0"/>
              <a:t>, kura uzraudzības teritorijā atradīsies jaunizveidotā bāriņtiesa.</a:t>
            </a:r>
          </a:p>
          <a:p>
            <a:pPr marL="0" indent="0">
              <a:buNone/>
            </a:pPr>
            <a:endParaRPr lang="lv-LV" dirty="0"/>
          </a:p>
        </p:txBody>
      </p:sp>
    </p:spTree>
    <p:extLst>
      <p:ext uri="{BB962C8B-B14F-4D97-AF65-F5344CB8AC3E}">
        <p14:creationId xmlns:p14="http://schemas.microsoft.com/office/powerpoint/2010/main" val="178405406"/>
      </p:ext>
    </p:extLst>
  </p:cSld>
  <p:clrMapOvr>
    <a:masterClrMapping/>
  </p:clrMapOvr>
</p:sld>
</file>

<file path=ppt/theme/theme1.xml><?xml version="1.0" encoding="utf-8"?>
<a:theme xmlns:a="http://schemas.openxmlformats.org/drawingml/2006/main" name="VBTAI">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0DF13E14-CC7C-476C-A6F8-026102066D82}" vid="{5A81375C-4732-4D36-8332-506AB81DC5CC}"/>
    </a:ext>
  </a:extLst>
</a:theme>
</file>

<file path=docProps/app.xml><?xml version="1.0" encoding="utf-8"?>
<Properties xmlns="http://schemas.openxmlformats.org/officeDocument/2006/extended-properties" xmlns:vt="http://schemas.openxmlformats.org/officeDocument/2006/docPropsVTypes">
  <Template>VBTAI prezentaciju sagatave</Template>
  <TotalTime>1514</TotalTime>
  <Words>1696</Words>
  <Application>Microsoft Office PowerPoint</Application>
  <PresentationFormat>On-screen Show (4:3)</PresentationFormat>
  <Paragraphs>102</Paragraphs>
  <Slides>35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35</vt:i4>
      </vt:variant>
    </vt:vector>
  </HeadingPairs>
  <TitlesOfParts>
    <vt:vector size="42" baseType="lpstr">
      <vt:lpstr>MS PGothic</vt:lpstr>
      <vt:lpstr>Arial</vt:lpstr>
      <vt:lpstr>Calibri</vt:lpstr>
      <vt:lpstr>Calibri Light</vt:lpstr>
      <vt:lpstr>Times New Roman</vt:lpstr>
      <vt:lpstr>Verdana</vt:lpstr>
      <vt:lpstr>VBTAI</vt:lpstr>
      <vt:lpstr>PowerPoint Presentation</vt:lpstr>
      <vt:lpstr>PowerPoint Presentation</vt:lpstr>
      <vt:lpstr>Kas notiek pēc novadu izveides?</vt:lpstr>
      <vt:lpstr>PowerPoint Presentation</vt:lpstr>
      <vt:lpstr>PowerPoint Presentation</vt:lpstr>
      <vt:lpstr>PowerPoint Presentation</vt:lpstr>
      <vt:lpstr>   Pamatprincipi lietvedības organizēšanai</vt:lpstr>
      <vt:lpstr> </vt:lpstr>
      <vt:lpstr>Nodošanas-pieņemšanas akts</vt:lpstr>
      <vt:lpstr>PowerPoint Presentation</vt:lpstr>
      <vt:lpstr>PowerPoint Presentation</vt:lpstr>
      <vt:lpstr>Arhīva fondu uzziņu sistēmas</vt:lpstr>
      <vt:lpstr>Dokumentu sakārtošanas grafiks</vt:lpstr>
      <vt:lpstr>Reģistri</vt:lpstr>
      <vt:lpstr>Testametu grāmatas</vt:lpstr>
      <vt:lpstr>Reģistri</vt:lpstr>
      <vt:lpstr>Jaunā bāriņtiesas lietu paraugnomenklatūra</vt:lpstr>
      <vt:lpstr>Kā būtu nepieciešams nodot elektroniskos dokumentus (vai par elektronisko dokumentu nodošanu būtu jāsastāda cits akts)? </vt:lpstr>
      <vt:lpstr>Kā raksturot (aprakstīt) nodotos-saņemtos elektroniskos dokumentus?  Vai pašvaldības būs informētas, ka šajā jomā būs nepieciešams piesaistīt un nodrošināt datorspeciālistu?</vt:lpstr>
      <vt:lpstr>Informācijas sistēmu lietojums pēc 1.jūlija</vt:lpstr>
      <vt:lpstr>PowerPoint Presentation</vt:lpstr>
      <vt:lpstr>NPAIS</vt:lpstr>
      <vt:lpstr>PowerPoint Presentation</vt:lpstr>
      <vt:lpstr>Kas notiks ar bijušo pašvaldību bāriņtiesu ievadītajām lietām NPAIS? Vai jaunizveidotā bāriņtiesa tām piekļūs, varēs turpināt lietas? </vt:lpstr>
      <vt:lpstr>Vai lietā pirms ATR iekļautā informācija un pēc ATR iekļautā informācija būs savstarpēji sasaistīta un pieejama kā viena lieta, proti, vai būs iespējams strādāt kā ar vienu lietu? Vai ATR dēļ nebūs jāveido jauna lieta jau esošai aktīvai lietai un abas lietas pastāvēs paralēli? Ja jā, kā praktiski būs iespējams piekļūt šīs lietas vecajai, līdz ATR ieveidotajai daļai? </vt:lpstr>
      <vt:lpstr>Kā jaunās pašvaldības bāriņtiesa varēs atrast informāciju NPAIS?  </vt:lpstr>
      <vt:lpstr>Vai un kas mainīsies NPAIS saistībā ar ATR?  </vt:lpstr>
      <vt:lpstr>Vai automātiski sistēmā nomainīsies bāriņtiesu nosaukumi, ņemot vērā ATR?  </vt:lpstr>
      <vt:lpstr>Vai iepriekš izveidotajām, aktīvajām lietām, kas ievadītas NPAIS līdz ATR, būs jāveido jauni lietu numuri, vai būs jālieto vecie numuri (vai lieta būs jāpārnumurē NPAIS, vai tas būs iespējams)? </vt:lpstr>
      <vt:lpstr>Jautājums no bāriņtiesas: Iepriekšējā bāriņtiesa pirms optimizācijas ir ievadījusi NPAIS sistēmā savas lietas. 2019.gada rudenī šī bāriņtiesa kā iestāde ir likvidējusies un nav slēgusi savas lietas.  Otra bāriņtiesa, kura ir saistību pārņēmēja, ir ierakstījusi pārņemtās lietas savos reģistros un  NPAIS sistēmā reģistrēja jaunas lietas un turpina ievadīt dokumentus ar pārņemšanas brīdi. Kā būs ar likvidētās bāriņtiesas ievadīto materiālu. Vai tas tiks slēgts? Vai bāriņtiesai-saistību pārņēmējai - ir jāievada lieta no  sākuma vai saistību pārņemšanas brīža? </vt:lpstr>
      <vt:lpstr>Statistikas pārskati un oficiālā statistika par 2021.gadu</vt:lpstr>
      <vt:lpstr>«Mājas darbi»</vt:lpstr>
      <vt:lpstr>PowerPoint Presentation</vt:lpstr>
      <vt:lpstr>PowerPoint Presentation</vt:lpstr>
      <vt:lpst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Taivo Trams</dc:creator>
  <cp:lastModifiedBy>Aija Erno</cp:lastModifiedBy>
  <cp:revision>111</cp:revision>
  <dcterms:created xsi:type="dcterms:W3CDTF">2016-09-05T11:32:58Z</dcterms:created>
  <dcterms:modified xsi:type="dcterms:W3CDTF">2021-05-13T11:14:47Z</dcterms:modified>
</cp:coreProperties>
</file>