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9" r:id="rId2"/>
    <p:sldId id="271" r:id="rId3"/>
    <p:sldId id="273" r:id="rId4"/>
    <p:sldId id="272" r:id="rId5"/>
    <p:sldId id="274" r:id="rId6"/>
    <p:sldId id="275" r:id="rId7"/>
    <p:sldId id="278" r:id="rId8"/>
    <p:sldId id="276" r:id="rId9"/>
    <p:sldId id="277" r:id="rId10"/>
    <p:sldId id="283" r:id="rId11"/>
    <p:sldId id="279" r:id="rId12"/>
    <p:sldId id="280" r:id="rId13"/>
    <p:sldId id="281" r:id="rId14"/>
    <p:sldId id="284" r:id="rId15"/>
    <p:sldId id="285" r:id="rId16"/>
    <p:sldId id="286" r:id="rId17"/>
    <p:sldId id="287" r:id="rId18"/>
    <p:sldId id="288" r:id="rId19"/>
    <p:sldId id="289" r:id="rId20"/>
    <p:sldId id="290" r:id="rId21"/>
    <p:sldId id="293" r:id="rId22"/>
    <p:sldId id="291" r:id="rId23"/>
    <p:sldId id="292" r:id="rId24"/>
    <p:sldId id="300" r:id="rId25"/>
    <p:sldId id="301" r:id="rId26"/>
    <p:sldId id="302" r:id="rId27"/>
    <p:sldId id="294" r:id="rId28"/>
    <p:sldId id="295" r:id="rId29"/>
    <p:sldId id="296" r:id="rId30"/>
    <p:sldId id="297" r:id="rId31"/>
    <p:sldId id="298" r:id="rId32"/>
    <p:sldId id="327" r:id="rId33"/>
    <p:sldId id="303" r:id="rId34"/>
    <p:sldId id="299" r:id="rId35"/>
    <p:sldId id="304" r:id="rId36"/>
    <p:sldId id="308" r:id="rId37"/>
    <p:sldId id="306" r:id="rId38"/>
    <p:sldId id="307" r:id="rId39"/>
    <p:sldId id="309" r:id="rId40"/>
    <p:sldId id="328" r:id="rId41"/>
    <p:sldId id="310" r:id="rId42"/>
    <p:sldId id="311" r:id="rId43"/>
    <p:sldId id="312" r:id="rId44"/>
    <p:sldId id="313" r:id="rId45"/>
    <p:sldId id="314" r:id="rId46"/>
    <p:sldId id="316" r:id="rId47"/>
    <p:sldId id="317" r:id="rId48"/>
    <p:sldId id="318" r:id="rId49"/>
    <p:sldId id="323" r:id="rId50"/>
    <p:sldId id="324" r:id="rId51"/>
    <p:sldId id="319" r:id="rId52"/>
    <p:sldId id="320" r:id="rId53"/>
    <p:sldId id="321" r:id="rId54"/>
    <p:sldId id="322" r:id="rId55"/>
    <p:sldId id="325" r:id="rId56"/>
    <p:sldId id="326" r:id="rId57"/>
    <p:sldId id="329" r:id="rId58"/>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5627" autoAdjust="0"/>
  </p:normalViewPr>
  <p:slideViewPr>
    <p:cSldViewPr snapToGrid="0">
      <p:cViewPr varScale="1">
        <p:scale>
          <a:sx n="66" d="100"/>
          <a:sy n="66" d="100"/>
        </p:scale>
        <p:origin x="1264"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9FC781-091E-41B7-AD3E-D0B0A1667F0B}" type="doc">
      <dgm:prSet loTypeId="urn:microsoft.com/office/officeart/2005/8/layout/bList2" loCatId="list" qsTypeId="urn:microsoft.com/office/officeart/2005/8/quickstyle/simple1" qsCatId="simple" csTypeId="urn:microsoft.com/office/officeart/2005/8/colors/accent1_2" csCatId="accent1" phldr="1"/>
      <dgm:spPr/>
    </dgm:pt>
    <dgm:pt modelId="{29C4B174-F68B-43FC-A5AC-E41D81106088}">
      <dgm:prSet phldrT="[Text]"/>
      <dgm:spPr/>
      <dgm:t>
        <a:bodyPr/>
        <a:lstStyle/>
        <a:p>
          <a:r>
            <a:rPr lang="lv-LV" b="1" dirty="0" smtClean="0">
              <a:solidFill>
                <a:schemeClr val="tx1"/>
              </a:solidFill>
            </a:rPr>
            <a:t>Profesionālis bāriņtiesas darbības jautājumos</a:t>
          </a:r>
          <a:endParaRPr lang="lv-LV" b="1" dirty="0">
            <a:solidFill>
              <a:schemeClr val="tx1"/>
            </a:solidFill>
          </a:endParaRPr>
        </a:p>
      </dgm:t>
    </dgm:pt>
    <dgm:pt modelId="{2F37662A-B8B0-48CE-A183-39C202785AF2}" type="parTrans" cxnId="{22B7A7CE-25A1-4127-8E1B-E6497671BC97}">
      <dgm:prSet/>
      <dgm:spPr/>
      <dgm:t>
        <a:bodyPr/>
        <a:lstStyle/>
        <a:p>
          <a:endParaRPr lang="lv-LV"/>
        </a:p>
      </dgm:t>
    </dgm:pt>
    <dgm:pt modelId="{F5DB3E2F-D1F3-4D59-A1CE-B33A1934CE40}" type="sibTrans" cxnId="{22B7A7CE-25A1-4127-8E1B-E6497671BC97}">
      <dgm:prSet/>
      <dgm:spPr/>
      <dgm:t>
        <a:bodyPr/>
        <a:lstStyle/>
        <a:p>
          <a:endParaRPr lang="lv-LV"/>
        </a:p>
      </dgm:t>
    </dgm:pt>
    <dgm:pt modelId="{20A66128-98A2-4EF5-A39B-1BDB2053E251}">
      <dgm:prSet phldrT="[Text]"/>
      <dgm:spPr/>
      <dgm:t>
        <a:bodyPr/>
        <a:lstStyle/>
        <a:p>
          <a:r>
            <a:rPr lang="lv-LV" b="1" dirty="0" smtClean="0">
              <a:solidFill>
                <a:schemeClr val="tx1"/>
              </a:solidFill>
            </a:rPr>
            <a:t>Ar iestādes vadītāja spējām un iemaņām</a:t>
          </a:r>
          <a:endParaRPr lang="lv-LV" b="1" dirty="0">
            <a:solidFill>
              <a:schemeClr val="tx1"/>
            </a:solidFill>
          </a:endParaRPr>
        </a:p>
      </dgm:t>
    </dgm:pt>
    <dgm:pt modelId="{E2B4D4F7-BCA4-46DF-BA99-1238A454A154}" type="parTrans" cxnId="{205113B0-AE7A-45A2-8480-166AE1E1A427}">
      <dgm:prSet/>
      <dgm:spPr/>
      <dgm:t>
        <a:bodyPr/>
        <a:lstStyle/>
        <a:p>
          <a:endParaRPr lang="lv-LV"/>
        </a:p>
      </dgm:t>
    </dgm:pt>
    <dgm:pt modelId="{C1FD2A5B-A763-4A12-97FE-2A67639A51C7}" type="sibTrans" cxnId="{205113B0-AE7A-45A2-8480-166AE1E1A427}">
      <dgm:prSet/>
      <dgm:spPr/>
      <dgm:t>
        <a:bodyPr/>
        <a:lstStyle/>
        <a:p>
          <a:endParaRPr lang="lv-LV"/>
        </a:p>
      </dgm:t>
    </dgm:pt>
    <dgm:pt modelId="{E928856C-A5D2-4E55-B2CD-D0F9AAC18E0B}">
      <dgm:prSet phldrT="[Text]"/>
      <dgm:spPr/>
      <dgm:t>
        <a:bodyPr/>
        <a:lstStyle/>
        <a:p>
          <a:r>
            <a:rPr lang="lv-LV" b="1" dirty="0" smtClean="0">
              <a:solidFill>
                <a:schemeClr val="tx1"/>
              </a:solidFill>
            </a:rPr>
            <a:t>Ar labām sadarbības un komunikācijas prasmēm, līderis</a:t>
          </a:r>
          <a:endParaRPr lang="lv-LV" b="1" dirty="0">
            <a:solidFill>
              <a:schemeClr val="tx1"/>
            </a:solidFill>
          </a:endParaRPr>
        </a:p>
      </dgm:t>
    </dgm:pt>
    <dgm:pt modelId="{1C686561-4FDC-4273-B3B4-4E4E07597497}" type="parTrans" cxnId="{8DECFB44-EC7E-42BD-BA09-01F3227B8922}">
      <dgm:prSet/>
      <dgm:spPr/>
      <dgm:t>
        <a:bodyPr/>
        <a:lstStyle/>
        <a:p>
          <a:endParaRPr lang="lv-LV"/>
        </a:p>
      </dgm:t>
    </dgm:pt>
    <dgm:pt modelId="{A8EF8E3B-DB1C-442A-B131-E80C712B15B2}" type="sibTrans" cxnId="{8DECFB44-EC7E-42BD-BA09-01F3227B8922}">
      <dgm:prSet/>
      <dgm:spPr/>
      <dgm:t>
        <a:bodyPr/>
        <a:lstStyle/>
        <a:p>
          <a:endParaRPr lang="lv-LV"/>
        </a:p>
      </dgm:t>
    </dgm:pt>
    <dgm:pt modelId="{4243ABCC-D539-4F49-9C15-CC063C489E97}" type="pres">
      <dgm:prSet presAssocID="{B69FC781-091E-41B7-AD3E-D0B0A1667F0B}" presName="diagram" presStyleCnt="0">
        <dgm:presLayoutVars>
          <dgm:dir/>
          <dgm:animLvl val="lvl"/>
          <dgm:resizeHandles val="exact"/>
        </dgm:presLayoutVars>
      </dgm:prSet>
      <dgm:spPr/>
    </dgm:pt>
    <dgm:pt modelId="{D6368E9B-28F4-4C48-A62E-02DAB711AD10}" type="pres">
      <dgm:prSet presAssocID="{29C4B174-F68B-43FC-A5AC-E41D81106088}" presName="compNode" presStyleCnt="0"/>
      <dgm:spPr/>
    </dgm:pt>
    <dgm:pt modelId="{EF6CD95F-6AAC-4457-A10B-87CD43C62CC8}" type="pres">
      <dgm:prSet presAssocID="{29C4B174-F68B-43FC-A5AC-E41D81106088}" presName="childRect" presStyleLbl="bgAcc1" presStyleIdx="0" presStyleCnt="3">
        <dgm:presLayoutVars>
          <dgm:bulletEnabled val="1"/>
        </dgm:presLayoutVars>
      </dgm:prSet>
      <dgm:spPr/>
    </dgm:pt>
    <dgm:pt modelId="{560A34A4-8221-4256-8E91-2DC9D7947EB8}" type="pres">
      <dgm:prSet presAssocID="{29C4B174-F68B-43FC-A5AC-E41D81106088}" presName="parentText" presStyleLbl="node1" presStyleIdx="0" presStyleCnt="0">
        <dgm:presLayoutVars>
          <dgm:chMax val="0"/>
          <dgm:bulletEnabled val="1"/>
        </dgm:presLayoutVars>
      </dgm:prSet>
      <dgm:spPr/>
      <dgm:t>
        <a:bodyPr/>
        <a:lstStyle/>
        <a:p>
          <a:endParaRPr lang="lv-LV"/>
        </a:p>
      </dgm:t>
    </dgm:pt>
    <dgm:pt modelId="{802CA8E4-62D1-4D91-81AA-D3E32499DCEA}" type="pres">
      <dgm:prSet presAssocID="{29C4B174-F68B-43FC-A5AC-E41D81106088}" presName="parentRect" presStyleLbl="alignNode1" presStyleIdx="0" presStyleCnt="3" custScaleY="338005"/>
      <dgm:spPr/>
      <dgm:t>
        <a:bodyPr/>
        <a:lstStyle/>
        <a:p>
          <a:endParaRPr lang="lv-LV"/>
        </a:p>
      </dgm:t>
    </dgm:pt>
    <dgm:pt modelId="{42DB82F3-8354-47E5-8101-36A449D49DB5}" type="pres">
      <dgm:prSet presAssocID="{29C4B174-F68B-43FC-A5AC-E41D81106088}" presName="adorn" presStyleLbl="fgAccFollowNode1" presStyleIdx="0" presStyleCnt="3"/>
      <dgm:spPr/>
    </dgm:pt>
    <dgm:pt modelId="{410783B4-0152-424A-9357-90BE18C85703}" type="pres">
      <dgm:prSet presAssocID="{F5DB3E2F-D1F3-4D59-A1CE-B33A1934CE40}" presName="sibTrans" presStyleLbl="sibTrans2D1" presStyleIdx="0" presStyleCnt="0"/>
      <dgm:spPr/>
      <dgm:t>
        <a:bodyPr/>
        <a:lstStyle/>
        <a:p>
          <a:endParaRPr lang="lv-LV"/>
        </a:p>
      </dgm:t>
    </dgm:pt>
    <dgm:pt modelId="{3A0D6A6D-A511-4721-B910-143BADA99CA2}" type="pres">
      <dgm:prSet presAssocID="{20A66128-98A2-4EF5-A39B-1BDB2053E251}" presName="compNode" presStyleCnt="0"/>
      <dgm:spPr/>
    </dgm:pt>
    <dgm:pt modelId="{5298FD2A-E041-457E-9312-81291E7FD70A}" type="pres">
      <dgm:prSet presAssocID="{20A66128-98A2-4EF5-A39B-1BDB2053E251}" presName="childRect" presStyleLbl="bgAcc1" presStyleIdx="1" presStyleCnt="3">
        <dgm:presLayoutVars>
          <dgm:bulletEnabled val="1"/>
        </dgm:presLayoutVars>
      </dgm:prSet>
      <dgm:spPr/>
    </dgm:pt>
    <dgm:pt modelId="{68570AB4-9987-4A7D-BB6F-A0D3EB459574}" type="pres">
      <dgm:prSet presAssocID="{20A66128-98A2-4EF5-A39B-1BDB2053E251}" presName="parentText" presStyleLbl="node1" presStyleIdx="0" presStyleCnt="0">
        <dgm:presLayoutVars>
          <dgm:chMax val="0"/>
          <dgm:bulletEnabled val="1"/>
        </dgm:presLayoutVars>
      </dgm:prSet>
      <dgm:spPr/>
      <dgm:t>
        <a:bodyPr/>
        <a:lstStyle/>
        <a:p>
          <a:endParaRPr lang="lv-LV"/>
        </a:p>
      </dgm:t>
    </dgm:pt>
    <dgm:pt modelId="{E312F24E-3FBF-4F14-8DF0-9065E6AD12D0}" type="pres">
      <dgm:prSet presAssocID="{20A66128-98A2-4EF5-A39B-1BDB2053E251}" presName="parentRect" presStyleLbl="alignNode1" presStyleIdx="1" presStyleCnt="3" custScaleY="328318"/>
      <dgm:spPr/>
      <dgm:t>
        <a:bodyPr/>
        <a:lstStyle/>
        <a:p>
          <a:endParaRPr lang="lv-LV"/>
        </a:p>
      </dgm:t>
    </dgm:pt>
    <dgm:pt modelId="{70B55E03-7946-45B5-A73F-8EC066B7BB72}" type="pres">
      <dgm:prSet presAssocID="{20A66128-98A2-4EF5-A39B-1BDB2053E251}" presName="adorn" presStyleLbl="fgAccFollowNode1" presStyleIdx="1" presStyleCnt="3"/>
      <dgm:spPr/>
    </dgm:pt>
    <dgm:pt modelId="{A0316B78-90CF-45B1-8C9C-E06255F50EC0}" type="pres">
      <dgm:prSet presAssocID="{C1FD2A5B-A763-4A12-97FE-2A67639A51C7}" presName="sibTrans" presStyleLbl="sibTrans2D1" presStyleIdx="0" presStyleCnt="0"/>
      <dgm:spPr/>
      <dgm:t>
        <a:bodyPr/>
        <a:lstStyle/>
        <a:p>
          <a:endParaRPr lang="lv-LV"/>
        </a:p>
      </dgm:t>
    </dgm:pt>
    <dgm:pt modelId="{D114040E-616F-4D2A-9F15-AE319D8A094B}" type="pres">
      <dgm:prSet presAssocID="{E928856C-A5D2-4E55-B2CD-D0F9AAC18E0B}" presName="compNode" presStyleCnt="0"/>
      <dgm:spPr/>
    </dgm:pt>
    <dgm:pt modelId="{AE9FBC26-E71D-416E-B3FC-D95B6312CA45}" type="pres">
      <dgm:prSet presAssocID="{E928856C-A5D2-4E55-B2CD-D0F9AAC18E0B}" presName="childRect" presStyleLbl="bgAcc1" presStyleIdx="2" presStyleCnt="3">
        <dgm:presLayoutVars>
          <dgm:bulletEnabled val="1"/>
        </dgm:presLayoutVars>
      </dgm:prSet>
      <dgm:spPr/>
    </dgm:pt>
    <dgm:pt modelId="{F9729A69-D6BF-42FD-98CD-CB4B30464707}" type="pres">
      <dgm:prSet presAssocID="{E928856C-A5D2-4E55-B2CD-D0F9AAC18E0B}" presName="parentText" presStyleLbl="node1" presStyleIdx="0" presStyleCnt="0">
        <dgm:presLayoutVars>
          <dgm:chMax val="0"/>
          <dgm:bulletEnabled val="1"/>
        </dgm:presLayoutVars>
      </dgm:prSet>
      <dgm:spPr/>
      <dgm:t>
        <a:bodyPr/>
        <a:lstStyle/>
        <a:p>
          <a:endParaRPr lang="lv-LV"/>
        </a:p>
      </dgm:t>
    </dgm:pt>
    <dgm:pt modelId="{70677862-C917-4B90-AA4E-89629A0991BD}" type="pres">
      <dgm:prSet presAssocID="{E928856C-A5D2-4E55-B2CD-D0F9AAC18E0B}" presName="parentRect" presStyleLbl="alignNode1" presStyleIdx="2" presStyleCnt="3" custScaleY="330698"/>
      <dgm:spPr/>
      <dgm:t>
        <a:bodyPr/>
        <a:lstStyle/>
        <a:p>
          <a:endParaRPr lang="lv-LV"/>
        </a:p>
      </dgm:t>
    </dgm:pt>
    <dgm:pt modelId="{F8FD51D1-33B3-4AD0-A4F4-5B2DA91A33D7}" type="pres">
      <dgm:prSet presAssocID="{E928856C-A5D2-4E55-B2CD-D0F9AAC18E0B}" presName="adorn" presStyleLbl="fgAccFollowNode1" presStyleIdx="2" presStyleCnt="3"/>
      <dgm:spPr/>
    </dgm:pt>
  </dgm:ptLst>
  <dgm:cxnLst>
    <dgm:cxn modelId="{5866BAF1-425A-4791-AC29-D8CC6E91F83D}" type="presOf" srcId="{C1FD2A5B-A763-4A12-97FE-2A67639A51C7}" destId="{A0316B78-90CF-45B1-8C9C-E06255F50EC0}" srcOrd="0" destOrd="0" presId="urn:microsoft.com/office/officeart/2005/8/layout/bList2"/>
    <dgm:cxn modelId="{67F10E70-A7C4-4820-A42F-91F022A0C296}" type="presOf" srcId="{F5DB3E2F-D1F3-4D59-A1CE-B33A1934CE40}" destId="{410783B4-0152-424A-9357-90BE18C85703}" srcOrd="0" destOrd="0" presId="urn:microsoft.com/office/officeart/2005/8/layout/bList2"/>
    <dgm:cxn modelId="{35E9A1FE-ED93-4078-BD92-BBBDD40761AE}" type="presOf" srcId="{E928856C-A5D2-4E55-B2CD-D0F9AAC18E0B}" destId="{F9729A69-D6BF-42FD-98CD-CB4B30464707}" srcOrd="0" destOrd="0" presId="urn:microsoft.com/office/officeart/2005/8/layout/bList2"/>
    <dgm:cxn modelId="{1C2C4877-7B8F-4A1F-99B5-5FF9395537D9}" type="presOf" srcId="{29C4B174-F68B-43FC-A5AC-E41D81106088}" destId="{802CA8E4-62D1-4D91-81AA-D3E32499DCEA}" srcOrd="1" destOrd="0" presId="urn:microsoft.com/office/officeart/2005/8/layout/bList2"/>
    <dgm:cxn modelId="{FE1C8EC5-0A79-4A98-9181-B387BFF09EB0}" type="presOf" srcId="{20A66128-98A2-4EF5-A39B-1BDB2053E251}" destId="{E312F24E-3FBF-4F14-8DF0-9065E6AD12D0}" srcOrd="1" destOrd="0" presId="urn:microsoft.com/office/officeart/2005/8/layout/bList2"/>
    <dgm:cxn modelId="{1D266C0A-7AF9-48EA-ACD7-0ECB3127D782}" type="presOf" srcId="{20A66128-98A2-4EF5-A39B-1BDB2053E251}" destId="{68570AB4-9987-4A7D-BB6F-A0D3EB459574}" srcOrd="0" destOrd="0" presId="urn:microsoft.com/office/officeart/2005/8/layout/bList2"/>
    <dgm:cxn modelId="{53820053-9078-4E63-9557-BB4982D3D158}" type="presOf" srcId="{E928856C-A5D2-4E55-B2CD-D0F9AAC18E0B}" destId="{70677862-C917-4B90-AA4E-89629A0991BD}" srcOrd="1" destOrd="0" presId="urn:microsoft.com/office/officeart/2005/8/layout/bList2"/>
    <dgm:cxn modelId="{F25C1228-611D-4B74-A9FC-844B943FF54F}" type="presOf" srcId="{B69FC781-091E-41B7-AD3E-D0B0A1667F0B}" destId="{4243ABCC-D539-4F49-9C15-CC063C489E97}" srcOrd="0" destOrd="0" presId="urn:microsoft.com/office/officeart/2005/8/layout/bList2"/>
    <dgm:cxn modelId="{8DECFB44-EC7E-42BD-BA09-01F3227B8922}" srcId="{B69FC781-091E-41B7-AD3E-D0B0A1667F0B}" destId="{E928856C-A5D2-4E55-B2CD-D0F9AAC18E0B}" srcOrd="2" destOrd="0" parTransId="{1C686561-4FDC-4273-B3B4-4E4E07597497}" sibTransId="{A8EF8E3B-DB1C-442A-B131-E80C712B15B2}"/>
    <dgm:cxn modelId="{22B7A7CE-25A1-4127-8E1B-E6497671BC97}" srcId="{B69FC781-091E-41B7-AD3E-D0B0A1667F0B}" destId="{29C4B174-F68B-43FC-A5AC-E41D81106088}" srcOrd="0" destOrd="0" parTransId="{2F37662A-B8B0-48CE-A183-39C202785AF2}" sibTransId="{F5DB3E2F-D1F3-4D59-A1CE-B33A1934CE40}"/>
    <dgm:cxn modelId="{205113B0-AE7A-45A2-8480-166AE1E1A427}" srcId="{B69FC781-091E-41B7-AD3E-D0B0A1667F0B}" destId="{20A66128-98A2-4EF5-A39B-1BDB2053E251}" srcOrd="1" destOrd="0" parTransId="{E2B4D4F7-BCA4-46DF-BA99-1238A454A154}" sibTransId="{C1FD2A5B-A763-4A12-97FE-2A67639A51C7}"/>
    <dgm:cxn modelId="{7055233F-213A-4C7B-A00F-57C63A3D4BAF}" type="presOf" srcId="{29C4B174-F68B-43FC-A5AC-E41D81106088}" destId="{560A34A4-8221-4256-8E91-2DC9D7947EB8}" srcOrd="0" destOrd="0" presId="urn:microsoft.com/office/officeart/2005/8/layout/bList2"/>
    <dgm:cxn modelId="{F1ED3878-1C9C-48DC-A358-1C44A3AD0095}" type="presParOf" srcId="{4243ABCC-D539-4F49-9C15-CC063C489E97}" destId="{D6368E9B-28F4-4C48-A62E-02DAB711AD10}" srcOrd="0" destOrd="0" presId="urn:microsoft.com/office/officeart/2005/8/layout/bList2"/>
    <dgm:cxn modelId="{3DB09EFC-F5D6-4F0F-A9DB-8C0700D6EB0C}" type="presParOf" srcId="{D6368E9B-28F4-4C48-A62E-02DAB711AD10}" destId="{EF6CD95F-6AAC-4457-A10B-87CD43C62CC8}" srcOrd="0" destOrd="0" presId="urn:microsoft.com/office/officeart/2005/8/layout/bList2"/>
    <dgm:cxn modelId="{0EED52EB-4563-49AC-AFEF-3D3158CEA65E}" type="presParOf" srcId="{D6368E9B-28F4-4C48-A62E-02DAB711AD10}" destId="{560A34A4-8221-4256-8E91-2DC9D7947EB8}" srcOrd="1" destOrd="0" presId="urn:microsoft.com/office/officeart/2005/8/layout/bList2"/>
    <dgm:cxn modelId="{BE222DF2-6F78-4C98-8EEB-DCC2FA9676D6}" type="presParOf" srcId="{D6368E9B-28F4-4C48-A62E-02DAB711AD10}" destId="{802CA8E4-62D1-4D91-81AA-D3E32499DCEA}" srcOrd="2" destOrd="0" presId="urn:microsoft.com/office/officeart/2005/8/layout/bList2"/>
    <dgm:cxn modelId="{61DD73E2-4E6E-4A91-A138-1B2F439E2C05}" type="presParOf" srcId="{D6368E9B-28F4-4C48-A62E-02DAB711AD10}" destId="{42DB82F3-8354-47E5-8101-36A449D49DB5}" srcOrd="3" destOrd="0" presId="urn:microsoft.com/office/officeart/2005/8/layout/bList2"/>
    <dgm:cxn modelId="{0188EFCC-EA53-44F7-A683-615971CEE4DF}" type="presParOf" srcId="{4243ABCC-D539-4F49-9C15-CC063C489E97}" destId="{410783B4-0152-424A-9357-90BE18C85703}" srcOrd="1" destOrd="0" presId="urn:microsoft.com/office/officeart/2005/8/layout/bList2"/>
    <dgm:cxn modelId="{84284B9B-621B-4D6B-98A1-DC303AE9C169}" type="presParOf" srcId="{4243ABCC-D539-4F49-9C15-CC063C489E97}" destId="{3A0D6A6D-A511-4721-B910-143BADA99CA2}" srcOrd="2" destOrd="0" presId="urn:microsoft.com/office/officeart/2005/8/layout/bList2"/>
    <dgm:cxn modelId="{5AD4DC97-0986-49E0-8AF8-1B63E8060BF6}" type="presParOf" srcId="{3A0D6A6D-A511-4721-B910-143BADA99CA2}" destId="{5298FD2A-E041-457E-9312-81291E7FD70A}" srcOrd="0" destOrd="0" presId="urn:microsoft.com/office/officeart/2005/8/layout/bList2"/>
    <dgm:cxn modelId="{9A1BD51C-2EFD-48DD-BFAF-7D385565CFA8}" type="presParOf" srcId="{3A0D6A6D-A511-4721-B910-143BADA99CA2}" destId="{68570AB4-9987-4A7D-BB6F-A0D3EB459574}" srcOrd="1" destOrd="0" presId="urn:microsoft.com/office/officeart/2005/8/layout/bList2"/>
    <dgm:cxn modelId="{74207C83-861C-44C0-8D7E-96C752A3DA06}" type="presParOf" srcId="{3A0D6A6D-A511-4721-B910-143BADA99CA2}" destId="{E312F24E-3FBF-4F14-8DF0-9065E6AD12D0}" srcOrd="2" destOrd="0" presId="urn:microsoft.com/office/officeart/2005/8/layout/bList2"/>
    <dgm:cxn modelId="{49378CB2-2486-4D8B-9DC7-4BBFDA353F66}" type="presParOf" srcId="{3A0D6A6D-A511-4721-B910-143BADA99CA2}" destId="{70B55E03-7946-45B5-A73F-8EC066B7BB72}" srcOrd="3" destOrd="0" presId="urn:microsoft.com/office/officeart/2005/8/layout/bList2"/>
    <dgm:cxn modelId="{173AD3FF-EAF4-4F27-BD73-A7C4ADD8C6CB}" type="presParOf" srcId="{4243ABCC-D539-4F49-9C15-CC063C489E97}" destId="{A0316B78-90CF-45B1-8C9C-E06255F50EC0}" srcOrd="3" destOrd="0" presId="urn:microsoft.com/office/officeart/2005/8/layout/bList2"/>
    <dgm:cxn modelId="{809934C7-77FB-4E95-9D4F-0A68A773C41D}" type="presParOf" srcId="{4243ABCC-D539-4F49-9C15-CC063C489E97}" destId="{D114040E-616F-4D2A-9F15-AE319D8A094B}" srcOrd="4" destOrd="0" presId="urn:microsoft.com/office/officeart/2005/8/layout/bList2"/>
    <dgm:cxn modelId="{86445DA9-5445-4DAC-9A32-F1B09E3D0B08}" type="presParOf" srcId="{D114040E-616F-4D2A-9F15-AE319D8A094B}" destId="{AE9FBC26-E71D-416E-B3FC-D95B6312CA45}" srcOrd="0" destOrd="0" presId="urn:microsoft.com/office/officeart/2005/8/layout/bList2"/>
    <dgm:cxn modelId="{4CE046F1-E3AD-4EBE-BCD1-5207DE4C6E5C}" type="presParOf" srcId="{D114040E-616F-4D2A-9F15-AE319D8A094B}" destId="{F9729A69-D6BF-42FD-98CD-CB4B30464707}" srcOrd="1" destOrd="0" presId="urn:microsoft.com/office/officeart/2005/8/layout/bList2"/>
    <dgm:cxn modelId="{47218007-332F-4131-AD48-21DC5DF081C8}" type="presParOf" srcId="{D114040E-616F-4D2A-9F15-AE319D8A094B}" destId="{70677862-C917-4B90-AA4E-89629A0991BD}" srcOrd="2" destOrd="0" presId="urn:microsoft.com/office/officeart/2005/8/layout/bList2"/>
    <dgm:cxn modelId="{FCB1652D-6E11-4C2E-A3F0-FB1651215D7C}" type="presParOf" srcId="{D114040E-616F-4D2A-9F15-AE319D8A094B}" destId="{F8FD51D1-33B3-4AD0-A4F4-5B2DA91A33D7}" srcOrd="3" destOrd="0" presId="urn:microsoft.com/office/officeart/2005/8/layout/b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irmais slaid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726621" y="2964317"/>
            <a:ext cx="7576457" cy="1550534"/>
          </a:xfrm>
          <a:prstGeom prst="rect">
            <a:avLst/>
          </a:prstGeom>
        </p:spPr>
        <p:txBody>
          <a:bodyPr/>
          <a:lstStyle>
            <a:lvl1pPr marL="0" indent="0" algn="ctr">
              <a:buNone/>
              <a:defRPr sz="3200" b="1">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virsraksts</a:t>
            </a:r>
          </a:p>
        </p:txBody>
      </p:sp>
      <p:sp>
        <p:nvSpPr>
          <p:cNvPr id="12" name="Text Placeholder 11"/>
          <p:cNvSpPr>
            <a:spLocks noGrp="1"/>
          </p:cNvSpPr>
          <p:nvPr>
            <p:ph type="body" sz="quarter" idx="11" hasCustomPrompt="1"/>
          </p:nvPr>
        </p:nvSpPr>
        <p:spPr>
          <a:xfrm>
            <a:off x="3755571" y="4595813"/>
            <a:ext cx="4547054" cy="1380444"/>
          </a:xfrm>
          <a:prstGeom prst="rect">
            <a:avLst/>
          </a:prstGeom>
        </p:spPr>
        <p:txBody>
          <a:bodyPr/>
          <a:lstStyle>
            <a:lvl1pPr marL="0" indent="0" algn="r">
              <a:buNone/>
              <a:defRPr sz="1800" baseline="0">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Vārds uzvārds</a:t>
            </a:r>
          </a:p>
          <a:p>
            <a:pPr lvl="0"/>
            <a:r>
              <a:rPr lang="lv-LV" dirty="0"/>
              <a:t>Departamenta</a:t>
            </a:r>
          </a:p>
          <a:p>
            <a:pPr lvl="0"/>
            <a:r>
              <a:rPr lang="lv-LV" dirty="0"/>
              <a:t>inspektors</a:t>
            </a:r>
          </a:p>
        </p:txBody>
      </p:sp>
      <p:sp>
        <p:nvSpPr>
          <p:cNvPr id="14" name="Text Placeholder 13"/>
          <p:cNvSpPr>
            <a:spLocks noGrp="1"/>
          </p:cNvSpPr>
          <p:nvPr>
            <p:ph type="body" sz="quarter" idx="12" hasCustomPrompt="1"/>
          </p:nvPr>
        </p:nvSpPr>
        <p:spPr>
          <a:xfrm>
            <a:off x="1967592" y="6205538"/>
            <a:ext cx="5167313" cy="342219"/>
          </a:xfrm>
          <a:prstGeom prst="rect">
            <a:avLst/>
          </a:prstGeom>
        </p:spPr>
        <p:txBody>
          <a:bodyPr/>
          <a:lstStyle>
            <a:lvl1pPr marL="0" indent="0" algn="ctr">
              <a:buNone/>
              <a:defRPr sz="1800"/>
            </a:lvl1pPr>
          </a:lstStyle>
          <a:p>
            <a:pPr lvl="0"/>
            <a:r>
              <a:rPr lang="lv-LV" dirty="0"/>
              <a:t>2015. gada </a:t>
            </a:r>
            <a:r>
              <a:rPr lang="lv-LV" dirty="0" err="1"/>
              <a:t>XX.mēnesis</a:t>
            </a:r>
            <a:endParaRPr lang="lv-LV" dirty="0"/>
          </a:p>
        </p:txBody>
      </p:sp>
    </p:spTree>
    <p:extLst>
      <p:ext uri="{BB962C8B-B14F-4D97-AF65-F5344CB8AC3E}">
        <p14:creationId xmlns:p14="http://schemas.microsoft.com/office/powerpoint/2010/main" val="2377836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obeigums">
    <p:spTree>
      <p:nvGrpSpPr>
        <p:cNvPr id="1" name=""/>
        <p:cNvGrpSpPr/>
        <p:nvPr/>
      </p:nvGrpSpPr>
      <p:grpSpPr>
        <a:xfrm>
          <a:off x="0" y="0"/>
          <a:ext cx="0" cy="0"/>
          <a:chOff x="0" y="0"/>
          <a:chExt cx="0" cy="0"/>
        </a:xfrm>
      </p:grpSpPr>
      <p:sp>
        <p:nvSpPr>
          <p:cNvPr id="3" name="Text Placeholder 1"/>
          <p:cNvSpPr>
            <a:spLocks noGrp="1"/>
          </p:cNvSpPr>
          <p:nvPr>
            <p:ph type="body" sz="quarter" idx="10"/>
          </p:nvPr>
        </p:nvSpPr>
        <p:spPr>
          <a:xfrm>
            <a:off x="0" y="4487863"/>
            <a:ext cx="9144000" cy="1150937"/>
          </a:xfrm>
          <a:prstGeom prst="rect">
            <a:avLst/>
          </a:prstGeom>
        </p:spPr>
        <p:txBody>
          <a:bodyPr/>
          <a:lstStyle>
            <a:lvl1pPr marL="0" indent="0" algn="ctr">
              <a:buNone/>
              <a:defRPr>
                <a:latin typeface="Verdana" panose="020B0604030504040204" pitchFamily="34" charset="0"/>
                <a:ea typeface="Verdana" panose="020B0604030504040204" pitchFamily="34" charset="0"/>
                <a:cs typeface="Verdana" panose="020B0604030504040204" pitchFamily="34" charset="0"/>
              </a:defRPr>
            </a:lvl1pPr>
          </a:lstStyle>
          <a:p>
            <a:pPr lvl="0"/>
            <a:r>
              <a:rPr lang="en-US" altLang="lv-LV" sz="2400" b="1">
                <a:solidFill>
                  <a:srgbClr val="639729"/>
                </a:solidFill>
                <a:ea typeface="MS PGothic" pitchFamily="34" charset="-128"/>
              </a:rPr>
              <a:t>Click to edit Master text styles</a:t>
            </a:r>
          </a:p>
        </p:txBody>
      </p:sp>
    </p:spTree>
    <p:extLst>
      <p:ext uri="{BB962C8B-B14F-4D97-AF65-F5344CB8AC3E}">
        <p14:creationId xmlns:p14="http://schemas.microsoft.com/office/powerpoint/2010/main" val="2132656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dirty="0"/>
          </a:p>
        </p:txBody>
      </p:sp>
    </p:spTree>
    <p:extLst>
      <p:ext uri="{BB962C8B-B14F-4D97-AF65-F5344CB8AC3E}">
        <p14:creationId xmlns:p14="http://schemas.microsoft.com/office/powerpoint/2010/main" val="2896322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580698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47156" y="365126"/>
            <a:ext cx="6768193"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158182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0635" y="365126"/>
            <a:ext cx="6695905" cy="1325563"/>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106761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365126"/>
            <a:ext cx="6686550" cy="1325563"/>
          </a:xfrm>
          <a:prstGeom prst="rect">
            <a:avLst/>
          </a:prstGeom>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1184655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687643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1341438"/>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941638"/>
            <a:ext cx="2949178" cy="292735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3418657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1355272"/>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955472"/>
            <a:ext cx="2949178" cy="2913516"/>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77EFB524-97D2-48E4-8C69-619D1A7471B3}" type="slidenum">
              <a:rPr lang="lv-LV" smtClean="0"/>
              <a:t>‹#›</a:t>
            </a:fld>
            <a:endParaRPr lang="lv-LV"/>
          </a:p>
        </p:txBody>
      </p:sp>
    </p:spTree>
    <p:extLst>
      <p:ext uri="{BB962C8B-B14F-4D97-AF65-F5344CB8AC3E}">
        <p14:creationId xmlns:p14="http://schemas.microsoft.com/office/powerpoint/2010/main" val="3208715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82280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likumi.lv/ta/id/139369#p1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likumi.lv/ta/id/139369#p11"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likumi.lv/ta/id/139369#p1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lv-LV" dirty="0" smtClean="0"/>
              <a:t>Bāriņtiesas izveide pēc ATR</a:t>
            </a:r>
            <a:endParaRPr lang="lv-LV" dirty="0"/>
          </a:p>
        </p:txBody>
      </p:sp>
      <p:sp>
        <p:nvSpPr>
          <p:cNvPr id="3" name="Text Placeholder 2"/>
          <p:cNvSpPr>
            <a:spLocks noGrp="1"/>
          </p:cNvSpPr>
          <p:nvPr>
            <p:ph type="body" sz="quarter" idx="11"/>
          </p:nvPr>
        </p:nvSpPr>
        <p:spPr>
          <a:xfrm>
            <a:off x="3822357" y="4356916"/>
            <a:ext cx="4867899" cy="1380444"/>
          </a:xfrm>
        </p:spPr>
        <p:txBody>
          <a:bodyPr/>
          <a:lstStyle/>
          <a:p>
            <a:r>
              <a:rPr lang="lv-LV" sz="1400" dirty="0"/>
              <a:t> </a:t>
            </a:r>
          </a:p>
          <a:p>
            <a:endParaRPr lang="lv-LV" sz="1400" dirty="0"/>
          </a:p>
        </p:txBody>
      </p:sp>
      <p:sp>
        <p:nvSpPr>
          <p:cNvPr id="4" name="Text Placeholder 3"/>
          <p:cNvSpPr>
            <a:spLocks noGrp="1"/>
          </p:cNvSpPr>
          <p:nvPr>
            <p:ph type="body" sz="quarter" idx="12"/>
          </p:nvPr>
        </p:nvSpPr>
        <p:spPr/>
        <p:txBody>
          <a:bodyPr/>
          <a:lstStyle/>
          <a:p>
            <a:r>
              <a:rPr lang="lv-LV" dirty="0"/>
              <a:t>2021.gada </a:t>
            </a:r>
            <a:r>
              <a:rPr lang="lv-LV" dirty="0" smtClean="0"/>
              <a:t>19.maijs</a:t>
            </a:r>
            <a:endParaRPr lang="lv-LV" dirty="0"/>
          </a:p>
        </p:txBody>
      </p:sp>
    </p:spTree>
    <p:extLst>
      <p:ext uri="{BB962C8B-B14F-4D97-AF65-F5344CB8AC3E}">
        <p14:creationId xmlns:p14="http://schemas.microsoft.com/office/powerpoint/2010/main" val="8485605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t>Bāriņtiesas priekšsēdētājs</a:t>
            </a:r>
            <a:endParaRPr lang="lv-LV"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0334177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13159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1248013"/>
          </a:xfrm>
        </p:spPr>
        <p:txBody>
          <a:bodyPr/>
          <a:lstStyle/>
          <a:p>
            <a:r>
              <a:rPr lang="lv-LV" sz="2800" b="1" dirty="0" smtClean="0"/>
              <a:t>Pašvaldībai, izvērtējot bāriņtiesas priekšsēdētāja amata kandidātus, vēlams ņemt vērā šādus kritērijus:</a:t>
            </a:r>
            <a:endParaRPr lang="lv-LV" sz="2800" b="1" dirty="0"/>
          </a:p>
        </p:txBody>
      </p:sp>
      <p:sp>
        <p:nvSpPr>
          <p:cNvPr id="3" name="Content Placeholder 2"/>
          <p:cNvSpPr>
            <a:spLocks noGrp="1"/>
          </p:cNvSpPr>
          <p:nvPr>
            <p:ph idx="1"/>
          </p:nvPr>
        </p:nvSpPr>
        <p:spPr>
          <a:xfrm>
            <a:off x="628650" y="1613139"/>
            <a:ext cx="7886700" cy="4563824"/>
          </a:xfrm>
        </p:spPr>
        <p:txBody>
          <a:bodyPr/>
          <a:lstStyle/>
          <a:p>
            <a:pPr lvl="0"/>
            <a:r>
              <a:rPr lang="lv-LV" b="1" dirty="0"/>
              <a:t>Pieredze </a:t>
            </a:r>
            <a:endParaRPr lang="lv-LV" b="1" dirty="0" smtClean="0"/>
          </a:p>
          <a:p>
            <a:pPr lvl="0"/>
            <a:r>
              <a:rPr lang="lv-LV" dirty="0" smtClean="0"/>
              <a:t>- ilgums;</a:t>
            </a:r>
          </a:p>
          <a:p>
            <a:pPr lvl="0"/>
            <a:r>
              <a:rPr lang="lv-LV" dirty="0" smtClean="0"/>
              <a:t>- kvalitāte </a:t>
            </a:r>
            <a:r>
              <a:rPr lang="lv-LV" dirty="0"/>
              <a:t>(VBTAI atzinums, pēcpārbaudes rezultāti, pašvaldībā saņemtās sūdzības un to izskatīšanas rezultāts);</a:t>
            </a:r>
          </a:p>
          <a:p>
            <a:pPr marL="0" indent="0">
              <a:buNone/>
            </a:pPr>
            <a:r>
              <a:rPr lang="lv-LV" sz="2000" i="1" dirty="0" smtClean="0"/>
              <a:t>Ilgstošāka darba pieredze bāriņtiesā ne vienmēr nozīmē kvalitatīvāku darbu, vai pieredzi dažādās un dažādas sarežģītības lietu kategorijās;</a:t>
            </a:r>
          </a:p>
          <a:p>
            <a:pPr marL="0" indent="0">
              <a:buNone/>
            </a:pPr>
            <a:r>
              <a:rPr lang="lv-LV" sz="2000" i="1" dirty="0"/>
              <a:t>Ne vienmēr darba pieredze novadā ar lielāku teritoriju, vai lielāku iedzīvotāju skaitu nozīmē lielāku un plašāku pieredzi bāriņtiesas darbības jautājumos</a:t>
            </a:r>
            <a:endParaRPr lang="lv-LV" sz="2000" i="1" dirty="0" smtClean="0"/>
          </a:p>
          <a:p>
            <a:pPr marL="0" indent="0">
              <a:buNone/>
            </a:pPr>
            <a:endParaRPr lang="lv-LV" i="1" dirty="0" smtClean="0"/>
          </a:p>
          <a:p>
            <a:pPr marL="0" indent="0">
              <a:buNone/>
            </a:pPr>
            <a:r>
              <a:rPr lang="lv-LV" i="1" dirty="0" smtClean="0"/>
              <a:t> </a:t>
            </a:r>
            <a:endParaRPr lang="lv-LV" i="1" dirty="0"/>
          </a:p>
        </p:txBody>
      </p:sp>
    </p:spTree>
    <p:extLst>
      <p:ext uri="{BB962C8B-B14F-4D97-AF65-F5344CB8AC3E}">
        <p14:creationId xmlns:p14="http://schemas.microsoft.com/office/powerpoint/2010/main" val="3520845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419878"/>
          </a:xfrm>
        </p:spPr>
        <p:txBody>
          <a:bodyPr/>
          <a:lstStyle/>
          <a:p>
            <a:endParaRPr lang="lv-LV" dirty="0"/>
          </a:p>
        </p:txBody>
      </p:sp>
      <p:sp>
        <p:nvSpPr>
          <p:cNvPr id="3" name="Content Placeholder 2"/>
          <p:cNvSpPr>
            <a:spLocks noGrp="1"/>
          </p:cNvSpPr>
          <p:nvPr>
            <p:ph idx="1"/>
          </p:nvPr>
        </p:nvSpPr>
        <p:spPr>
          <a:xfrm>
            <a:off x="628650" y="1242204"/>
            <a:ext cx="7886700" cy="4934759"/>
          </a:xfrm>
        </p:spPr>
        <p:txBody>
          <a:bodyPr/>
          <a:lstStyle/>
          <a:p>
            <a:pPr lvl="0"/>
            <a:r>
              <a:rPr lang="lv-LV" dirty="0"/>
              <a:t>Pieredze ar dažādu kategoriju un sarežģītību lietām</a:t>
            </a:r>
            <a:r>
              <a:rPr lang="lv-LV" dirty="0" smtClean="0"/>
              <a:t>;</a:t>
            </a:r>
            <a:endParaRPr lang="lv-LV" dirty="0"/>
          </a:p>
          <a:p>
            <a:pPr lvl="0"/>
            <a:r>
              <a:rPr lang="lv-LV" dirty="0" smtClean="0"/>
              <a:t>Pieredze </a:t>
            </a:r>
            <a:r>
              <a:rPr lang="lv-LV" dirty="0"/>
              <a:t>administratīvos </a:t>
            </a:r>
            <a:r>
              <a:rPr lang="lv-LV" dirty="0" smtClean="0"/>
              <a:t>jautājumos (iestādes </a:t>
            </a:r>
            <a:r>
              <a:rPr lang="lv-LV" dirty="0" err="1" smtClean="0"/>
              <a:t>finanansu</a:t>
            </a:r>
            <a:r>
              <a:rPr lang="lv-LV" dirty="0" smtClean="0"/>
              <a:t>, personāla u.tml. jautājumi,) ;</a:t>
            </a:r>
          </a:p>
          <a:p>
            <a:pPr lvl="0"/>
            <a:r>
              <a:rPr lang="lv-LV" dirty="0" smtClean="0"/>
              <a:t>Iemaņas </a:t>
            </a:r>
            <a:r>
              <a:rPr lang="en-US" dirty="0" err="1" smtClean="0"/>
              <a:t>iestādes</a:t>
            </a:r>
            <a:r>
              <a:rPr lang="en-US" dirty="0" smtClean="0"/>
              <a:t> </a:t>
            </a:r>
            <a:r>
              <a:rPr lang="en-US" dirty="0" err="1"/>
              <a:t>vadībā</a:t>
            </a:r>
            <a:r>
              <a:rPr lang="en-US" dirty="0"/>
              <a:t> (</a:t>
            </a:r>
            <a:r>
              <a:rPr lang="en-US" dirty="0" err="1"/>
              <a:t>plānošana</a:t>
            </a:r>
            <a:r>
              <a:rPr lang="en-US" dirty="0"/>
              <a:t>, </a:t>
            </a:r>
            <a:r>
              <a:rPr lang="en-US" dirty="0" err="1"/>
              <a:t>organizēšana</a:t>
            </a:r>
            <a:r>
              <a:rPr lang="en-US" dirty="0"/>
              <a:t>, </a:t>
            </a:r>
            <a:r>
              <a:rPr lang="en-US" dirty="0" err="1"/>
              <a:t>iekšējās</a:t>
            </a:r>
            <a:r>
              <a:rPr lang="en-US" dirty="0"/>
              <a:t> </a:t>
            </a:r>
            <a:r>
              <a:rPr lang="en-US" dirty="0" err="1"/>
              <a:t>kvalitātes</a:t>
            </a:r>
            <a:r>
              <a:rPr lang="en-US" dirty="0"/>
              <a:t> </a:t>
            </a:r>
            <a:r>
              <a:rPr lang="en-US" dirty="0" err="1"/>
              <a:t>kontrole</a:t>
            </a:r>
            <a:r>
              <a:rPr lang="en-US" dirty="0"/>
              <a:t>, </a:t>
            </a:r>
            <a:r>
              <a:rPr lang="en-US" dirty="0" err="1"/>
              <a:t>profesionālās</a:t>
            </a:r>
            <a:r>
              <a:rPr lang="en-US" dirty="0"/>
              <a:t> </a:t>
            </a:r>
            <a:r>
              <a:rPr lang="en-US" dirty="0" err="1"/>
              <a:t>izaugsmes</a:t>
            </a:r>
            <a:r>
              <a:rPr lang="en-US" dirty="0"/>
              <a:t> </a:t>
            </a:r>
            <a:r>
              <a:rPr lang="en-US" dirty="0" err="1"/>
              <a:t>nodrošināšana</a:t>
            </a:r>
            <a:r>
              <a:rPr lang="en-US" dirty="0" smtClean="0"/>
              <a:t>)</a:t>
            </a:r>
            <a:r>
              <a:rPr lang="lv-LV" dirty="0" smtClean="0"/>
              <a:t>;</a:t>
            </a:r>
            <a:endParaRPr lang="lv-LV" dirty="0"/>
          </a:p>
          <a:p>
            <a:pPr lvl="0"/>
            <a:r>
              <a:rPr lang="lv-LV" dirty="0"/>
              <a:t>Saskarsmes un komunikācijas </a:t>
            </a:r>
            <a:r>
              <a:rPr lang="lv-LV" dirty="0" smtClean="0"/>
              <a:t>prasmes </a:t>
            </a:r>
            <a:r>
              <a:rPr lang="en-US" dirty="0" err="1" smtClean="0"/>
              <a:t>veiksmīgas</a:t>
            </a:r>
            <a:r>
              <a:rPr lang="en-US" dirty="0" smtClean="0"/>
              <a:t> </a:t>
            </a:r>
            <a:r>
              <a:rPr lang="en-US" dirty="0" err="1"/>
              <a:t>sadarbības</a:t>
            </a:r>
            <a:r>
              <a:rPr lang="en-US" dirty="0"/>
              <a:t> </a:t>
            </a:r>
            <a:r>
              <a:rPr lang="en-US" dirty="0" err="1"/>
              <a:t>veidošanai</a:t>
            </a:r>
            <a:r>
              <a:rPr lang="en-US" dirty="0"/>
              <a:t> </a:t>
            </a:r>
            <a:r>
              <a:rPr lang="en-US" dirty="0" err="1"/>
              <a:t>ar</a:t>
            </a:r>
            <a:r>
              <a:rPr lang="en-US" dirty="0"/>
              <a:t> </a:t>
            </a:r>
            <a:r>
              <a:rPr lang="en-US" dirty="0" err="1"/>
              <a:t>citām</a:t>
            </a:r>
            <a:r>
              <a:rPr lang="en-US" dirty="0"/>
              <a:t> </a:t>
            </a:r>
            <a:r>
              <a:rPr lang="en-US" dirty="0" err="1"/>
              <a:t>institūcijām</a:t>
            </a:r>
            <a:r>
              <a:rPr lang="en-US" dirty="0"/>
              <a:t>, </a:t>
            </a:r>
            <a:r>
              <a:rPr lang="en-US" dirty="0" err="1"/>
              <a:t>juridiskām</a:t>
            </a:r>
            <a:r>
              <a:rPr lang="en-US" dirty="0"/>
              <a:t> un </a:t>
            </a:r>
            <a:r>
              <a:rPr lang="en-US" dirty="0" err="1"/>
              <a:t>fiziskām</a:t>
            </a:r>
            <a:r>
              <a:rPr lang="en-US" dirty="0"/>
              <a:t> </a:t>
            </a:r>
            <a:r>
              <a:rPr lang="en-US" dirty="0" err="1" smtClean="0"/>
              <a:t>personām</a:t>
            </a:r>
            <a:r>
              <a:rPr lang="lv-LV" dirty="0" smtClean="0"/>
              <a:t>;</a:t>
            </a:r>
            <a:endParaRPr lang="lv-LV" dirty="0"/>
          </a:p>
        </p:txBody>
      </p:sp>
    </p:spTree>
    <p:extLst>
      <p:ext uri="{BB962C8B-B14F-4D97-AF65-F5344CB8AC3E}">
        <p14:creationId xmlns:p14="http://schemas.microsoft.com/office/powerpoint/2010/main" val="39318086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195591"/>
          </a:xfrm>
        </p:spPr>
        <p:txBody>
          <a:bodyPr/>
          <a:lstStyle/>
          <a:p>
            <a:endParaRPr lang="lv-LV" dirty="0"/>
          </a:p>
        </p:txBody>
      </p:sp>
      <p:sp>
        <p:nvSpPr>
          <p:cNvPr id="3" name="Content Placeholder 2"/>
          <p:cNvSpPr>
            <a:spLocks noGrp="1"/>
          </p:cNvSpPr>
          <p:nvPr>
            <p:ph idx="1"/>
          </p:nvPr>
        </p:nvSpPr>
        <p:spPr>
          <a:xfrm>
            <a:off x="628650" y="1264908"/>
            <a:ext cx="7886700" cy="4920232"/>
          </a:xfrm>
        </p:spPr>
        <p:txBody>
          <a:bodyPr/>
          <a:lstStyle/>
          <a:p>
            <a:r>
              <a:rPr lang="lv-LV" dirty="0"/>
              <a:t>Personas nevainojama reputācija un līdzšinējās rīcības atbilstība bāriņtiesas darbinieku vispārējiem ētikas principiem un uzvedības standartiem, kurus izstrādājusi Latvijas Bāriņtiesu darbinieku asociācija</a:t>
            </a:r>
            <a:r>
              <a:rPr lang="lv-LV" dirty="0" smtClean="0"/>
              <a:t>;</a:t>
            </a:r>
          </a:p>
          <a:p>
            <a:pPr lvl="0"/>
            <a:r>
              <a:rPr lang="lv-LV" dirty="0" smtClean="0"/>
              <a:t>Vai amata pretendentam ir </a:t>
            </a:r>
            <a:r>
              <a:rPr lang="lv-LV" dirty="0"/>
              <a:t>bāriņtiesas attīstības </a:t>
            </a:r>
            <a:r>
              <a:rPr lang="lv-LV" dirty="0" smtClean="0"/>
              <a:t>vīzija;</a:t>
            </a:r>
          </a:p>
          <a:p>
            <a:pPr lvl="0"/>
            <a:r>
              <a:rPr lang="lv-LV" dirty="0" smtClean="0"/>
              <a:t>Izpratne </a:t>
            </a:r>
            <a:r>
              <a:rPr lang="lv-LV" dirty="0"/>
              <a:t>par pašvaldību un tās funkcijām, jaunizveidotā novada kopību;</a:t>
            </a:r>
          </a:p>
          <a:p>
            <a:r>
              <a:rPr lang="lv-LV" dirty="0"/>
              <a:t>Līdera un komandas vadītāja </a:t>
            </a:r>
            <a:r>
              <a:rPr lang="lv-LV" dirty="0" smtClean="0"/>
              <a:t>spējas. It īpaši darbinieku </a:t>
            </a:r>
            <a:r>
              <a:rPr lang="lv-LV" dirty="0"/>
              <a:t>komandas veidošanā (profesionāli, uz attīstību un kvalitātes pilnveidi virzīti darbinieki</a:t>
            </a:r>
            <a:r>
              <a:rPr lang="lv-LV" dirty="0" smtClean="0"/>
              <a:t>).</a:t>
            </a:r>
            <a:endParaRPr lang="lv-LV" sz="2000" dirty="0" smtClean="0"/>
          </a:p>
        </p:txBody>
      </p:sp>
    </p:spTree>
    <p:extLst>
      <p:ext uri="{BB962C8B-B14F-4D97-AF65-F5344CB8AC3E}">
        <p14:creationId xmlns:p14="http://schemas.microsoft.com/office/powerpoint/2010/main" val="3023215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859825"/>
          </a:xfrm>
        </p:spPr>
        <p:txBody>
          <a:bodyPr/>
          <a:lstStyle/>
          <a:p>
            <a:pPr algn="ctr"/>
            <a:r>
              <a:rPr lang="lv-LV" sz="3600" b="1" dirty="0"/>
              <a:t>Bāriņtiesas priekšsēdētāja vietnieks</a:t>
            </a:r>
            <a:r>
              <a:rPr lang="lv-LV" b="1" dirty="0"/>
              <a:t/>
            </a:r>
            <a:br>
              <a:rPr lang="lv-LV" b="1" dirty="0"/>
            </a:br>
            <a:endParaRPr lang="lv-LV"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22721655"/>
              </p:ext>
            </p:extLst>
          </p:nvPr>
        </p:nvGraphicFramePr>
        <p:xfrm>
          <a:off x="628650" y="1406105"/>
          <a:ext cx="7886700" cy="4971921"/>
        </p:xfrm>
        <a:graphic>
          <a:graphicData uri="http://schemas.openxmlformats.org/drawingml/2006/table">
            <a:tbl>
              <a:tblPr firstRow="1" bandRow="1">
                <a:tableStyleId>{93296810-A885-4BE3-A3E7-6D5BEEA58F35}</a:tableStyleId>
              </a:tblPr>
              <a:tblGrid>
                <a:gridCol w="2628900"/>
                <a:gridCol w="2628900"/>
                <a:gridCol w="2628900"/>
              </a:tblGrid>
              <a:tr h="345057">
                <a:tc>
                  <a:txBody>
                    <a:bodyPr/>
                    <a:lstStyle/>
                    <a:p>
                      <a:pPr algn="ctr">
                        <a:lnSpc>
                          <a:spcPct val="115000"/>
                        </a:lnSpc>
                        <a:spcAft>
                          <a:spcPts val="0"/>
                        </a:spcAft>
                      </a:pPr>
                      <a:r>
                        <a:rPr lang="lv-LV" sz="1400" b="1" dirty="0">
                          <a:effectLst/>
                          <a:latin typeface="Times New Roman" panose="02020603050405020304" pitchFamily="18" charset="0"/>
                          <a:ea typeface="Calibri" panose="020F0502020204030204" pitchFamily="34" charset="0"/>
                          <a:cs typeface="Times New Roman" panose="02020603050405020304" pitchFamily="18" charset="0"/>
                        </a:rPr>
                        <a:t>Izglītība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lv-LV" sz="1400" b="1" dirty="0">
                          <a:effectLst/>
                          <a:latin typeface="Times New Roman" panose="02020603050405020304" pitchFamily="18" charset="0"/>
                          <a:ea typeface="Calibri" panose="020F0502020204030204" pitchFamily="34" charset="0"/>
                          <a:cs typeface="Times New Roman" panose="02020603050405020304" pitchFamily="18" charset="0"/>
                        </a:rPr>
                        <a:t>Pieredze</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lv-LV" sz="1400" b="1" dirty="0">
                          <a:effectLst/>
                          <a:latin typeface="Times New Roman" panose="02020603050405020304" pitchFamily="18" charset="0"/>
                          <a:ea typeface="Calibri" panose="020F0502020204030204" pitchFamily="34" charset="0"/>
                          <a:cs typeface="Times New Roman" panose="02020603050405020304" pitchFamily="18" charset="0"/>
                        </a:rPr>
                        <a:t>Papildus prasības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80600">
                <a:tc>
                  <a:txBody>
                    <a:bodyPr/>
                    <a:lstStyle/>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Vismaz akadēmiskais maģistra grāds vai profesionālais maģistra grāds un atbilstoša profesionālā kvalifikācija vai cita Latvijas izglītības klasifikācijā noteiktajam Eiropas kvalifikācijas </a:t>
                      </a:r>
                      <a:r>
                        <a:rPr lang="lv-LV" sz="1200" dirty="0" err="1">
                          <a:effectLst/>
                          <a:latin typeface="Times New Roman" panose="02020603050405020304" pitchFamily="18" charset="0"/>
                          <a:ea typeface="Calibri" panose="020F0502020204030204" pitchFamily="34" charset="0"/>
                          <a:cs typeface="Times New Roman" panose="02020603050405020304" pitchFamily="18" charset="0"/>
                        </a:rPr>
                        <a:t>ietvarstruktūras</a:t>
                      </a: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7.līmenim atbilstoša kvalifikācija pedagoģijā, psiholoģijā, medicīnā, sociālajā darbā vai tiesību zinātnē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Kad stājas spēkā grozījumi:</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vismaz akadēmiskais maģistra grāds vai profesionālais maģistra grāds vai</a:t>
                      </a:r>
                      <a:r>
                        <a:rPr lang="lv-LV" sz="1200" dirty="0">
                          <a:solidFill>
                            <a:srgbClr val="1F497D"/>
                          </a:solidFill>
                          <a:effectLst/>
                          <a:latin typeface="Times New Roman" panose="02020603050405020304" pitchFamily="18" charset="0"/>
                          <a:ea typeface="Calibri" panose="020F0502020204030204" pitchFamily="34" charset="0"/>
                          <a:cs typeface="Times New Roman" panose="02020603050405020304" pitchFamily="18" charset="0"/>
                        </a:rPr>
                        <a:t> </a:t>
                      </a: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profesionālais maģistra grāds un 5. līmeņa profesionālā kvalifikācija, vai cita Latvijas izglītības klasifikācijā noteiktajam Eiropas kvalifikācijas </a:t>
                      </a:r>
                      <a:r>
                        <a:rPr lang="lv-LV" sz="1200" dirty="0" err="1">
                          <a:effectLst/>
                          <a:latin typeface="Times New Roman" panose="02020603050405020304" pitchFamily="18" charset="0"/>
                          <a:ea typeface="Calibri" panose="020F0502020204030204" pitchFamily="34" charset="0"/>
                          <a:cs typeface="Times New Roman" panose="02020603050405020304" pitchFamily="18" charset="0"/>
                        </a:rPr>
                        <a:t>ietvarstruktūras</a:t>
                      </a: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7. līmenim atbilstoša kvalifikācija pedagoģijā, psiholoģijā, medicīnā, sociālajā darbā vai tiesību zinātnē, izglītības vadībā vai sabiedrības vadībā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ne mazāk kā piecu gadu darba stāžs attiecīgi apgūtajā specialitātē;</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kad stājas spēkā grozījumi </a:t>
                      </a: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ne mazāk kā piecu gadu darba stāžs attiecīgi iegūtās izglītības tematiskajā jomā vai bāriņtiesas priekšsēdētāja, bāriņtiesas priekšsēdētāja vietnieka vai bāriņtiesas locekļa amata pienākumu pildīšanā;";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3000"/>
                        </a:lnSpc>
                        <a:spcBef>
                          <a:spcPts val="500"/>
                        </a:spcBef>
                        <a:spcAft>
                          <a:spcPts val="0"/>
                        </a:spcAft>
                      </a:pPr>
                      <a:r>
                        <a:rPr lang="lv-LV" sz="1200" dirty="0">
                          <a:effectLst/>
                          <a:latin typeface="Times New Roman" panose="02020603050405020304" pitchFamily="18" charset="0"/>
                          <a:ea typeface="Times New Roman" panose="02020603050405020304" pitchFamily="18" charset="0"/>
                        </a:rPr>
                        <a:t>1) Latvijas Republikas pilsonis vai nepilsonis;</a:t>
                      </a:r>
                    </a:p>
                    <a:p>
                      <a:pPr>
                        <a:lnSpc>
                          <a:spcPct val="103000"/>
                        </a:lnSpc>
                        <a:spcBef>
                          <a:spcPts val="500"/>
                        </a:spcBef>
                        <a:spcAft>
                          <a:spcPts val="0"/>
                        </a:spcAft>
                      </a:pPr>
                      <a:r>
                        <a:rPr lang="lv-LV" sz="1200" dirty="0">
                          <a:effectLst/>
                          <a:latin typeface="Times New Roman" panose="02020603050405020304" pitchFamily="18" charset="0"/>
                          <a:ea typeface="Times New Roman" panose="02020603050405020304" pitchFamily="18" charset="0"/>
                        </a:rPr>
                        <a:t>2)sasniegts 30 gadu vecums;</a:t>
                      </a:r>
                    </a:p>
                    <a:p>
                      <a:pPr>
                        <a:lnSpc>
                          <a:spcPct val="103000"/>
                        </a:lnSpc>
                        <a:spcBef>
                          <a:spcPts val="500"/>
                        </a:spcBef>
                        <a:spcAft>
                          <a:spcPts val="0"/>
                        </a:spcAft>
                      </a:pPr>
                      <a:r>
                        <a:rPr lang="lv-LV" sz="1200" dirty="0">
                          <a:effectLst/>
                          <a:latin typeface="Times New Roman" panose="02020603050405020304" pitchFamily="18" charset="0"/>
                          <a:ea typeface="Times New Roman" panose="02020603050405020304" pitchFamily="18" charset="0"/>
                        </a:rPr>
                        <a:t>4) prot valsts valodu augstākajā līmenī;</a:t>
                      </a:r>
                    </a:p>
                    <a:p>
                      <a:pPr>
                        <a:lnSpc>
                          <a:spcPct val="103000"/>
                        </a:lnSpc>
                        <a:spcBef>
                          <a:spcPts val="500"/>
                        </a:spcBef>
                        <a:spcAft>
                          <a:spcPts val="0"/>
                        </a:spcAft>
                      </a:pPr>
                      <a:r>
                        <a:rPr lang="lv-LV" sz="1200" dirty="0">
                          <a:effectLst/>
                          <a:latin typeface="Times New Roman" panose="02020603050405020304" pitchFamily="18" charset="0"/>
                          <a:ea typeface="Times New Roman" panose="02020603050405020304" pitchFamily="18" charset="0"/>
                        </a:rPr>
                        <a:t>5) nevainojama reputācija;</a:t>
                      </a:r>
                    </a:p>
                    <a:p>
                      <a:pPr>
                        <a:lnSpc>
                          <a:spcPct val="103000"/>
                        </a:lnSpc>
                        <a:spcBef>
                          <a:spcPts val="500"/>
                        </a:spcBef>
                        <a:spcAft>
                          <a:spcPts val="0"/>
                        </a:spcAft>
                      </a:pPr>
                      <a:r>
                        <a:rPr lang="lv-LV" sz="1200" dirty="0">
                          <a:effectLst/>
                          <a:latin typeface="Times New Roman" panose="02020603050405020304" pitchFamily="18" charset="0"/>
                          <a:ea typeface="Arial" panose="020B0604020202020204" pitchFamily="34" charset="0"/>
                        </a:rPr>
                        <a:t>6) pašvaldības pienākums ir pieprasīt ziņas no Sodu reģistra, lai pārliecinātos par personas atbilstību šā likuma </a:t>
                      </a:r>
                      <a:r>
                        <a:rPr lang="lv-LV" sz="1200" u="sng" dirty="0">
                          <a:solidFill>
                            <a:srgbClr val="0563C1"/>
                          </a:solidFill>
                          <a:effectLst/>
                          <a:uFill>
                            <a:solidFill>
                              <a:srgbClr val="000000"/>
                            </a:solidFill>
                          </a:uFill>
                          <a:latin typeface="Times New Roman" panose="02020603050405020304" pitchFamily="18" charset="0"/>
                          <a:ea typeface="Arial" panose="020B0604020202020204" pitchFamily="34" charset="0"/>
                          <a:hlinkClick r:id="rId2"/>
                        </a:rPr>
                        <a:t>11. panta</a:t>
                      </a:r>
                      <a:r>
                        <a:rPr lang="lv-LV" sz="1200" dirty="0">
                          <a:effectLst/>
                          <a:latin typeface="Times New Roman" panose="02020603050405020304" pitchFamily="18" charset="0"/>
                          <a:ea typeface="Arial" panose="020B0604020202020204" pitchFamily="34" charset="0"/>
                        </a:rPr>
                        <a:t> 2., 3., 4., 5. un 6. punktā minētajām prasībām.</a:t>
                      </a:r>
                      <a:endParaRPr lang="lv-LV" sz="1200" dirty="0">
                        <a:effectLst/>
                        <a:latin typeface="Times New Roman" panose="02020603050405020304" pitchFamily="18" charset="0"/>
                        <a:ea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Jāapgūst</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Ministru kabineta 2006.gada 5.decembra noteikumos Nr.984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“Noteikumi par bāriņtiesas priekšsēdētāja, bāriņtiesas priekšsēdētāja vietnieka un bāriņtiesas locekļa mācību programmas saturu un apmācības kārtību.” noteikto pamatapmācību.</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213750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764934"/>
          </a:xfrm>
        </p:spPr>
        <p:txBody>
          <a:bodyPr/>
          <a:lstStyle/>
          <a:p>
            <a:pPr algn="ctr"/>
            <a:r>
              <a:rPr lang="lv-LV" sz="3600" b="1" dirty="0" smtClean="0"/>
              <a:t>Bāriņtiesas priekšsēdētāja vietnieks</a:t>
            </a:r>
            <a:endParaRPr lang="lv-LV" sz="3600" b="1" dirty="0"/>
          </a:p>
        </p:txBody>
      </p:sp>
      <p:sp>
        <p:nvSpPr>
          <p:cNvPr id="3" name="Content Placeholder 2"/>
          <p:cNvSpPr>
            <a:spLocks noGrp="1"/>
          </p:cNvSpPr>
          <p:nvPr>
            <p:ph idx="1"/>
          </p:nvPr>
        </p:nvSpPr>
        <p:spPr/>
        <p:txBody>
          <a:bodyPr/>
          <a:lstStyle/>
          <a:p>
            <a:pPr marL="0" indent="0">
              <a:buNone/>
            </a:pPr>
            <a:r>
              <a:rPr lang="lv-LV" dirty="0"/>
              <a:t>Bāriņtiesu likuma 7.panta trešajā daļā noteikts, ka bāriņtiesas sastāvā var būt bāriņtiesas priekšsēdētāja vietnieks. Likums neierobežo pašvaldības tiesības noteikt vairāku bāriņtiesas priekšsēdētaja vietnieku iecelšanu amatā.</a:t>
            </a:r>
          </a:p>
          <a:p>
            <a:pPr marL="0" indent="0">
              <a:buNone/>
            </a:pPr>
            <a:endParaRPr lang="lv-LV" dirty="0" smtClean="0"/>
          </a:p>
          <a:p>
            <a:pPr marL="0" indent="0">
              <a:buNone/>
            </a:pPr>
            <a:r>
              <a:rPr lang="lv-LV" dirty="0"/>
              <a:t>Bāriņtiesas priekšsēdētāja vietnieks bāriņtiesas priekšsēdē­tāja prombūtnes laikā pilda priekšsēdētāja </a:t>
            </a:r>
            <a:r>
              <a:rPr lang="lv-LV" dirty="0" smtClean="0"/>
              <a:t>pienākumus (</a:t>
            </a:r>
            <a:r>
              <a:rPr lang="lv-LV" sz="2000" dirty="0" smtClean="0"/>
              <a:t>Bāriņtiesu </a:t>
            </a:r>
            <a:r>
              <a:rPr lang="lv-LV" sz="2000" dirty="0"/>
              <a:t>likuma </a:t>
            </a:r>
            <a:r>
              <a:rPr lang="lv-LV" sz="2000" dirty="0" smtClean="0"/>
              <a:t>45.pants</a:t>
            </a:r>
            <a:r>
              <a:rPr lang="lv-LV" dirty="0" smtClean="0"/>
              <a:t>)</a:t>
            </a:r>
            <a:endParaRPr lang="lv-LV" dirty="0"/>
          </a:p>
          <a:p>
            <a:pPr marL="0" indent="0">
              <a:buNone/>
            </a:pPr>
            <a:endParaRPr lang="lv-LV" dirty="0"/>
          </a:p>
        </p:txBody>
      </p:sp>
    </p:spTree>
    <p:extLst>
      <p:ext uri="{BB962C8B-B14F-4D97-AF65-F5344CB8AC3E}">
        <p14:creationId xmlns:p14="http://schemas.microsoft.com/office/powerpoint/2010/main" val="63869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1161749"/>
          </a:xfrm>
        </p:spPr>
        <p:txBody>
          <a:bodyPr/>
          <a:lstStyle/>
          <a:p>
            <a:pPr algn="ctr"/>
            <a:r>
              <a:rPr lang="lv-LV" sz="3600" b="1" dirty="0"/>
              <a:t>Kritēriji, ko būtu jāvērtē pašvaldībai, vērtējot amata pretendentu:</a:t>
            </a:r>
            <a:r>
              <a:rPr lang="lv-LV" sz="3600" dirty="0"/>
              <a:t/>
            </a:r>
            <a:br>
              <a:rPr lang="lv-LV" sz="3600" dirty="0"/>
            </a:br>
            <a:endParaRPr lang="lv-LV" dirty="0"/>
          </a:p>
        </p:txBody>
      </p:sp>
      <p:sp>
        <p:nvSpPr>
          <p:cNvPr id="3" name="Content Placeholder 2"/>
          <p:cNvSpPr>
            <a:spLocks noGrp="1"/>
          </p:cNvSpPr>
          <p:nvPr>
            <p:ph idx="1"/>
          </p:nvPr>
        </p:nvSpPr>
        <p:spPr>
          <a:xfrm>
            <a:off x="628650" y="1431985"/>
            <a:ext cx="7886700" cy="4744978"/>
          </a:xfrm>
        </p:spPr>
        <p:txBody>
          <a:bodyPr/>
          <a:lstStyle/>
          <a:p>
            <a:pPr lvl="0"/>
            <a:r>
              <a:rPr lang="lv-LV" sz="2000" b="1" dirty="0" smtClean="0"/>
              <a:t>Pieredze </a:t>
            </a:r>
            <a:r>
              <a:rPr lang="lv-LV" sz="2000" b="1" dirty="0"/>
              <a:t>- gan ilgums, gan kvalitāte (VBTAI atzinums, pēcpārbaudes rezultāti, pašvaldībā saņemtās sūdzības un to izskatīšanas rezultāts);</a:t>
            </a:r>
          </a:p>
          <a:p>
            <a:pPr lvl="0"/>
            <a:r>
              <a:rPr lang="lv-LV" sz="2000" b="1" dirty="0"/>
              <a:t>Pieredze ar dažādu kategoriju un sarežģītību lietām;</a:t>
            </a:r>
          </a:p>
          <a:p>
            <a:pPr lvl="0"/>
            <a:r>
              <a:rPr lang="lv-LV" sz="2000" b="1" dirty="0"/>
              <a:t>Pieredze administratīvos jautājumos;</a:t>
            </a:r>
          </a:p>
          <a:p>
            <a:pPr lvl="0"/>
            <a:r>
              <a:rPr lang="lv-LV" sz="2000" b="1" dirty="0"/>
              <a:t>Saskarsmes un komunikācijas prasmes;</a:t>
            </a:r>
          </a:p>
          <a:p>
            <a:pPr lvl="0"/>
            <a:r>
              <a:rPr lang="lv-LV" sz="2000" b="1" dirty="0"/>
              <a:t>Sadarbības spējas;</a:t>
            </a:r>
          </a:p>
          <a:p>
            <a:pPr lvl="0"/>
            <a:r>
              <a:rPr lang="lv-LV" sz="2000" b="1" dirty="0"/>
              <a:t>Personas nevainojama reputācija un līdzšinējās rīcības atbilstība bāriņtiesas darbinieku vispārējiem ētikas principiem un uzvedības standartiem, kurus izstrādājusi Latvijas Bāriņtiesu darbinieku asociācija;</a:t>
            </a:r>
          </a:p>
          <a:p>
            <a:pPr lvl="0"/>
            <a:r>
              <a:rPr lang="lv-LV" sz="2000" b="1" dirty="0"/>
              <a:t>Spēja nepieciešamības gadījumā aizvietot bāriņtiesas priekšsēdētāju;</a:t>
            </a:r>
          </a:p>
          <a:p>
            <a:pPr lvl="0"/>
            <a:r>
              <a:rPr lang="lv-LV" sz="2000" b="1" dirty="0"/>
              <a:t>Orientācija uz attīstību.</a:t>
            </a:r>
          </a:p>
          <a:p>
            <a:endParaRPr lang="lv-LV" dirty="0"/>
          </a:p>
        </p:txBody>
      </p:sp>
    </p:spTree>
    <p:extLst>
      <p:ext uri="{BB962C8B-B14F-4D97-AF65-F5344CB8AC3E}">
        <p14:creationId xmlns:p14="http://schemas.microsoft.com/office/powerpoint/2010/main" val="3399699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963342"/>
          </a:xfrm>
        </p:spPr>
        <p:txBody>
          <a:bodyPr/>
          <a:lstStyle/>
          <a:p>
            <a:pPr algn="ctr"/>
            <a:r>
              <a:rPr lang="lv-LV" sz="3200" b="1" dirty="0" smtClean="0"/>
              <a:t>Cik bāriņtiesas priekšsēdētāja vietnieki ir nepieciešami?</a:t>
            </a:r>
            <a:endParaRPr lang="lv-LV" sz="3200" b="1" dirty="0"/>
          </a:p>
        </p:txBody>
      </p:sp>
      <p:sp>
        <p:nvSpPr>
          <p:cNvPr id="3" name="Content Placeholder 2"/>
          <p:cNvSpPr>
            <a:spLocks noGrp="1"/>
          </p:cNvSpPr>
          <p:nvPr>
            <p:ph idx="1"/>
          </p:nvPr>
        </p:nvSpPr>
        <p:spPr/>
        <p:txBody>
          <a:bodyPr/>
          <a:lstStyle/>
          <a:p>
            <a:pPr marL="0" lvl="0" indent="0">
              <a:buNone/>
            </a:pPr>
            <a:r>
              <a:rPr lang="lv-LV" dirty="0"/>
              <a:t>VBTAI ieskatā vismaz viens bāriņtiesas priekšsēdētāja vietnieka amats ir būtiski </a:t>
            </a:r>
            <a:r>
              <a:rPr lang="lv-LV" dirty="0" smtClean="0"/>
              <a:t>nepieciešams, jo:</a:t>
            </a:r>
            <a:endParaRPr lang="lv-LV" dirty="0"/>
          </a:p>
          <a:p>
            <a:pPr lvl="0"/>
            <a:r>
              <a:rPr lang="lv-LV" dirty="0"/>
              <a:t>Sekmē bāriņtiesas darba nepārtrauktību;</a:t>
            </a:r>
          </a:p>
          <a:p>
            <a:pPr lvl="0"/>
            <a:r>
              <a:rPr lang="lv-LV" dirty="0"/>
              <a:t>Veicina profesionālas komandas veidošanos;</a:t>
            </a:r>
          </a:p>
          <a:p>
            <a:pPr lvl="0"/>
            <a:r>
              <a:rPr lang="lv-LV" dirty="0"/>
              <a:t>Nodrošina pamatfunkciju veikšanu, ļaujot bāriņtiesas priekšsēdētājam pietiekamu laiku veltīt iestādes darba plānošanai, attīstībai un vadīšanai.</a:t>
            </a:r>
          </a:p>
          <a:p>
            <a:pPr marL="0" indent="0">
              <a:buNone/>
            </a:pPr>
            <a:endParaRPr lang="lv-LV" dirty="0"/>
          </a:p>
        </p:txBody>
      </p:sp>
    </p:spTree>
    <p:extLst>
      <p:ext uri="{BB962C8B-B14F-4D97-AF65-F5344CB8AC3E}">
        <p14:creationId xmlns:p14="http://schemas.microsoft.com/office/powerpoint/2010/main" val="9503301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204217"/>
          </a:xfrm>
        </p:spPr>
        <p:txBody>
          <a:bodyPr/>
          <a:lstStyle/>
          <a:p>
            <a:pPr algn="ctr"/>
            <a:endParaRPr lang="lv-LV" sz="3600" b="1" dirty="0"/>
          </a:p>
        </p:txBody>
      </p:sp>
      <p:sp>
        <p:nvSpPr>
          <p:cNvPr id="3" name="Content Placeholder 2"/>
          <p:cNvSpPr>
            <a:spLocks noGrp="1"/>
          </p:cNvSpPr>
          <p:nvPr>
            <p:ph idx="1"/>
          </p:nvPr>
        </p:nvSpPr>
        <p:spPr>
          <a:xfrm>
            <a:off x="628650" y="1302589"/>
            <a:ext cx="7886700" cy="4874374"/>
          </a:xfrm>
        </p:spPr>
        <p:txBody>
          <a:bodyPr/>
          <a:lstStyle/>
          <a:p>
            <a:pPr marL="0" lvl="0" indent="0">
              <a:buNone/>
            </a:pPr>
            <a:endParaRPr lang="lv-LV" sz="2000" b="1" dirty="0" smtClean="0"/>
          </a:p>
          <a:p>
            <a:pPr marL="0" lvl="0" indent="0">
              <a:buNone/>
            </a:pPr>
            <a:r>
              <a:rPr lang="lv-LV" sz="2000" b="1" dirty="0" smtClean="0"/>
              <a:t>Skaitu nosaka, ņemot </a:t>
            </a:r>
            <a:r>
              <a:rPr lang="lv-LV" sz="2000" b="1" dirty="0"/>
              <a:t>vērā objektīvo pašvaldības situāciju, bāriņtiesas darba apjomu, iedzīvotāju skaitu</a:t>
            </a:r>
            <a:r>
              <a:rPr lang="lv-LV" sz="2000" b="1" dirty="0" smtClean="0"/>
              <a:t>;</a:t>
            </a:r>
          </a:p>
          <a:p>
            <a:pPr marL="0" lvl="0" indent="0">
              <a:buNone/>
            </a:pPr>
            <a:endParaRPr lang="lv-LV" sz="2000" b="1" dirty="0"/>
          </a:p>
          <a:p>
            <a:pPr marL="0" lvl="0" indent="0">
              <a:buNone/>
            </a:pPr>
            <a:r>
              <a:rPr lang="lv-LV" sz="2000" b="1" dirty="0"/>
              <a:t>Var veidot vairākus vietnieka amatus ar vienādiem pienākumiem, var veikt </a:t>
            </a:r>
            <a:r>
              <a:rPr lang="lv-LV" sz="2000" b="1" dirty="0" smtClean="0"/>
              <a:t>priekšsēdētāja vietnieka darba </a:t>
            </a:r>
            <a:r>
              <a:rPr lang="lv-LV" sz="2000" b="1" dirty="0"/>
              <a:t>specializāciju. </a:t>
            </a:r>
            <a:endParaRPr lang="lv-LV" sz="2000" b="1" dirty="0" smtClean="0"/>
          </a:p>
          <a:p>
            <a:pPr marL="0" lvl="0" indent="0">
              <a:buNone/>
            </a:pPr>
            <a:r>
              <a:rPr lang="lv-LV" sz="2000" b="1" i="1" dirty="0" smtClean="0"/>
              <a:t>Piemēram</a:t>
            </a:r>
            <a:r>
              <a:rPr lang="lv-LV" sz="2000" b="1" i="1" dirty="0"/>
              <a:t>, viens bāriņtiesas priekšsēdētāja vietnieks, kurš vairāk atbild par administratīviem jautājumiem, bāriņtiesas kvalitātes kontroli, juridiskiem jautājumiem un viens bāriņtiesas priekšsēdētāja vietnieks, kurš pastiprināti pārrauga ārpusģimenes aprūpē nodoto bērnu tiesību aizsardzību, personu ar ierobežotu rīcībspēju tiesību aizsardzību. </a:t>
            </a:r>
          </a:p>
          <a:p>
            <a:pPr marL="0" indent="0">
              <a:buNone/>
            </a:pPr>
            <a:endParaRPr lang="lv-LV" dirty="0"/>
          </a:p>
        </p:txBody>
      </p:sp>
    </p:spTree>
    <p:extLst>
      <p:ext uri="{BB962C8B-B14F-4D97-AF65-F5344CB8AC3E}">
        <p14:creationId xmlns:p14="http://schemas.microsoft.com/office/powerpoint/2010/main" val="1089433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273229"/>
          </a:xfrm>
        </p:spPr>
        <p:txBody>
          <a:bodyPr/>
          <a:lstStyle/>
          <a:p>
            <a:endParaRPr lang="lv-LV"/>
          </a:p>
        </p:txBody>
      </p:sp>
      <p:sp>
        <p:nvSpPr>
          <p:cNvPr id="3" name="Content Placeholder 2"/>
          <p:cNvSpPr>
            <a:spLocks noGrp="1"/>
          </p:cNvSpPr>
          <p:nvPr>
            <p:ph idx="1"/>
          </p:nvPr>
        </p:nvSpPr>
        <p:spPr>
          <a:xfrm>
            <a:off x="628650" y="1247655"/>
            <a:ext cx="7886700" cy="4351338"/>
          </a:xfrm>
        </p:spPr>
        <p:txBody>
          <a:bodyPr/>
          <a:lstStyle/>
          <a:p>
            <a:pPr marL="0" lvl="0" indent="0">
              <a:buNone/>
            </a:pPr>
            <a:r>
              <a:rPr lang="lv-LV" sz="2000" b="1" dirty="0"/>
              <a:t>Nav ieteicams bāriņtiesas priekšsēdētāja vietnieka amata vietas piešķirt ar mērķi kompensēt zaudēto priekšsēdētāja amatu bāriņtiesu apvienošanās rezultātā. 2009.gadā notikusī bāriņtiesu apvienošana parādīja, ka nav efektīvi, ja tiek izveidoti 3 vai vairāk bāriņtiesas priekšsēdētāja vietnieka amati, lai gan faktiski tiek veikti bāriņtiesas locekļa amata pienākumi.</a:t>
            </a:r>
          </a:p>
          <a:p>
            <a:pPr marL="0" lvl="0" indent="0">
              <a:buNone/>
            </a:pPr>
            <a:endParaRPr lang="lv-LV" sz="2000" b="1" dirty="0" smtClean="0"/>
          </a:p>
          <a:p>
            <a:pPr marL="0" lvl="0" indent="0">
              <a:buNone/>
            </a:pPr>
            <a:r>
              <a:rPr lang="lv-LV" sz="2000" b="1" dirty="0" smtClean="0"/>
              <a:t>Ja </a:t>
            </a:r>
            <a:r>
              <a:rPr lang="lv-LV" sz="2000" b="1" dirty="0"/>
              <a:t>priekšsēdētāja vietnieka amati tiek piešķirti ar mērķi organizēt un vadīt kādu novada teritoriālo vienību, vērība veltāma darbinieku komandas saliedētībai un izpratnei par savu darbu </a:t>
            </a:r>
            <a:r>
              <a:rPr lang="lv-LV" sz="2000" b="1" u="sng" dirty="0"/>
              <a:t>viena novada ietvaros, vienlīdzīgai profesionalitātei</a:t>
            </a:r>
            <a:r>
              <a:rPr lang="lv-LV" sz="2000" b="1" dirty="0"/>
              <a:t> (lai praktiski neturpinātos dažāds 3 vai 5 dažādu bāriņtiesu darbs, ko vada bāriņtiesas priekšsēdētāja vietnieki</a:t>
            </a:r>
            <a:r>
              <a:rPr lang="lv-LV" sz="2000" b="1" dirty="0" smtClean="0"/>
              <a:t>).</a:t>
            </a:r>
            <a:endParaRPr lang="lv-LV" sz="2000" b="1" dirty="0"/>
          </a:p>
          <a:p>
            <a:endParaRPr lang="lv-LV" sz="2000" b="1" dirty="0"/>
          </a:p>
        </p:txBody>
      </p:sp>
    </p:spTree>
    <p:extLst>
      <p:ext uri="{BB962C8B-B14F-4D97-AF65-F5344CB8AC3E}">
        <p14:creationId xmlns:p14="http://schemas.microsoft.com/office/powerpoint/2010/main" val="3750578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944690"/>
          </a:xfrm>
        </p:spPr>
        <p:txBody>
          <a:bodyPr/>
          <a:lstStyle/>
          <a:p>
            <a:r>
              <a:rPr lang="lv-LV" sz="4000" dirty="0"/>
              <a:t>Kas notiek pēc novadu izveides?</a:t>
            </a:r>
          </a:p>
        </p:txBody>
      </p:sp>
      <p:sp>
        <p:nvSpPr>
          <p:cNvPr id="3" name="Content Placeholder 2"/>
          <p:cNvSpPr>
            <a:spLocks noGrp="1"/>
          </p:cNvSpPr>
          <p:nvPr>
            <p:ph idx="1"/>
          </p:nvPr>
        </p:nvSpPr>
        <p:spPr/>
        <p:txBody>
          <a:bodyPr/>
          <a:lstStyle/>
          <a:p>
            <a:pPr marL="0" indent="0">
              <a:lnSpc>
                <a:spcPct val="100000"/>
              </a:lnSpc>
              <a:spcBef>
                <a:spcPts val="0"/>
              </a:spcBef>
              <a:buNone/>
            </a:pPr>
            <a:r>
              <a:rPr lang="lv-LV" sz="2000" b="1" dirty="0"/>
              <a:t>J</a:t>
            </a:r>
            <a:r>
              <a:rPr lang="lv-LV" sz="2000" b="1" dirty="0" smtClean="0"/>
              <a:t>aunveidojamās </a:t>
            </a:r>
            <a:r>
              <a:rPr lang="lv-LV" sz="2000" b="1" dirty="0"/>
              <a:t>novadu pašvaldības ir apvienojamo pašvaldību tiesību un saistību pārņēmējas</a:t>
            </a:r>
            <a:r>
              <a:rPr lang="lv-LV" sz="2000" b="1" dirty="0" smtClean="0"/>
              <a:t>.</a:t>
            </a:r>
          </a:p>
          <a:p>
            <a:pPr marL="0" indent="0">
              <a:lnSpc>
                <a:spcPct val="100000"/>
              </a:lnSpc>
              <a:spcBef>
                <a:spcPts val="0"/>
              </a:spcBef>
              <a:buNone/>
            </a:pPr>
            <a:endParaRPr lang="lv-LV" sz="2000" b="1" dirty="0"/>
          </a:p>
          <a:p>
            <a:pPr marL="0" indent="0">
              <a:lnSpc>
                <a:spcPct val="100000"/>
              </a:lnSpc>
              <a:spcBef>
                <a:spcPts val="0"/>
              </a:spcBef>
              <a:buNone/>
            </a:pPr>
            <a:r>
              <a:rPr lang="lv-LV" sz="2000" b="1" dirty="0" smtClean="0"/>
              <a:t>Jaunievēlētā dome pieņems lēmumu par bāriņtiesas izveidi. </a:t>
            </a:r>
          </a:p>
          <a:p>
            <a:pPr marL="0" indent="0">
              <a:lnSpc>
                <a:spcPct val="100000"/>
              </a:lnSpc>
              <a:spcBef>
                <a:spcPts val="0"/>
              </a:spcBef>
              <a:buNone/>
            </a:pPr>
            <a:endParaRPr lang="lv-LV" sz="2000" b="1" dirty="0"/>
          </a:p>
          <a:p>
            <a:pPr marL="0" indent="0">
              <a:lnSpc>
                <a:spcPct val="100000"/>
              </a:lnSpc>
              <a:spcBef>
                <a:spcPts val="0"/>
              </a:spcBef>
              <a:buNone/>
            </a:pPr>
            <a:r>
              <a:rPr lang="lv-LV" sz="2000" b="1" dirty="0" smtClean="0"/>
              <a:t>Jo savlaicīgāk būs zināms izvēlētais jaunās bāriņtiesas darbības uzsākšanas datums, jo veiksmīgāk darbiniekiem sagatavoties apvienošanās procesam.</a:t>
            </a:r>
          </a:p>
          <a:p>
            <a:pPr marL="0" indent="0">
              <a:lnSpc>
                <a:spcPct val="100000"/>
              </a:lnSpc>
              <a:spcBef>
                <a:spcPts val="0"/>
              </a:spcBef>
              <a:buNone/>
            </a:pPr>
            <a:endParaRPr lang="lv-LV" sz="2000" b="1" dirty="0" smtClean="0"/>
          </a:p>
          <a:p>
            <a:pPr marL="0" indent="0">
              <a:lnSpc>
                <a:spcPct val="100000"/>
              </a:lnSpc>
              <a:spcBef>
                <a:spcPts val="0"/>
              </a:spcBef>
              <a:buNone/>
            </a:pPr>
            <a:r>
              <a:rPr lang="lv-LV" sz="2000" b="1" dirty="0"/>
              <a:t>Saskaņā ar Bāriņtiesu likuma grozījumu </a:t>
            </a:r>
            <a:r>
              <a:rPr lang="lv-LV" sz="2000" b="1" dirty="0" smtClean="0"/>
              <a:t>likumprojektu, jaunajai bāriņtiesai darbu jāuzsāk ne vēlāk kā 2021.gada 1.oktobrī.</a:t>
            </a:r>
          </a:p>
          <a:p>
            <a:pPr marL="0" indent="0">
              <a:lnSpc>
                <a:spcPct val="100000"/>
              </a:lnSpc>
              <a:spcBef>
                <a:spcPts val="0"/>
              </a:spcBef>
              <a:buNone/>
            </a:pPr>
            <a:endParaRPr lang="lv-LV" sz="2000" b="1" dirty="0" smtClean="0"/>
          </a:p>
          <a:p>
            <a:pPr marL="0" indent="0">
              <a:lnSpc>
                <a:spcPct val="100000"/>
              </a:lnSpc>
              <a:spcBef>
                <a:spcPts val="0"/>
              </a:spcBef>
              <a:buNone/>
            </a:pPr>
            <a:r>
              <a:rPr lang="lv-LV" sz="2000" b="1" i="1" dirty="0" smtClean="0"/>
              <a:t>Tiek</a:t>
            </a:r>
            <a:r>
              <a:rPr lang="lv-LV" sz="2000" b="1" dirty="0" smtClean="0"/>
              <a:t> </a:t>
            </a:r>
            <a:r>
              <a:rPr lang="lv-LV" sz="2000" b="1" i="1" dirty="0" smtClean="0"/>
              <a:t>rosināts jautājums par iespējamo pārejas perioda noteikšanu līdz 2022.gada 1.janvārim</a:t>
            </a:r>
          </a:p>
          <a:p>
            <a:pPr marL="0" indent="0">
              <a:buNone/>
            </a:pPr>
            <a:endParaRPr lang="lv-LV" sz="2000" b="1" dirty="0"/>
          </a:p>
          <a:p>
            <a:pPr marL="0" indent="0">
              <a:buNone/>
            </a:pPr>
            <a:endParaRPr lang="lv-LV" sz="2000" b="1" dirty="0"/>
          </a:p>
        </p:txBody>
      </p:sp>
    </p:spTree>
    <p:extLst>
      <p:ext uri="{BB962C8B-B14F-4D97-AF65-F5344CB8AC3E}">
        <p14:creationId xmlns:p14="http://schemas.microsoft.com/office/powerpoint/2010/main" val="36923695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885704"/>
          </a:xfrm>
        </p:spPr>
        <p:txBody>
          <a:bodyPr/>
          <a:lstStyle/>
          <a:p>
            <a:r>
              <a:rPr lang="lv-LV" dirty="0" smtClean="0"/>
              <a:t>Bāriņtiesas locekļi</a:t>
            </a:r>
            <a:endParaRPr lang="lv-LV" dirty="0"/>
          </a:p>
        </p:txBody>
      </p:sp>
      <p:sp>
        <p:nvSpPr>
          <p:cNvPr id="3" name="Content Placeholder 2"/>
          <p:cNvSpPr>
            <a:spLocks noGrp="1"/>
          </p:cNvSpPr>
          <p:nvPr>
            <p:ph idx="1"/>
          </p:nvPr>
        </p:nvSpPr>
        <p:spPr/>
        <p:txBody>
          <a:bodyPr/>
          <a:lstStyle/>
          <a:p>
            <a:pPr marL="0" indent="0">
              <a:buNone/>
            </a:pPr>
            <a:r>
              <a:rPr lang="lv-LV" dirty="0"/>
              <a:t>Profesionāls bāriņtiesas locekļu darbs ir pamats bāriņtiesas darbības nodrošināšanai. </a:t>
            </a:r>
            <a:endParaRPr lang="lv-LV" dirty="0" smtClean="0"/>
          </a:p>
          <a:p>
            <a:pPr marL="0" indent="0">
              <a:buNone/>
            </a:pPr>
            <a:endParaRPr lang="lv-LV" dirty="0"/>
          </a:p>
          <a:p>
            <a:pPr marL="0" indent="0">
              <a:buNone/>
            </a:pPr>
            <a:r>
              <a:rPr lang="lv-LV" dirty="0" smtClean="0"/>
              <a:t>Tieši </a:t>
            </a:r>
            <a:r>
              <a:rPr lang="lv-LV" dirty="0"/>
              <a:t>bāriņtiesas locekļi veic bāriņtiesas galvenā uzdevuma – prioritāri nodrošināt bērna vai aizgādnībā esošās personas tiesību un tiesisko interešu aizsardzību – izpildi.</a:t>
            </a:r>
          </a:p>
          <a:p>
            <a:pPr marL="0" indent="0">
              <a:buNone/>
            </a:pPr>
            <a:endParaRPr lang="lv-LV" dirty="0" smtClean="0"/>
          </a:p>
          <a:p>
            <a:pPr marL="0" indent="0">
              <a:buNone/>
            </a:pPr>
            <a:endParaRPr lang="lv-LV" dirty="0"/>
          </a:p>
        </p:txBody>
      </p:sp>
    </p:spTree>
    <p:extLst>
      <p:ext uri="{BB962C8B-B14F-4D97-AF65-F5344CB8AC3E}">
        <p14:creationId xmlns:p14="http://schemas.microsoft.com/office/powerpoint/2010/main" val="3858652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833946"/>
          </a:xfrm>
        </p:spPr>
        <p:txBody>
          <a:bodyPr/>
          <a:lstStyle/>
          <a:p>
            <a:r>
              <a:rPr lang="lv-LV" sz="4000" b="1" dirty="0" smtClean="0"/>
              <a:t>Bāriņtiesas locekļi</a:t>
            </a:r>
            <a:endParaRPr lang="lv-LV" sz="4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96432298"/>
              </p:ext>
            </p:extLst>
          </p:nvPr>
        </p:nvGraphicFramePr>
        <p:xfrm>
          <a:off x="628650" y="1333920"/>
          <a:ext cx="7886700" cy="4868037"/>
        </p:xfrm>
        <a:graphic>
          <a:graphicData uri="http://schemas.openxmlformats.org/drawingml/2006/table">
            <a:tbl>
              <a:tblPr firstRow="1" bandRow="1">
                <a:tableStyleId>{93296810-A885-4BE3-A3E7-6D5BEEA58F35}</a:tableStyleId>
              </a:tblPr>
              <a:tblGrid>
                <a:gridCol w="2628900"/>
                <a:gridCol w="2628900"/>
                <a:gridCol w="2628900"/>
              </a:tblGrid>
              <a:tr h="370840">
                <a:tc>
                  <a:txBody>
                    <a:bodyPr/>
                    <a:lstStyle/>
                    <a:p>
                      <a:pPr algn="ctr">
                        <a:lnSpc>
                          <a:spcPct val="115000"/>
                        </a:lnSpc>
                        <a:spcAft>
                          <a:spcPts val="0"/>
                        </a:spcAft>
                      </a:pPr>
                      <a:r>
                        <a:rPr lang="lv-LV" sz="1400" b="1" dirty="0">
                          <a:effectLst/>
                          <a:latin typeface="Times New Roman" panose="02020603050405020304" pitchFamily="18" charset="0"/>
                          <a:ea typeface="Calibri" panose="020F0502020204030204" pitchFamily="34" charset="0"/>
                          <a:cs typeface="Times New Roman" panose="02020603050405020304" pitchFamily="18" charset="0"/>
                        </a:rPr>
                        <a:t>Izglītība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lv-LV" sz="1400" b="1" dirty="0">
                          <a:effectLst/>
                          <a:latin typeface="Times New Roman" panose="02020603050405020304" pitchFamily="18" charset="0"/>
                          <a:ea typeface="Calibri" panose="020F0502020204030204" pitchFamily="34" charset="0"/>
                          <a:cs typeface="Times New Roman" panose="02020603050405020304" pitchFamily="18" charset="0"/>
                        </a:rPr>
                        <a:t>Pieredze</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lv-LV" sz="1400" b="1" dirty="0">
                          <a:effectLst/>
                          <a:latin typeface="Times New Roman" panose="02020603050405020304" pitchFamily="18" charset="0"/>
                          <a:ea typeface="Calibri" panose="020F0502020204030204" pitchFamily="34" charset="0"/>
                          <a:cs typeface="Times New Roman" panose="02020603050405020304" pitchFamily="18" charset="0"/>
                        </a:rPr>
                        <a:t>Papildus prasības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vismaz akadēmiskais bakalaura grāds vai profesionālais bakalaura grāds un atbilstoša profesionālā kvalifikācija vai cita Latvijas izglītības klasifikācijā noteiktajam Eiropas kvalifikācijas </a:t>
                      </a:r>
                      <a:r>
                        <a:rPr lang="lv-LV" sz="1200" dirty="0" err="1">
                          <a:effectLst/>
                          <a:latin typeface="Times New Roman" panose="02020603050405020304" pitchFamily="18" charset="0"/>
                          <a:ea typeface="Calibri" panose="020F0502020204030204" pitchFamily="34" charset="0"/>
                          <a:cs typeface="Times New Roman" panose="02020603050405020304" pitchFamily="18" charset="0"/>
                        </a:rPr>
                        <a:t>ietvarstruktūras</a:t>
                      </a: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6.līmenim atbilstoša kvalifikācija pedagoģijā, psiholoģijā, medicīnā, sociālajā darbā vai tiesību zinātnē.</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Kad stājas spēkā grozījumi</a:t>
                      </a: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vismaz akadēmiskais bakalaura grāds vai </a:t>
                      </a:r>
                      <a:r>
                        <a:rPr lang="lv-LV" sz="1200" dirty="0">
                          <a:solidFill>
                            <a:srgbClr val="1F497D"/>
                          </a:solidFill>
                          <a:effectLst/>
                          <a:latin typeface="Times New Roman" panose="02020603050405020304" pitchFamily="18" charset="0"/>
                          <a:ea typeface="Calibri" panose="020F0502020204030204" pitchFamily="34" charset="0"/>
                          <a:cs typeface="Times New Roman" panose="02020603050405020304" pitchFamily="18" charset="0"/>
                        </a:rPr>
                        <a:t> </a:t>
                      </a: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profesionālais bakalaura grāds un 5. līmeņa profesionālā kvalifikācija vai cita Latvijas izglītības klasifikācijā noteiktajam Eiropas kvalifikācijas </a:t>
                      </a:r>
                      <a:r>
                        <a:rPr lang="lv-LV" sz="1200" dirty="0" err="1">
                          <a:effectLst/>
                          <a:latin typeface="Times New Roman" panose="02020603050405020304" pitchFamily="18" charset="0"/>
                          <a:ea typeface="Calibri" panose="020F0502020204030204" pitchFamily="34" charset="0"/>
                          <a:cs typeface="Times New Roman" panose="02020603050405020304" pitchFamily="18" charset="0"/>
                        </a:rPr>
                        <a:t>ietvarstruktūras</a:t>
                      </a: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6. līmenim atbilstošu kvalifikācija pedagoģijā, psiholoģijā, medicīnā, sociālajā darbā vai tiesību zinātnē, izglītības vadībā vai sabiedrības vadībā.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Ne mazāk kā triju gadu darba stāžs attiecīgajā specialitātē;</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pēc grozījumiem</a:t>
                      </a: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ne mazāk kā triju gadu darba stāžs attiecīgi iegūtās izglītības tematiskajā jomā vai bāriņtiesas priekšsēdētāja, bāriņtiesas priekšsēdētāja vietnieka vai bāriņtiesas locekļa amata pienākumu pildīšanā.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3000"/>
                        </a:lnSpc>
                        <a:spcBef>
                          <a:spcPts val="500"/>
                        </a:spcBef>
                        <a:spcAft>
                          <a:spcPts val="0"/>
                        </a:spcAft>
                      </a:pPr>
                      <a:r>
                        <a:rPr lang="lv-LV" sz="1200" dirty="0">
                          <a:effectLst/>
                          <a:latin typeface="Times New Roman" panose="02020603050405020304" pitchFamily="18" charset="0"/>
                          <a:ea typeface="Times New Roman" panose="02020603050405020304" pitchFamily="18" charset="0"/>
                        </a:rPr>
                        <a:t>1) Latvijas Republikas pilsonis vai nepilsonis;</a:t>
                      </a:r>
                    </a:p>
                    <a:p>
                      <a:pPr>
                        <a:lnSpc>
                          <a:spcPct val="103000"/>
                        </a:lnSpc>
                        <a:spcBef>
                          <a:spcPts val="500"/>
                        </a:spcBef>
                        <a:spcAft>
                          <a:spcPts val="0"/>
                        </a:spcAft>
                      </a:pPr>
                      <a:r>
                        <a:rPr lang="lv-LV" sz="1200" dirty="0">
                          <a:effectLst/>
                          <a:latin typeface="Times New Roman" panose="02020603050405020304" pitchFamily="18" charset="0"/>
                          <a:ea typeface="Times New Roman" panose="02020603050405020304" pitchFamily="18" charset="0"/>
                        </a:rPr>
                        <a:t>2) sasniegts 30 gadu vecums;</a:t>
                      </a:r>
                    </a:p>
                    <a:p>
                      <a:pPr>
                        <a:lnSpc>
                          <a:spcPct val="103000"/>
                        </a:lnSpc>
                        <a:spcBef>
                          <a:spcPts val="500"/>
                        </a:spcBef>
                        <a:spcAft>
                          <a:spcPts val="0"/>
                        </a:spcAft>
                      </a:pPr>
                      <a:r>
                        <a:rPr lang="lv-LV" sz="1200" dirty="0">
                          <a:effectLst/>
                          <a:latin typeface="Times New Roman" panose="02020603050405020304" pitchFamily="18" charset="0"/>
                          <a:ea typeface="Times New Roman" panose="02020603050405020304" pitchFamily="18" charset="0"/>
                        </a:rPr>
                        <a:t>4) prot valsts valodu augstākajā līmenī;</a:t>
                      </a:r>
                    </a:p>
                    <a:p>
                      <a:pPr>
                        <a:lnSpc>
                          <a:spcPct val="103000"/>
                        </a:lnSpc>
                        <a:spcBef>
                          <a:spcPts val="500"/>
                        </a:spcBef>
                        <a:spcAft>
                          <a:spcPts val="0"/>
                        </a:spcAft>
                      </a:pPr>
                      <a:r>
                        <a:rPr lang="lv-LV" sz="1200" dirty="0">
                          <a:effectLst/>
                          <a:latin typeface="Times New Roman" panose="02020603050405020304" pitchFamily="18" charset="0"/>
                          <a:ea typeface="Times New Roman" panose="02020603050405020304" pitchFamily="18" charset="0"/>
                        </a:rPr>
                        <a:t>5) nevainojama reputācija.</a:t>
                      </a:r>
                    </a:p>
                    <a:p>
                      <a:pPr>
                        <a:lnSpc>
                          <a:spcPct val="115000"/>
                        </a:lnSpc>
                        <a:spcAft>
                          <a:spcPts val="0"/>
                        </a:spcAft>
                        <a:tabLst>
                          <a:tab pos="195580" algn="l"/>
                        </a:tabLst>
                      </a:pPr>
                      <a:r>
                        <a:rPr lang="lv-LV" sz="1200" dirty="0">
                          <a:effectLst/>
                          <a:latin typeface="Times New Roman" panose="02020603050405020304" pitchFamily="18" charset="0"/>
                          <a:ea typeface="Arial" panose="020B0604020202020204" pitchFamily="34" charset="0"/>
                          <a:cs typeface="Times New Roman" panose="02020603050405020304" pitchFamily="18" charset="0"/>
                        </a:rPr>
                        <a:t>6)pašvaldības pienākums (pēc grozījumiem – bāriņtiesas priekšsēdētāja) ir pieprasīt ziņas no Sodu reģistra, lai pārliecinātos par personas atbilstību šā likuma </a:t>
                      </a:r>
                      <a:r>
                        <a:rPr lang="lv-LV" sz="1200" u="sng" dirty="0">
                          <a:solidFill>
                            <a:srgbClr val="0563C1"/>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hlinkClick r:id="rId2"/>
                        </a:rPr>
                        <a:t>11. panta</a:t>
                      </a:r>
                      <a:r>
                        <a:rPr lang="lv-LV" sz="1200" dirty="0">
                          <a:effectLst/>
                          <a:latin typeface="Times New Roman" panose="02020603050405020304" pitchFamily="18" charset="0"/>
                          <a:ea typeface="Arial" panose="020B0604020202020204" pitchFamily="34" charset="0"/>
                          <a:cs typeface="Times New Roman" panose="02020603050405020304" pitchFamily="18" charset="0"/>
                        </a:rPr>
                        <a:t> 2., 3., 4., 5. un 6. punktā minētajām prasībām</a:t>
                      </a:r>
                      <a:r>
                        <a:rPr lang="lv-LV" sz="1200" dirty="0" smtClean="0">
                          <a:effectLst/>
                          <a:latin typeface="Times New Roman" panose="02020603050405020304" pitchFamily="18" charset="0"/>
                          <a:ea typeface="Arial" panose="020B0604020202020204" pitchFamily="34" charset="0"/>
                          <a:cs typeface="Times New Roman" panose="02020603050405020304" pitchFamily="18" charset="0"/>
                        </a:rPr>
                        <a:t>.</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Jāapgūst</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Ministru kabineta 2006.gada 5.decembra noteikumos Nr.984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“Noteikumi par bāriņtiesas priekšsēdētāja, bāriņtiesas priekšsēdētāja vietnieka un bāriņtiesas locekļa mācību programmas saturu un apmācības kārtību.” noteikto pamatapmācību.</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2630503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1006474"/>
          </a:xfrm>
        </p:spPr>
        <p:txBody>
          <a:bodyPr/>
          <a:lstStyle/>
          <a:p>
            <a:pPr algn="ctr"/>
            <a:r>
              <a:rPr lang="lv-LV" sz="2800" b="1" dirty="0"/>
              <a:t>Bāriņtiesas locekļiem jāpiemīt profesionālajai kvalitātei un kompetencei:</a:t>
            </a:r>
            <a:br>
              <a:rPr lang="lv-LV" sz="2800" b="1" dirty="0"/>
            </a:br>
            <a:endParaRPr lang="lv-LV" b="1" dirty="0"/>
          </a:p>
        </p:txBody>
      </p:sp>
      <p:sp>
        <p:nvSpPr>
          <p:cNvPr id="3" name="Content Placeholder 2"/>
          <p:cNvSpPr>
            <a:spLocks noGrp="1"/>
          </p:cNvSpPr>
          <p:nvPr>
            <p:ph idx="1"/>
          </p:nvPr>
        </p:nvSpPr>
        <p:spPr>
          <a:xfrm>
            <a:off x="559639" y="1371601"/>
            <a:ext cx="7886700" cy="4351338"/>
          </a:xfrm>
        </p:spPr>
        <p:txBody>
          <a:bodyPr/>
          <a:lstStyle/>
          <a:p>
            <a:pPr lvl="0"/>
            <a:r>
              <a:rPr lang="lv-LV" sz="2000" b="1" dirty="0" smtClean="0"/>
              <a:t>Bērnu </a:t>
            </a:r>
            <a:r>
              <a:rPr lang="lv-LV" sz="2000" b="1" dirty="0"/>
              <a:t>tiesību aizsardzības jautājumos;</a:t>
            </a:r>
          </a:p>
          <a:p>
            <a:pPr lvl="0"/>
            <a:r>
              <a:rPr lang="lv-LV" sz="2000" b="1" dirty="0"/>
              <a:t>Personu ar ierobežotu rīcībspēju tiesību aizsardzības jautājumos;</a:t>
            </a:r>
          </a:p>
          <a:p>
            <a:pPr lvl="0"/>
            <a:r>
              <a:rPr lang="lv-LV" sz="2000" b="1" dirty="0"/>
              <a:t>Notariālo funkciju pārzināšanai;</a:t>
            </a:r>
          </a:p>
          <a:p>
            <a:pPr lvl="0"/>
            <a:r>
              <a:rPr lang="lv-LV" sz="2000" b="1" dirty="0"/>
              <a:t>Administratīvā procesa nodrošināšanai iestādē atbilstoši normatīvajiem aktiem;</a:t>
            </a:r>
          </a:p>
          <a:p>
            <a:pPr lvl="0"/>
            <a:r>
              <a:rPr lang="lv-LV" sz="2000" b="1" dirty="0"/>
              <a:t>Saskarsmei un komunikācijas prasmēs veiksmīgas sadarbības veidošanai ar kolēģiem, citām institūcijām, juridiskām un fiziskām personām;</a:t>
            </a:r>
          </a:p>
          <a:p>
            <a:pPr lvl="0"/>
            <a:r>
              <a:rPr lang="lv-LV" sz="2000" b="1" dirty="0"/>
              <a:t>Izpratnei par bāriņtiesas pamatfunkcijām;</a:t>
            </a:r>
          </a:p>
          <a:p>
            <a:pPr lvl="0"/>
            <a:r>
              <a:rPr lang="lv-LV" sz="2000" b="1" dirty="0"/>
              <a:t>Orientācijai uz attīstību un zināšanu pilnveidi.</a:t>
            </a:r>
          </a:p>
          <a:p>
            <a:pPr marL="0" indent="0">
              <a:buNone/>
            </a:pPr>
            <a:endParaRPr lang="lv-LV" dirty="0"/>
          </a:p>
        </p:txBody>
      </p:sp>
    </p:spTree>
    <p:extLst>
      <p:ext uri="{BB962C8B-B14F-4D97-AF65-F5344CB8AC3E}">
        <p14:creationId xmlns:p14="http://schemas.microsoft.com/office/powerpoint/2010/main" val="36297132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816693"/>
          </a:xfrm>
        </p:spPr>
        <p:txBody>
          <a:bodyPr/>
          <a:lstStyle/>
          <a:p>
            <a:pPr algn="ctr"/>
            <a:r>
              <a:rPr lang="lv-LV" sz="3200" b="1" dirty="0" smtClean="0"/>
              <a:t>Bāriņtiesas locekļu pamatpienākumi</a:t>
            </a:r>
            <a:endParaRPr lang="lv-LV" sz="3200" b="1" dirty="0"/>
          </a:p>
        </p:txBody>
      </p:sp>
      <p:sp>
        <p:nvSpPr>
          <p:cNvPr id="3" name="Content Placeholder 2"/>
          <p:cNvSpPr>
            <a:spLocks noGrp="1"/>
          </p:cNvSpPr>
          <p:nvPr>
            <p:ph idx="1"/>
          </p:nvPr>
        </p:nvSpPr>
        <p:spPr>
          <a:xfrm>
            <a:off x="628650" y="1290788"/>
            <a:ext cx="7886700" cy="5118638"/>
          </a:xfrm>
        </p:spPr>
        <p:txBody>
          <a:bodyPr/>
          <a:lstStyle/>
          <a:p>
            <a:pPr lvl="0" fontAlgn="auto"/>
            <a:r>
              <a:rPr lang="lv-LV" sz="2000" dirty="0"/>
              <a:t>Sniedz palīdzību bērnam vai </a:t>
            </a:r>
            <a:r>
              <a:rPr lang="lv-LV" sz="2000" dirty="0" smtClean="0"/>
              <a:t>personai ar </a:t>
            </a:r>
            <a:r>
              <a:rPr lang="lv-LV" sz="2000" smtClean="0"/>
              <a:t>ierobežotu rīcībspēju, </a:t>
            </a:r>
            <a:r>
              <a:rPr lang="lv-LV" sz="2000" dirty="0"/>
              <a:t>kura pēc palīdzības vērsusies bāriņtiesā;</a:t>
            </a:r>
          </a:p>
          <a:p>
            <a:pPr lvl="0" fontAlgn="auto"/>
            <a:r>
              <a:rPr lang="lv-LV" sz="2000" dirty="0"/>
              <a:t>Veic dzīves apstākļu pārbaudes un ģimeņu riska novērtējumu;</a:t>
            </a:r>
          </a:p>
          <a:p>
            <a:pPr lvl="0" fontAlgn="auto"/>
            <a:r>
              <a:rPr lang="lv-LV" sz="2000" dirty="0"/>
              <a:t>Sagatavo bāriņtiesas lietvedībā atrodošās lietas izskatīšanai bāriņtiesas sēdēs;</a:t>
            </a:r>
          </a:p>
          <a:p>
            <a:pPr lvl="0" fontAlgn="auto"/>
            <a:r>
              <a:rPr lang="lv-LV" sz="2000" dirty="0"/>
              <a:t>Sagatavo prasības pieteikumus un pieteikumus sevišķā tiesāšanās kārtībā un piedalās tiesas procesos;</a:t>
            </a:r>
          </a:p>
          <a:p>
            <a:pPr lvl="0" fontAlgn="auto"/>
            <a:r>
              <a:rPr lang="lv-LV" sz="2000" dirty="0"/>
              <a:t>Sadarbojas ar citām bāriņtiesām, ilgstošās sociālās aprūpes un sociālās rehabilitācijas institūcijām, veselības aprūpes un izglītības iestādēm, sociālajiem dienestiem un policijas iestādēm;</a:t>
            </a:r>
          </a:p>
          <a:p>
            <a:pPr lvl="0" fontAlgn="auto"/>
            <a:r>
              <a:rPr lang="lv-LV" sz="2000" dirty="0"/>
              <a:t>Izskata iesniegumus un sūdzības, to skaitā iesniegumus un sūdzības par vecāka, aizbildņa, aizgādņa un audžuģimenes rīcību;</a:t>
            </a:r>
          </a:p>
          <a:p>
            <a:pPr lvl="0" fontAlgn="auto"/>
            <a:r>
              <a:rPr lang="lv-LV" sz="2000" dirty="0"/>
              <a:t>Izdara apliecinājumus un palīdz mantojuma lietu kārtošanā un mantojuma apsardzībā;</a:t>
            </a:r>
          </a:p>
          <a:p>
            <a:pPr lvl="0" fontAlgn="auto"/>
            <a:r>
              <a:rPr lang="lv-LV" sz="2000" dirty="0"/>
              <a:t>Var vadīt bāriņtiesas sēdes.</a:t>
            </a:r>
          </a:p>
          <a:p>
            <a:endParaRPr lang="lv-LV" dirty="0"/>
          </a:p>
        </p:txBody>
      </p:sp>
    </p:spTree>
    <p:extLst>
      <p:ext uri="{BB962C8B-B14F-4D97-AF65-F5344CB8AC3E}">
        <p14:creationId xmlns:p14="http://schemas.microsoft.com/office/powerpoint/2010/main" val="1837217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7042" y="365126"/>
            <a:ext cx="6738308" cy="1334277"/>
          </a:xfrm>
        </p:spPr>
        <p:txBody>
          <a:bodyPr/>
          <a:lstStyle/>
          <a:p>
            <a:pPr algn="ctr"/>
            <a:r>
              <a:rPr lang="lv-LV" dirty="0" smtClean="0"/>
              <a:t>Citi bāriņtiesas darbinieki</a:t>
            </a:r>
            <a:br>
              <a:rPr lang="lv-LV" dirty="0" smtClean="0"/>
            </a:br>
            <a:r>
              <a:rPr lang="lv-LV" sz="1600" dirty="0"/>
              <a:t>Bāriņtiesu likuma 8.panta otrajā daļā noteikts, ka bāriņtiesa atbilstoši darba apjomam ir tiesīga pieņemt darbā citus darbiniekus bāriņtiesas darba </a:t>
            </a:r>
            <a:r>
              <a:rPr lang="lv-LV" sz="1600" dirty="0" smtClean="0"/>
              <a:t>nodrošināšanai </a:t>
            </a:r>
            <a:endParaRPr lang="lv-LV" dirty="0"/>
          </a:p>
        </p:txBody>
      </p:sp>
      <p:sp>
        <p:nvSpPr>
          <p:cNvPr id="3" name="Content Placeholder 2"/>
          <p:cNvSpPr>
            <a:spLocks noGrp="1"/>
          </p:cNvSpPr>
          <p:nvPr>
            <p:ph idx="1"/>
          </p:nvPr>
        </p:nvSpPr>
        <p:spPr/>
        <p:txBody>
          <a:bodyPr/>
          <a:lstStyle/>
          <a:p>
            <a:pPr marL="0" indent="0" algn="ctr">
              <a:buNone/>
            </a:pPr>
            <a:r>
              <a:rPr lang="lv-LV" sz="2000" b="1" dirty="0" smtClean="0"/>
              <a:t>Bāriņtiesas priekšsēdētāja un bāriņtiesas locekļu palīgi</a:t>
            </a:r>
          </a:p>
          <a:p>
            <a:pPr>
              <a:buFontTx/>
              <a:buChar char="-"/>
            </a:pPr>
            <a:r>
              <a:rPr lang="lv-LV" sz="2000" b="1" dirty="0" smtClean="0"/>
              <a:t>Vērtīgs atbalsts </a:t>
            </a:r>
            <a:r>
              <a:rPr lang="lv-LV" sz="2000" dirty="0"/>
              <a:t>dažādu administratīvo, lietvedības jautājumu </a:t>
            </a:r>
            <a:r>
              <a:rPr lang="lv-LV" sz="2000" dirty="0" smtClean="0"/>
              <a:t>atslogošanai, datu ievades nodrošināšanai, iekšējās kvalitātes kontroles nodrošināšanai;</a:t>
            </a:r>
          </a:p>
          <a:p>
            <a:pPr>
              <a:buFontTx/>
              <a:buChar char="-"/>
            </a:pPr>
            <a:r>
              <a:rPr lang="lv-LV" sz="2000" dirty="0"/>
              <a:t>Bāriņtiesas locekļa palīga vai bāriņtiesas priekšsēdētāja palīga amata vieta nedrīkst būt izveidota ar mērķi, lai, apejot izglītības un pieredzes prasības vai citus Bāriņtiesu likuma nosacījumus, pieņemtu darbā darbiniekus bāriņtiesas locekļu pienākumu pildīšanai.</a:t>
            </a:r>
          </a:p>
          <a:p>
            <a:pPr>
              <a:buFontTx/>
              <a:buChar char="-"/>
            </a:pPr>
            <a:r>
              <a:rPr lang="lv-LV" sz="2000" dirty="0" smtClean="0"/>
              <a:t>Bāriņtiesu likumā konkretizētas prasības un uzdevumi plānoti no 2024.gada 1.oktobra (Bāriņtiesu likuma grozījumu likumprojekts).</a:t>
            </a:r>
          </a:p>
          <a:p>
            <a:pPr>
              <a:buFontTx/>
              <a:buChar char="-"/>
            </a:pPr>
            <a:r>
              <a:rPr lang="lv-LV" sz="2000" dirty="0" smtClean="0"/>
              <a:t>VBTAI viedoklis – </a:t>
            </a:r>
            <a:r>
              <a:rPr lang="lv-LV" sz="2000" b="1" dirty="0" smtClean="0"/>
              <a:t>palīgi nav tiesīgi veikt dzīves apstākļu pārbaudes, bērnu un personu viedokļu noskaidrošanu, pārstāvēt bāriņtiesas viedokli tiesā</a:t>
            </a:r>
            <a:r>
              <a:rPr lang="lv-LV" sz="2000" dirty="0" smtClean="0"/>
              <a:t> u.c. , tikai bāriņtiesas locekļiem piekrītošas funkcijas.</a:t>
            </a:r>
            <a:endParaRPr lang="lv-LV" sz="2000" dirty="0"/>
          </a:p>
        </p:txBody>
      </p:sp>
    </p:spTree>
    <p:extLst>
      <p:ext uri="{BB962C8B-B14F-4D97-AF65-F5344CB8AC3E}">
        <p14:creationId xmlns:p14="http://schemas.microsoft.com/office/powerpoint/2010/main" val="21323988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307734"/>
          </a:xfrm>
        </p:spPr>
        <p:txBody>
          <a:bodyPr/>
          <a:lstStyle/>
          <a:p>
            <a:endParaRPr lang="lv-LV" dirty="0"/>
          </a:p>
        </p:txBody>
      </p:sp>
      <p:sp>
        <p:nvSpPr>
          <p:cNvPr id="3" name="Content Placeholder 2"/>
          <p:cNvSpPr>
            <a:spLocks noGrp="1"/>
          </p:cNvSpPr>
          <p:nvPr>
            <p:ph idx="1"/>
          </p:nvPr>
        </p:nvSpPr>
        <p:spPr>
          <a:xfrm>
            <a:off x="628650" y="1345721"/>
            <a:ext cx="7886700" cy="4831242"/>
          </a:xfrm>
        </p:spPr>
        <p:txBody>
          <a:bodyPr/>
          <a:lstStyle/>
          <a:p>
            <a:pPr marL="0" indent="0" algn="ctr">
              <a:buNone/>
            </a:pPr>
            <a:endParaRPr lang="lv-LV" sz="2000" b="1" dirty="0" smtClean="0"/>
          </a:p>
          <a:p>
            <a:pPr marL="0" indent="0" algn="ctr">
              <a:buNone/>
            </a:pPr>
            <a:r>
              <a:rPr lang="lv-LV" sz="2000" b="1" dirty="0" smtClean="0"/>
              <a:t>Bāriņtiesas </a:t>
            </a:r>
            <a:r>
              <a:rPr lang="lv-LV" sz="2000" b="1" dirty="0"/>
              <a:t>lietvedis vai </a:t>
            </a:r>
            <a:r>
              <a:rPr lang="lv-LV" sz="2000" b="1" dirty="0" smtClean="0"/>
              <a:t>sekretārs</a:t>
            </a:r>
          </a:p>
          <a:p>
            <a:pPr marL="0" indent="0" algn="ctr">
              <a:lnSpc>
                <a:spcPct val="100000"/>
              </a:lnSpc>
              <a:spcBef>
                <a:spcPts val="0"/>
              </a:spcBef>
              <a:buNone/>
            </a:pPr>
            <a:endParaRPr lang="lv-LV" sz="2000" b="1" dirty="0"/>
          </a:p>
          <a:p>
            <a:pPr marL="0" indent="0" fontAlgn="auto">
              <a:lnSpc>
                <a:spcPct val="100000"/>
              </a:lnSpc>
              <a:spcBef>
                <a:spcPts val="0"/>
              </a:spcBef>
              <a:buNone/>
            </a:pPr>
            <a:r>
              <a:rPr lang="lv-LV" sz="2000" dirty="0"/>
              <a:t>Bāriņtiesu likuma 8.panta pirmajā daļā noteikts, ka bāriņtiesas lietvedību kārto sekretārs vai pašvaldības domes norīkots darbinieks. </a:t>
            </a:r>
            <a:endParaRPr lang="lv-LV" sz="2000" dirty="0" smtClean="0"/>
          </a:p>
          <a:p>
            <a:pPr marL="0" indent="0" fontAlgn="auto">
              <a:lnSpc>
                <a:spcPct val="100000"/>
              </a:lnSpc>
              <a:spcBef>
                <a:spcPts val="0"/>
              </a:spcBef>
              <a:buNone/>
            </a:pPr>
            <a:endParaRPr lang="lv-LV" sz="2000" dirty="0"/>
          </a:p>
          <a:p>
            <a:pPr marL="0" indent="0" fontAlgn="auto">
              <a:lnSpc>
                <a:spcPct val="100000"/>
              </a:lnSpc>
              <a:spcBef>
                <a:spcPts val="0"/>
              </a:spcBef>
              <a:buNone/>
            </a:pPr>
            <a:r>
              <a:rPr lang="lv-LV" sz="2000" dirty="0"/>
              <a:t>B</a:t>
            </a:r>
            <a:r>
              <a:rPr lang="lv-LV" sz="2000" dirty="0" smtClean="0"/>
              <a:t>āriņtiesas </a:t>
            </a:r>
            <a:r>
              <a:rPr lang="lv-LV" sz="2000" dirty="0"/>
              <a:t>lietvedim/sekretāram ir nozīmīgs darba apjoms, līdz ar to </a:t>
            </a:r>
            <a:r>
              <a:rPr lang="lv-LV" sz="2000" b="1" dirty="0"/>
              <a:t>vismaz viens pilnas slodzes darbinieks </a:t>
            </a:r>
            <a:r>
              <a:rPr lang="lv-LV" sz="2000" dirty="0"/>
              <a:t>ir obligāti nepieciešams. Vērtējot darba apjomu, pašvaldība var vērtēt nepieciešamību piesaistīt papildus lietvedības vai arhīva darbinieku</a:t>
            </a:r>
            <a:r>
              <a:rPr lang="lv-LV" sz="2000" dirty="0" smtClean="0"/>
              <a:t>.</a:t>
            </a:r>
          </a:p>
          <a:p>
            <a:pPr marL="0" indent="0" fontAlgn="auto">
              <a:lnSpc>
                <a:spcPct val="100000"/>
              </a:lnSpc>
              <a:spcBef>
                <a:spcPts val="0"/>
              </a:spcBef>
              <a:buNone/>
            </a:pPr>
            <a:endParaRPr lang="lv-LV" sz="2000" dirty="0"/>
          </a:p>
          <a:p>
            <a:pPr marL="0" indent="0">
              <a:lnSpc>
                <a:spcPct val="100000"/>
              </a:lnSpc>
              <a:spcBef>
                <a:spcPts val="0"/>
              </a:spcBef>
              <a:buNone/>
            </a:pPr>
            <a:r>
              <a:rPr lang="lv-LV" sz="2000" dirty="0" smtClean="0"/>
              <a:t>Bāriņtiesas darbības noteikumu 10.</a:t>
            </a:r>
            <a:r>
              <a:rPr lang="lv-LV" sz="2000" baseline="30000" dirty="0" smtClean="0"/>
              <a:t>2</a:t>
            </a:r>
            <a:r>
              <a:rPr lang="lv-LV" sz="2000" dirty="0" smtClean="0"/>
              <a:t> punkts paredz, ka bāriņtiesas </a:t>
            </a:r>
            <a:r>
              <a:rPr lang="lv-LV" sz="2000" dirty="0"/>
              <a:t>priekšsēdētājs ar rīkojumu nosaka darbinieku, kurš atbild par bāriņtiesas arhīvu.</a:t>
            </a:r>
            <a:endParaRPr lang="lv-LV" sz="2000" b="1" dirty="0"/>
          </a:p>
        </p:txBody>
      </p:sp>
    </p:spTree>
    <p:extLst>
      <p:ext uri="{BB962C8B-B14F-4D97-AF65-F5344CB8AC3E}">
        <p14:creationId xmlns:p14="http://schemas.microsoft.com/office/powerpoint/2010/main" val="479862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730429"/>
          </a:xfrm>
        </p:spPr>
        <p:txBody>
          <a:bodyPr/>
          <a:lstStyle/>
          <a:p>
            <a:pPr algn="ctr"/>
            <a:r>
              <a:rPr lang="lv-LV" sz="3200" b="1" dirty="0"/>
              <a:t>Citi bāriņtiesas darbinieki</a:t>
            </a:r>
            <a:r>
              <a:rPr lang="lv-LV" b="1" dirty="0"/>
              <a:t/>
            </a:r>
            <a:br>
              <a:rPr lang="lv-LV" b="1" dirty="0"/>
            </a:br>
            <a:endParaRPr lang="lv-LV" dirty="0"/>
          </a:p>
        </p:txBody>
      </p:sp>
      <p:sp>
        <p:nvSpPr>
          <p:cNvPr id="3" name="Content Placeholder 2"/>
          <p:cNvSpPr>
            <a:spLocks noGrp="1"/>
          </p:cNvSpPr>
          <p:nvPr>
            <p:ph idx="1"/>
          </p:nvPr>
        </p:nvSpPr>
        <p:spPr>
          <a:xfrm>
            <a:off x="871269" y="1290787"/>
            <a:ext cx="7886700" cy="4971990"/>
          </a:xfrm>
        </p:spPr>
        <p:txBody>
          <a:bodyPr/>
          <a:lstStyle/>
          <a:p>
            <a:pPr marL="0" indent="0">
              <a:buNone/>
            </a:pPr>
            <a:r>
              <a:rPr lang="lv-LV" sz="2000" dirty="0"/>
              <a:t>Līdzšinējā prakse norāda, ka atkarībā no pašvaldības un bāriņtiesas nepieciešamībām un iespējām, bāriņtiesā mēdz būt citi darbinieki, kuri nodarbināti ar dažādām amata slodzēm. </a:t>
            </a:r>
            <a:r>
              <a:rPr lang="lv-LV" sz="2000" dirty="0" smtClean="0"/>
              <a:t>Piemēram</a:t>
            </a:r>
            <a:r>
              <a:rPr lang="lv-LV" sz="2000" dirty="0"/>
              <a:t>:</a:t>
            </a:r>
          </a:p>
          <a:p>
            <a:pPr lvl="0"/>
            <a:r>
              <a:rPr lang="lv-LV" sz="2000" dirty="0"/>
              <a:t>Bāriņtiesas psihologs</a:t>
            </a:r>
            <a:r>
              <a:rPr lang="lv-LV" sz="2000" dirty="0" smtClean="0"/>
              <a:t>;</a:t>
            </a:r>
          </a:p>
          <a:p>
            <a:pPr lvl="0"/>
            <a:r>
              <a:rPr lang="lv-LV" sz="2000" dirty="0" smtClean="0"/>
              <a:t>Jurists;</a:t>
            </a:r>
            <a:endParaRPr lang="lv-LV" sz="2000" dirty="0"/>
          </a:p>
          <a:p>
            <a:pPr lvl="0"/>
            <a:r>
              <a:rPr lang="lv-LV" sz="2000" dirty="0"/>
              <a:t>Bāriņtiesas šoferis;</a:t>
            </a:r>
          </a:p>
          <a:p>
            <a:pPr lvl="0"/>
            <a:r>
              <a:rPr lang="lv-LV" sz="2000" dirty="0"/>
              <a:t>Datu ievades operators;</a:t>
            </a:r>
          </a:p>
          <a:p>
            <a:pPr lvl="0"/>
            <a:r>
              <a:rPr lang="lv-LV" sz="2000" dirty="0"/>
              <a:t>Arhivārs;</a:t>
            </a:r>
          </a:p>
          <a:p>
            <a:pPr lvl="0"/>
            <a:r>
              <a:rPr lang="lv-LV" sz="2000" dirty="0"/>
              <a:t>Ugunsdrošības speciālists;</a:t>
            </a:r>
          </a:p>
          <a:p>
            <a:pPr lvl="0"/>
            <a:r>
              <a:rPr lang="lv-LV" sz="2000" dirty="0"/>
              <a:t>Personāla </a:t>
            </a:r>
            <a:r>
              <a:rPr lang="lv-LV" sz="2000" dirty="0" smtClean="0"/>
              <a:t>speciālists;</a:t>
            </a:r>
          </a:p>
          <a:p>
            <a:pPr lvl="0"/>
            <a:r>
              <a:rPr lang="lv-LV" sz="2000" dirty="0" smtClean="0"/>
              <a:t>Grāmatvedis;</a:t>
            </a:r>
            <a:endParaRPr lang="lv-LV" sz="2000" dirty="0"/>
          </a:p>
          <a:p>
            <a:pPr lvl="0"/>
            <a:r>
              <a:rPr lang="lv-LV" sz="2000" dirty="0"/>
              <a:t>Datu aizsardzības speciālists;</a:t>
            </a:r>
          </a:p>
          <a:p>
            <a:pPr lvl="0"/>
            <a:r>
              <a:rPr lang="lv-LV" sz="2000" dirty="0"/>
              <a:t>Informācijas tehnoloģiju speciālists.</a:t>
            </a:r>
          </a:p>
          <a:p>
            <a:pPr marL="0" indent="0">
              <a:buNone/>
            </a:pPr>
            <a:endParaRPr lang="lv-LV" dirty="0"/>
          </a:p>
        </p:txBody>
      </p:sp>
    </p:spTree>
    <p:extLst>
      <p:ext uri="{BB962C8B-B14F-4D97-AF65-F5344CB8AC3E}">
        <p14:creationId xmlns:p14="http://schemas.microsoft.com/office/powerpoint/2010/main" val="14377759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971968"/>
          </a:xfrm>
        </p:spPr>
        <p:txBody>
          <a:bodyPr/>
          <a:lstStyle/>
          <a:p>
            <a:pPr algn="ctr"/>
            <a:r>
              <a:rPr lang="lv-LV" sz="3200" b="1" dirty="0" smtClean="0"/>
              <a:t>Kā izvērtēt nepieciešamo bāriņtiesas darbinieku skaitu</a:t>
            </a:r>
            <a:endParaRPr lang="lv-LV" sz="3200" b="1" dirty="0"/>
          </a:p>
        </p:txBody>
      </p:sp>
      <p:sp>
        <p:nvSpPr>
          <p:cNvPr id="3" name="Content Placeholder 2"/>
          <p:cNvSpPr>
            <a:spLocks noGrp="1"/>
          </p:cNvSpPr>
          <p:nvPr>
            <p:ph idx="1"/>
          </p:nvPr>
        </p:nvSpPr>
        <p:spPr>
          <a:xfrm>
            <a:off x="628650" y="1337095"/>
            <a:ext cx="7886700" cy="4839868"/>
          </a:xfrm>
        </p:spPr>
        <p:txBody>
          <a:bodyPr/>
          <a:lstStyle/>
          <a:p>
            <a:pPr marL="0" indent="0">
              <a:buNone/>
            </a:pPr>
            <a:endParaRPr lang="lv-LV" sz="2000" dirty="0" smtClean="0"/>
          </a:p>
          <a:p>
            <a:pPr marL="0" indent="0">
              <a:buNone/>
            </a:pPr>
            <a:r>
              <a:rPr lang="lv-LV" sz="2000" dirty="0" smtClean="0"/>
              <a:t>Bāriņtiesu </a:t>
            </a:r>
            <a:r>
              <a:rPr lang="lv-LV" sz="2000" dirty="0"/>
              <a:t>likuma 7.panta otrajā daļā noteikts, ka bāriņtiesā ievēlējamo bāriņtiesas locekļu skaitu nosaka attiecīgās pašvaldības dome </a:t>
            </a:r>
            <a:r>
              <a:rPr lang="lv-LV" sz="2000" b="1" dirty="0"/>
              <a:t>atbilstoši pašvaldības administratīvajā teritorijā deklarēto iedzīvotāju skaitam, lai pilnvērtīgi nodrošinātu bērnu un aizgādnībā esošo personu tiesību un interešu aizsardzību</a:t>
            </a:r>
            <a:r>
              <a:rPr lang="lv-LV" sz="2000" dirty="0" smtClean="0"/>
              <a:t>.</a:t>
            </a:r>
          </a:p>
          <a:p>
            <a:pPr marL="0" indent="0">
              <a:buNone/>
            </a:pPr>
            <a:endParaRPr lang="lv-LV" sz="2000" dirty="0"/>
          </a:p>
          <a:p>
            <a:pPr marL="0" indent="0">
              <a:buNone/>
            </a:pPr>
            <a:r>
              <a:rPr lang="lv-LV" sz="2000" dirty="0" smtClean="0"/>
              <a:t>Bāriņtiesu likuma grozījumu likumprojekts</a:t>
            </a:r>
            <a:r>
              <a:rPr lang="lv-LV" sz="2000" dirty="0"/>
              <a:t>: "</a:t>
            </a:r>
            <a:r>
              <a:rPr lang="lv-LV" sz="2000" i="1" dirty="0"/>
              <a:t>Bāriņtiesas locekļu skaitu nosaka pašvaldība atbilstoši pašvaldības </a:t>
            </a:r>
            <a:r>
              <a:rPr lang="lv-LV" sz="2000" b="1" i="1" dirty="0"/>
              <a:t>administratīvajā teritorijā deklarēto iedzīvotāju skaitam</a:t>
            </a:r>
            <a:r>
              <a:rPr lang="lv-LV" sz="2000" i="1" dirty="0"/>
              <a:t>, </a:t>
            </a:r>
            <a:r>
              <a:rPr lang="lv-LV" sz="2000" b="1" i="1" dirty="0"/>
              <a:t>bērnu un aizgādnībā esošo personu skaitam, bāriņtiesas lietu skaitam, pašvaldības administratīvās teritorijas lielumam</a:t>
            </a:r>
            <a:r>
              <a:rPr lang="lv-LV" sz="2000" i="1" dirty="0"/>
              <a:t>, lai pilnvērtīgi nodrošinātu bērnu un aizgādnībā esošo personu tiesību un interešu aizsardzību</a:t>
            </a:r>
            <a:r>
              <a:rPr lang="lv-LV" sz="2000" dirty="0" smtClean="0"/>
              <a:t>." .</a:t>
            </a:r>
            <a:endParaRPr lang="lv-LV" sz="2000" dirty="0"/>
          </a:p>
          <a:p>
            <a:pPr marL="0" indent="0">
              <a:buNone/>
            </a:pPr>
            <a:endParaRPr lang="lv-LV" dirty="0"/>
          </a:p>
        </p:txBody>
      </p:sp>
    </p:spTree>
    <p:extLst>
      <p:ext uri="{BB962C8B-B14F-4D97-AF65-F5344CB8AC3E}">
        <p14:creationId xmlns:p14="http://schemas.microsoft.com/office/powerpoint/2010/main" val="1938094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1144497"/>
          </a:xfrm>
        </p:spPr>
        <p:txBody>
          <a:bodyPr/>
          <a:lstStyle/>
          <a:p>
            <a:pPr algn="ctr"/>
            <a:r>
              <a:rPr lang="lv-LV" sz="3600" b="1" dirty="0" smtClean="0"/>
              <a:t>Kritēriji, kas ņemami vērā, nosakot nepieciešamo darbinieku skaitu</a:t>
            </a:r>
            <a:endParaRPr lang="lv-LV" sz="3600" b="1" dirty="0"/>
          </a:p>
        </p:txBody>
      </p:sp>
      <p:sp>
        <p:nvSpPr>
          <p:cNvPr id="3" name="Content Placeholder 2"/>
          <p:cNvSpPr>
            <a:spLocks noGrp="1"/>
          </p:cNvSpPr>
          <p:nvPr>
            <p:ph idx="1"/>
          </p:nvPr>
        </p:nvSpPr>
        <p:spPr>
          <a:xfrm>
            <a:off x="628650" y="1690777"/>
            <a:ext cx="7886700" cy="4486186"/>
          </a:xfrm>
        </p:spPr>
        <p:txBody>
          <a:bodyPr/>
          <a:lstStyle/>
          <a:p>
            <a:pPr marL="0" lvl="0" indent="0" algn="ctr">
              <a:buNone/>
            </a:pPr>
            <a:r>
              <a:rPr lang="lv-LV" b="1" dirty="0" smtClean="0"/>
              <a:t>Vispārējais novada raksturojums:</a:t>
            </a:r>
          </a:p>
          <a:p>
            <a:pPr lvl="0"/>
            <a:r>
              <a:rPr lang="lv-LV" dirty="0" smtClean="0"/>
              <a:t>Administratīvās </a:t>
            </a:r>
            <a:r>
              <a:rPr lang="lv-LV" dirty="0"/>
              <a:t>teritorijas platība, km²;</a:t>
            </a:r>
          </a:p>
          <a:p>
            <a:pPr lvl="0"/>
            <a:r>
              <a:rPr lang="lv-LV" dirty="0"/>
              <a:t>Pagastu, teritoriālo vienību </a:t>
            </a:r>
            <a:r>
              <a:rPr lang="lv-LV" dirty="0" smtClean="0"/>
              <a:t>skaits, infrastruktūras īpatnības;</a:t>
            </a:r>
            <a:endParaRPr lang="lv-LV" dirty="0"/>
          </a:p>
          <a:p>
            <a:pPr lvl="0"/>
            <a:r>
              <a:rPr lang="lv-LV" dirty="0"/>
              <a:t>Deklarēto iedzīvotāju skaits;</a:t>
            </a:r>
          </a:p>
          <a:p>
            <a:pPr lvl="0"/>
            <a:r>
              <a:rPr lang="lv-LV" dirty="0"/>
              <a:t>Deklarēto iedzīvotāju skaita prognoze tuvāko 5-10 gadu laikā;</a:t>
            </a:r>
          </a:p>
          <a:p>
            <a:pPr lvl="0"/>
            <a:r>
              <a:rPr lang="lv-LV" dirty="0"/>
              <a:t>Deklarēto nepilngadīgo personu skaits</a:t>
            </a:r>
            <a:r>
              <a:rPr lang="lv-LV" dirty="0" smtClean="0"/>
              <a:t>;</a:t>
            </a:r>
            <a:endParaRPr lang="lv-LV" dirty="0"/>
          </a:p>
        </p:txBody>
      </p:sp>
    </p:spTree>
    <p:extLst>
      <p:ext uri="{BB962C8B-B14F-4D97-AF65-F5344CB8AC3E}">
        <p14:creationId xmlns:p14="http://schemas.microsoft.com/office/powerpoint/2010/main" val="36747783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434139"/>
            <a:ext cx="6743700" cy="877076"/>
          </a:xfrm>
        </p:spPr>
        <p:txBody>
          <a:bodyPr/>
          <a:lstStyle/>
          <a:p>
            <a:pPr algn="ctr"/>
            <a:r>
              <a:rPr lang="lv-LV" sz="3200" b="1" dirty="0" smtClean="0"/>
              <a:t>Jaunizveidotās pašvaldības sociālās situācijas raksturojums</a:t>
            </a:r>
            <a:endParaRPr lang="lv-LV" sz="3200" b="1" dirty="0"/>
          </a:p>
        </p:txBody>
      </p:sp>
      <p:sp>
        <p:nvSpPr>
          <p:cNvPr id="3" name="Content Placeholder 2"/>
          <p:cNvSpPr>
            <a:spLocks noGrp="1"/>
          </p:cNvSpPr>
          <p:nvPr>
            <p:ph idx="1"/>
          </p:nvPr>
        </p:nvSpPr>
        <p:spPr/>
        <p:txBody>
          <a:bodyPr/>
          <a:lstStyle/>
          <a:p>
            <a:pPr lvl="0"/>
            <a:r>
              <a:rPr lang="lv-LV" sz="2400" dirty="0" smtClean="0"/>
              <a:t>Riska ģimeņu skaits* (pēc bāriņtiesas vērtējuma vai pašvaldības sociālā dienesta prognoze);</a:t>
            </a:r>
            <a:endParaRPr lang="lv-LV" dirty="0" smtClean="0"/>
          </a:p>
          <a:p>
            <a:pPr lvl="0"/>
            <a:r>
              <a:rPr lang="lv-LV" sz="2400" dirty="0" smtClean="0"/>
              <a:t>Bērnu skaits riska ģimenēs (pēc bāriņtiesas vērtējuma vai pašvaldības sociālā dienesta prognoze);</a:t>
            </a:r>
          </a:p>
          <a:p>
            <a:pPr lvl="0"/>
            <a:r>
              <a:rPr lang="lv-LV" sz="2400" dirty="0" smtClean="0"/>
              <a:t>Vienpersoniski pieņemtie lēmumi par bērna aizgādības tiesību pārtraukšanu vecākiem.</a:t>
            </a:r>
          </a:p>
          <a:p>
            <a:pPr marL="0" lvl="0" indent="0">
              <a:buNone/>
            </a:pPr>
            <a:endParaRPr lang="lv-LV" sz="2400" dirty="0"/>
          </a:p>
          <a:p>
            <a:pPr marL="0" lvl="0" indent="0">
              <a:buNone/>
            </a:pPr>
            <a:r>
              <a:rPr lang="lv-LV" sz="2400" dirty="0" smtClean="0"/>
              <a:t>*Būtiski iegūt objektīvu informāciju no sociālā dienesta par faktisko situāciju un riska līmeni nepietiekamai bērnu aprūpei un audzināšanai apvienojamajā pašvaldībā.</a:t>
            </a:r>
            <a:endParaRPr lang="lv-LV" sz="2400" dirty="0"/>
          </a:p>
        </p:txBody>
      </p:sp>
    </p:spTree>
    <p:extLst>
      <p:ext uri="{BB962C8B-B14F-4D97-AF65-F5344CB8AC3E}">
        <p14:creationId xmlns:p14="http://schemas.microsoft.com/office/powerpoint/2010/main" val="547151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722269"/>
          </a:xfrm>
        </p:spPr>
        <p:txBody>
          <a:bodyPr/>
          <a:lstStyle/>
          <a:p>
            <a:r>
              <a:rPr lang="lv-LV" dirty="0" smtClean="0"/>
              <a:t>Ar ko sākt?</a:t>
            </a:r>
            <a:endParaRPr lang="lv-LV" dirty="0"/>
          </a:p>
        </p:txBody>
      </p:sp>
      <p:sp>
        <p:nvSpPr>
          <p:cNvPr id="3" name="Content Placeholder 2"/>
          <p:cNvSpPr>
            <a:spLocks noGrp="1"/>
          </p:cNvSpPr>
          <p:nvPr>
            <p:ph idx="1"/>
          </p:nvPr>
        </p:nvSpPr>
        <p:spPr>
          <a:xfrm>
            <a:off x="628650" y="1504348"/>
            <a:ext cx="7886700" cy="4879975"/>
          </a:xfrm>
        </p:spPr>
        <p:txBody>
          <a:bodyPr/>
          <a:lstStyle/>
          <a:p>
            <a:pPr marL="0" indent="0">
              <a:lnSpc>
                <a:spcPct val="100000"/>
              </a:lnSpc>
              <a:spcBef>
                <a:spcPts val="0"/>
              </a:spcBef>
              <a:buNone/>
            </a:pPr>
            <a:r>
              <a:rPr lang="lv-LV" sz="2000" b="1" dirty="0" smtClean="0"/>
              <a:t>Būtiski, lai ir izvirzīts kāds «procesa vadītājs», kurš uzņemas vadošo lomu bāriņtiesas modeļa izstrādei.</a:t>
            </a:r>
          </a:p>
          <a:p>
            <a:pPr marL="0" indent="0">
              <a:lnSpc>
                <a:spcPct val="100000"/>
              </a:lnSpc>
              <a:spcBef>
                <a:spcPts val="0"/>
              </a:spcBef>
              <a:buNone/>
            </a:pPr>
            <a:endParaRPr lang="lv-LV" sz="2000" b="1" dirty="0"/>
          </a:p>
          <a:p>
            <a:pPr marL="0" indent="0">
              <a:lnSpc>
                <a:spcPct val="100000"/>
              </a:lnSpc>
              <a:spcBef>
                <a:spcPts val="0"/>
              </a:spcBef>
              <a:buNone/>
            </a:pPr>
            <a:r>
              <a:rPr lang="lv-LV" sz="2000" b="1" dirty="0" smtClean="0"/>
              <a:t>Šobrīd šādai personai jau būtu jābūt, tomēr pašvaldību sniegtā un arī «nesniegtā» informācija liecina, ka ne visās pašvaldībās tā ir.</a:t>
            </a:r>
          </a:p>
          <a:p>
            <a:pPr marL="0" indent="0">
              <a:lnSpc>
                <a:spcPct val="100000"/>
              </a:lnSpc>
              <a:spcBef>
                <a:spcPts val="0"/>
              </a:spcBef>
              <a:buNone/>
            </a:pPr>
            <a:endParaRPr lang="lv-LV" sz="2000" b="1" dirty="0"/>
          </a:p>
          <a:p>
            <a:pPr marL="0" indent="0">
              <a:lnSpc>
                <a:spcPct val="100000"/>
              </a:lnSpc>
              <a:spcBef>
                <a:spcPts val="0"/>
              </a:spcBef>
              <a:buNone/>
            </a:pPr>
            <a:r>
              <a:rPr lang="lv-LV" sz="2000" b="1" dirty="0" smtClean="0"/>
              <a:t>Ja par atbildīgo personu ir nozīmēts bāriņtiesas pārstāvis, jebkurā gadījumā jābūt pašvaldības amatpersonai (visbiežāk – izpilddirektors), ar kuru konsultēties par plānoto, resursu iespējām, informēt par vajadzībām.</a:t>
            </a:r>
          </a:p>
          <a:p>
            <a:pPr marL="0" indent="0">
              <a:lnSpc>
                <a:spcPct val="100000"/>
              </a:lnSpc>
              <a:spcBef>
                <a:spcPts val="0"/>
              </a:spcBef>
              <a:buNone/>
            </a:pPr>
            <a:endParaRPr lang="lv-LV" sz="2000" b="1" dirty="0" smtClean="0"/>
          </a:p>
          <a:p>
            <a:pPr marL="0" indent="0">
              <a:lnSpc>
                <a:spcPct val="100000"/>
              </a:lnSpc>
              <a:spcBef>
                <a:spcPts val="0"/>
              </a:spcBef>
              <a:buNone/>
            </a:pPr>
            <a:r>
              <a:rPr lang="lv-LV" sz="2000" b="1" dirty="0"/>
              <a:t>Būtiski, lai visu apvienojamo bāriņtiesu darbinieki ir iesaistīti, uzklausīti, saņem regulāru informāciju par plānoto attiecībā uz </a:t>
            </a:r>
            <a:r>
              <a:rPr lang="lv-LV" sz="2000" b="1" dirty="0" err="1"/>
              <a:t>jaunizveidojamo</a:t>
            </a:r>
            <a:r>
              <a:rPr lang="lv-LV" sz="2000" b="1" dirty="0"/>
              <a:t> bāriņtiesu. Piemēram, regulāra informācijas sniegšana elektroniskajā pastā, attālinātas tikšanās. </a:t>
            </a:r>
          </a:p>
          <a:p>
            <a:pPr marL="0" indent="0">
              <a:lnSpc>
                <a:spcPct val="100000"/>
              </a:lnSpc>
              <a:spcBef>
                <a:spcPts val="0"/>
              </a:spcBef>
              <a:buNone/>
            </a:pPr>
            <a:endParaRPr lang="lv-LV" sz="2000" b="1" dirty="0"/>
          </a:p>
        </p:txBody>
      </p:sp>
    </p:spTree>
    <p:extLst>
      <p:ext uri="{BB962C8B-B14F-4D97-AF65-F5344CB8AC3E}">
        <p14:creationId xmlns:p14="http://schemas.microsoft.com/office/powerpoint/2010/main" val="24596215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0057" y="460018"/>
            <a:ext cx="6743700" cy="730427"/>
          </a:xfrm>
        </p:spPr>
        <p:txBody>
          <a:bodyPr/>
          <a:lstStyle/>
          <a:p>
            <a:pPr algn="ctr"/>
            <a:r>
              <a:rPr lang="lv-LV" sz="3600" b="1" dirty="0" smtClean="0"/>
              <a:t>Bāriņtiesas darba apjoma analīze</a:t>
            </a:r>
            <a:endParaRPr lang="lv-LV" sz="3600" b="1" dirty="0"/>
          </a:p>
        </p:txBody>
      </p:sp>
      <p:sp>
        <p:nvSpPr>
          <p:cNvPr id="3" name="Content Placeholder 2"/>
          <p:cNvSpPr>
            <a:spLocks noGrp="1"/>
          </p:cNvSpPr>
          <p:nvPr>
            <p:ph idx="1"/>
          </p:nvPr>
        </p:nvSpPr>
        <p:spPr>
          <a:xfrm>
            <a:off x="628650" y="1345721"/>
            <a:ext cx="7886700" cy="4831242"/>
          </a:xfrm>
        </p:spPr>
        <p:txBody>
          <a:bodyPr/>
          <a:lstStyle/>
          <a:p>
            <a:pPr lvl="0"/>
            <a:r>
              <a:rPr lang="lv-LV" dirty="0"/>
              <a:t>Aktīvo lietu </a:t>
            </a:r>
            <a:r>
              <a:rPr lang="lv-LV" dirty="0" smtClean="0"/>
              <a:t>skaits -  lietas, kurās tiek veiktas, vai paredzēts veikt bāriņtiesas kompetencē esošas darbības; </a:t>
            </a:r>
            <a:endParaRPr lang="lv-LV" dirty="0"/>
          </a:p>
          <a:p>
            <a:pPr lvl="0"/>
            <a:r>
              <a:rPr lang="lv-LV" dirty="0"/>
              <a:t>Pirmreizēji </a:t>
            </a:r>
            <a:r>
              <a:rPr lang="lv-LV" dirty="0" smtClean="0"/>
              <a:t>ierosināto </a:t>
            </a:r>
            <a:r>
              <a:rPr lang="lv-LV" dirty="0"/>
              <a:t>lietu vidējais skaits gadā;</a:t>
            </a:r>
          </a:p>
          <a:p>
            <a:pPr lvl="0"/>
            <a:r>
              <a:rPr lang="lv-LV" dirty="0"/>
              <a:t>Pieņemto lēmumu skaits vidēji gadā</a:t>
            </a:r>
            <a:r>
              <a:rPr lang="lv-LV" dirty="0" smtClean="0"/>
              <a:t>;</a:t>
            </a:r>
          </a:p>
          <a:p>
            <a:pPr lvl="0"/>
            <a:r>
              <a:rPr lang="lv-LV" dirty="0" smtClean="0"/>
              <a:t>Ārpusģimenes</a:t>
            </a:r>
            <a:r>
              <a:rPr lang="en-US" dirty="0" smtClean="0"/>
              <a:t> </a:t>
            </a:r>
            <a:r>
              <a:rPr lang="lv-LV" dirty="0" smtClean="0"/>
              <a:t>aprūpē</a:t>
            </a:r>
            <a:r>
              <a:rPr lang="en-US" dirty="0" smtClean="0"/>
              <a:t> </a:t>
            </a:r>
            <a:r>
              <a:rPr lang="lv-LV" dirty="0" smtClean="0"/>
              <a:t>esošo</a:t>
            </a:r>
            <a:r>
              <a:rPr lang="en-US" dirty="0" smtClean="0"/>
              <a:t> </a:t>
            </a:r>
            <a:r>
              <a:rPr lang="lv-LV" dirty="0" smtClean="0"/>
              <a:t>bērnu</a:t>
            </a:r>
            <a:r>
              <a:rPr lang="en-US" dirty="0" smtClean="0"/>
              <a:t> </a:t>
            </a:r>
            <a:r>
              <a:rPr lang="lv-LV" dirty="0" smtClean="0"/>
              <a:t>skaits;</a:t>
            </a:r>
          </a:p>
          <a:p>
            <a:pPr lvl="0"/>
            <a:r>
              <a:rPr lang="lv-LV" dirty="0"/>
              <a:t>Personu ar ierobežotu rīcībspēju, kuru intereses un tiesības jānodrošina bāriņtiesai, skaits;</a:t>
            </a:r>
          </a:p>
          <a:p>
            <a:pPr lvl="0"/>
            <a:r>
              <a:rPr lang="lv-LV" dirty="0"/>
              <a:t>Pašvaldībā esošo audžuģimeņu skaits;</a:t>
            </a:r>
          </a:p>
          <a:p>
            <a:pPr marL="0" indent="0">
              <a:buNone/>
            </a:pPr>
            <a:endParaRPr lang="lv-LV" dirty="0"/>
          </a:p>
        </p:txBody>
      </p:sp>
    </p:spTree>
    <p:extLst>
      <p:ext uri="{BB962C8B-B14F-4D97-AF65-F5344CB8AC3E}">
        <p14:creationId xmlns:p14="http://schemas.microsoft.com/office/powerpoint/2010/main" val="387174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r>
              <a:rPr lang="en-US" dirty="0"/>
              <a:t>Teritoriālās </a:t>
            </a:r>
            <a:r>
              <a:rPr lang="lv-LV" dirty="0" smtClean="0"/>
              <a:t>vienības, kurās jānodrošina notariālo funkciju veikšana, </a:t>
            </a:r>
            <a:r>
              <a:rPr lang="lv-LV" dirty="0"/>
              <a:t>to apjoms</a:t>
            </a:r>
            <a:r>
              <a:rPr lang="lv-LV" dirty="0" smtClean="0"/>
              <a:t>;</a:t>
            </a:r>
          </a:p>
          <a:p>
            <a:r>
              <a:rPr lang="lv-LV" dirty="0" smtClean="0"/>
              <a:t>Citi kritēriji, kurus bāriņtiesas darbinieki uzskata par nozīmīgiem iekļaut. Citu būtisku lietu kategoriju analīze (piemēram, liels skaits pēc tiesas sprieduma sniegto atzinumu, ievērojams adopciju lietu skaits)- katrā jaunizveidotajā novadā var būt atsevišķas lietu kategorijas, kuru veikšanai nepieciešami būtiski resursi.</a:t>
            </a:r>
            <a:endParaRPr lang="lv-LV" dirty="0"/>
          </a:p>
        </p:txBody>
      </p:sp>
    </p:spTree>
    <p:extLst>
      <p:ext uri="{BB962C8B-B14F-4D97-AF65-F5344CB8AC3E}">
        <p14:creationId xmlns:p14="http://schemas.microsoft.com/office/powerpoint/2010/main" val="4011889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161085"/>
          </a:xfrm>
        </p:spPr>
        <p:txBody>
          <a:bodyPr/>
          <a:lstStyle/>
          <a:p>
            <a:r>
              <a:rPr lang="lv-LV" sz="3600" b="1" dirty="0" smtClean="0"/>
              <a:t>Piemērs</a:t>
            </a:r>
            <a:endParaRPr lang="lv-LV" sz="36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45634908"/>
              </p:ext>
            </p:extLst>
          </p:nvPr>
        </p:nvGraphicFramePr>
        <p:xfrm>
          <a:off x="767753" y="1302588"/>
          <a:ext cx="7747597" cy="5294496"/>
        </p:xfrm>
        <a:graphic>
          <a:graphicData uri="http://schemas.openxmlformats.org/drawingml/2006/table">
            <a:tbl>
              <a:tblPr/>
              <a:tblGrid>
                <a:gridCol w="2085138"/>
                <a:gridCol w="1772370"/>
                <a:gridCol w="1778884"/>
                <a:gridCol w="2111205"/>
              </a:tblGrid>
              <a:tr h="435506">
                <a:tc>
                  <a:txBody>
                    <a:bodyPr/>
                    <a:lstStyle/>
                    <a:p>
                      <a:pPr algn="l" rtl="0" fontAlgn="ctr"/>
                      <a:r>
                        <a:rPr lang="lv-LV" sz="1000" b="1" i="0" u="none" strike="noStrike" dirty="0">
                          <a:solidFill>
                            <a:srgbClr val="000000"/>
                          </a:solidFill>
                          <a:effectLst/>
                          <a:latin typeface="Times New Roman" panose="02020603050405020304" pitchFamily="18" charset="0"/>
                          <a:cs typeface="Times New Roman" panose="02020603050405020304" pitchFamily="18" charset="0"/>
                        </a:rPr>
                        <a:t>Jaunizveidotais novads </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lv-LV" sz="1000" b="1" i="0" u="none" strike="noStrike" dirty="0">
                          <a:solidFill>
                            <a:srgbClr val="000000"/>
                          </a:solidFill>
                          <a:effectLst/>
                          <a:latin typeface="Times New Roman" panose="02020603050405020304" pitchFamily="18" charset="0"/>
                          <a:cs typeface="Times New Roman" panose="02020603050405020304" pitchFamily="18" charset="0"/>
                        </a:rPr>
                        <a:t>Apvienojamās pašvaldības (iekrāsota – vadošā pašvaldība) </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lv-LV" sz="1000" b="1" i="0" u="none" strike="noStrike" dirty="0">
                          <a:solidFill>
                            <a:srgbClr val="000000"/>
                          </a:solidFill>
                          <a:effectLst/>
                          <a:latin typeface="Times New Roman" panose="02020603050405020304" pitchFamily="18" charset="0"/>
                          <a:cs typeface="Times New Roman" panose="02020603050405020304" pitchFamily="18" charset="0"/>
                        </a:rPr>
                        <a:t>Skaits</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lv-LV" sz="1000" b="1" i="0" u="none" strike="noStrike">
                          <a:solidFill>
                            <a:srgbClr val="000000"/>
                          </a:solidFill>
                          <a:effectLst/>
                          <a:latin typeface="Times New Roman" panose="02020603050405020304" pitchFamily="18" charset="0"/>
                          <a:cs typeface="Times New Roman" panose="02020603050405020304" pitchFamily="18" charset="0"/>
                        </a:rPr>
                        <a:t>KOPĀ </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472">
                <a:tc rowSpan="4">
                  <a:txBody>
                    <a:bodyPr/>
                    <a:lstStyle/>
                    <a:p>
                      <a:pPr algn="l" fontAlgn="ctr"/>
                      <a:r>
                        <a:rPr lang="lv-LV" sz="1000" b="1" i="0" u="none" strike="noStrike" dirty="0">
                          <a:solidFill>
                            <a:srgbClr val="000000"/>
                          </a:solidFill>
                          <a:effectLst/>
                          <a:latin typeface="Times New Roman" panose="02020603050405020304" pitchFamily="18" charset="0"/>
                          <a:cs typeface="Times New Roman" panose="02020603050405020304" pitchFamily="18" charset="0"/>
                        </a:rPr>
                        <a:t>Iedzīvotāju skaits atbilstoši Iedzīvotāju reģistra datiem </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A</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lv-LV" sz="1000" b="0" i="0" u="none" strike="noStrike" dirty="0" smtClean="0">
                          <a:solidFill>
                            <a:srgbClr val="414142"/>
                          </a:solidFill>
                          <a:effectLst/>
                          <a:latin typeface="Times New Roman" panose="02020603050405020304" pitchFamily="18" charset="0"/>
                          <a:cs typeface="Times New Roman" panose="02020603050405020304" pitchFamily="18" charset="0"/>
                        </a:rPr>
                        <a:t>20 </a:t>
                      </a:r>
                      <a:r>
                        <a:rPr lang="lv-LV" sz="1000" b="0" i="0" u="none" strike="noStrike" dirty="0">
                          <a:solidFill>
                            <a:srgbClr val="414142"/>
                          </a:solidFill>
                          <a:effectLst/>
                          <a:latin typeface="Times New Roman" panose="02020603050405020304" pitchFamily="18" charset="0"/>
                          <a:cs typeface="Times New Roman" panose="02020603050405020304" pitchFamily="18" charset="0"/>
                        </a:rPr>
                        <a:t>838</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rowSpan="4">
                  <a:txBody>
                    <a:bodyPr/>
                    <a:lstStyle/>
                    <a:p>
                      <a:pPr algn="ctr" fontAlgn="ctr"/>
                      <a:r>
                        <a:rPr lang="lv-LV" sz="1000" b="1" i="0" u="none" strike="noStrike" dirty="0" smtClean="0">
                          <a:solidFill>
                            <a:srgbClr val="000000"/>
                          </a:solidFill>
                          <a:effectLst/>
                          <a:latin typeface="Times New Roman" panose="02020603050405020304" pitchFamily="18" charset="0"/>
                          <a:cs typeface="Times New Roman" panose="02020603050405020304" pitchFamily="18" charset="0"/>
                        </a:rPr>
                        <a:t>40 733</a:t>
                      </a:r>
                      <a:endParaRPr lang="lv-LV"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B</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000" b="0" i="0" u="none" strike="noStrike" dirty="0">
                          <a:solidFill>
                            <a:srgbClr val="414142"/>
                          </a:solidFill>
                          <a:effectLst/>
                          <a:latin typeface="Times New Roman" panose="02020603050405020304" pitchFamily="18" charset="0"/>
                          <a:cs typeface="Times New Roman" panose="02020603050405020304" pitchFamily="18" charset="0"/>
                        </a:rPr>
                        <a:t>8 </a:t>
                      </a:r>
                      <a:r>
                        <a:rPr lang="lv-LV" sz="1000" b="0" i="0" u="none" strike="noStrike" dirty="0" smtClean="0">
                          <a:solidFill>
                            <a:srgbClr val="414142"/>
                          </a:solidFill>
                          <a:effectLst/>
                          <a:latin typeface="Times New Roman" panose="02020603050405020304" pitchFamily="18" charset="0"/>
                          <a:cs typeface="Times New Roman" panose="02020603050405020304" pitchFamily="18" charset="0"/>
                        </a:rPr>
                        <a:t>184</a:t>
                      </a:r>
                      <a:endParaRPr lang="lv-LV" sz="1000" b="0" i="0" u="none" strike="noStrike" dirty="0">
                        <a:solidFill>
                          <a:srgbClr val="414142"/>
                        </a:solidFill>
                        <a:effectLst/>
                        <a:latin typeface="Times New Roman" panose="02020603050405020304" pitchFamily="18" charset="0"/>
                        <a:cs typeface="Times New Roman" panose="02020603050405020304" pitchFamily="18" charset="0"/>
                      </a:endParaRP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02472">
                <a:tc vMerge="1">
                  <a:txBody>
                    <a:bodyPr/>
                    <a:lstStyle/>
                    <a:p>
                      <a:endParaRPr lang="lv-LV"/>
                    </a:p>
                  </a:txBody>
                  <a:tcPr/>
                </a:tc>
                <a:tc>
                  <a:txBody>
                    <a:bodyPr/>
                    <a:lstStyle/>
                    <a:p>
                      <a:pPr algn="l" fontAlgn="ctr"/>
                      <a:r>
                        <a:rPr lang="lv-LV" sz="1000" b="0" i="0" u="none" strike="noStrike" dirty="0">
                          <a:solidFill>
                            <a:srgbClr val="000000"/>
                          </a:solidFill>
                          <a:effectLst/>
                          <a:latin typeface="Times New Roman" panose="02020603050405020304" pitchFamily="18" charset="0"/>
                          <a:cs typeface="Times New Roman" panose="02020603050405020304" pitchFamily="18" charset="0"/>
                        </a:rPr>
                        <a:t>C</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000" b="0" i="0" u="none" strike="noStrike" dirty="0">
                          <a:solidFill>
                            <a:srgbClr val="414142"/>
                          </a:solidFill>
                          <a:effectLst/>
                          <a:latin typeface="Times New Roman" panose="02020603050405020304" pitchFamily="18" charset="0"/>
                          <a:cs typeface="Times New Roman" panose="02020603050405020304" pitchFamily="18" charset="0"/>
                        </a:rPr>
                        <a:t>3 </a:t>
                      </a:r>
                      <a:r>
                        <a:rPr lang="lv-LV" sz="1000" b="0" i="0" u="none" strike="noStrike" dirty="0" smtClean="0">
                          <a:solidFill>
                            <a:srgbClr val="414142"/>
                          </a:solidFill>
                          <a:effectLst/>
                          <a:latin typeface="Times New Roman" panose="02020603050405020304" pitchFamily="18" charset="0"/>
                          <a:cs typeface="Times New Roman" panose="02020603050405020304" pitchFamily="18" charset="0"/>
                        </a:rPr>
                        <a:t>238</a:t>
                      </a:r>
                      <a:endParaRPr lang="lv-LV" sz="1000" b="0" i="0" u="none" strike="noStrike" dirty="0">
                        <a:solidFill>
                          <a:srgbClr val="414142"/>
                        </a:solidFill>
                        <a:effectLst/>
                        <a:latin typeface="Times New Roman" panose="02020603050405020304" pitchFamily="18" charset="0"/>
                        <a:cs typeface="Times New Roman" panose="02020603050405020304" pitchFamily="18" charset="0"/>
                      </a:endParaRP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77400">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D</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000" b="0" i="0" u="none" strike="noStrike" dirty="0">
                          <a:solidFill>
                            <a:srgbClr val="414142"/>
                          </a:solidFill>
                          <a:effectLst/>
                          <a:latin typeface="Times New Roman" panose="02020603050405020304" pitchFamily="18" charset="0"/>
                          <a:cs typeface="Times New Roman" panose="02020603050405020304" pitchFamily="18" charset="0"/>
                        </a:rPr>
                        <a:t>8 </a:t>
                      </a:r>
                      <a:r>
                        <a:rPr lang="lv-LV" sz="1000" b="0" i="0" u="none" strike="noStrike" dirty="0" smtClean="0">
                          <a:solidFill>
                            <a:srgbClr val="414142"/>
                          </a:solidFill>
                          <a:effectLst/>
                          <a:latin typeface="Times New Roman" panose="02020603050405020304" pitchFamily="18" charset="0"/>
                          <a:cs typeface="Times New Roman" panose="02020603050405020304" pitchFamily="18" charset="0"/>
                        </a:rPr>
                        <a:t>173</a:t>
                      </a:r>
                      <a:endParaRPr lang="lv-LV" sz="1000" b="0" i="0" u="none" strike="noStrike" dirty="0">
                        <a:solidFill>
                          <a:srgbClr val="414142"/>
                        </a:solidFill>
                        <a:effectLst/>
                        <a:latin typeface="Times New Roman" panose="02020603050405020304" pitchFamily="18" charset="0"/>
                        <a:cs typeface="Times New Roman" panose="02020603050405020304" pitchFamily="18" charset="0"/>
                      </a:endParaRP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02472">
                <a:tc rowSpan="4">
                  <a:txBody>
                    <a:bodyPr/>
                    <a:lstStyle/>
                    <a:p>
                      <a:pPr algn="l" rtl="0" fontAlgn="b"/>
                      <a:r>
                        <a:rPr lang="lv-LV" sz="1000" b="1" i="0" u="none" strike="noStrike">
                          <a:solidFill>
                            <a:srgbClr val="000000"/>
                          </a:solidFill>
                          <a:effectLst/>
                          <a:latin typeface="Times New Roman" panose="02020603050405020304" pitchFamily="18" charset="0"/>
                          <a:cs typeface="Times New Roman" panose="02020603050405020304" pitchFamily="18" charset="0"/>
                        </a:rPr>
                        <a:t>Bāriņtiesu aktīvo lietu skaits </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lv-LV" sz="1000" b="0" i="0" u="none" strike="noStrike" dirty="0">
                          <a:solidFill>
                            <a:srgbClr val="000000"/>
                          </a:solidFill>
                          <a:effectLst/>
                          <a:latin typeface="Times New Roman" panose="02020603050405020304" pitchFamily="18" charset="0"/>
                          <a:cs typeface="Times New Roman" panose="02020603050405020304" pitchFamily="18" charset="0"/>
                        </a:rPr>
                        <a:t>A</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288</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rowSpan="4">
                  <a:txBody>
                    <a:bodyPr/>
                    <a:lstStyle/>
                    <a:p>
                      <a:pPr algn="ctr" fontAlgn="b"/>
                      <a:r>
                        <a:rPr lang="lv-LV" sz="1000" b="1" i="0" u="none" strike="noStrike" dirty="0">
                          <a:solidFill>
                            <a:srgbClr val="000000"/>
                          </a:solidFill>
                          <a:effectLst/>
                          <a:latin typeface="Times New Roman" panose="02020603050405020304" pitchFamily="18" charset="0"/>
                          <a:cs typeface="Times New Roman" panose="02020603050405020304" pitchFamily="18" charset="0"/>
                        </a:rPr>
                        <a:t>795</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B</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lv-LV" sz="1000" b="0" i="0" u="none" strike="noStrike">
                          <a:solidFill>
                            <a:srgbClr val="000000"/>
                          </a:solidFill>
                          <a:effectLst/>
                          <a:latin typeface="Times New Roman" panose="02020603050405020304" pitchFamily="18" charset="0"/>
                          <a:cs typeface="Times New Roman" panose="02020603050405020304" pitchFamily="18" charset="0"/>
                        </a:rPr>
                        <a:t>247</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vMerge="1">
                  <a:txBody>
                    <a:bodyPr/>
                    <a:lstStyle/>
                    <a:p>
                      <a:endParaRPr lang="lv-LV"/>
                    </a:p>
                  </a:txBody>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C</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80</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D</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000" b="0" i="0" u="none" strike="noStrike">
                          <a:solidFill>
                            <a:srgbClr val="000000"/>
                          </a:solidFill>
                          <a:effectLst/>
                          <a:latin typeface="Times New Roman" panose="02020603050405020304" pitchFamily="18" charset="0"/>
                          <a:cs typeface="Times New Roman" panose="02020603050405020304" pitchFamily="18" charset="0"/>
                        </a:rPr>
                        <a:t>180</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02472">
                <a:tc rowSpan="4">
                  <a:txBody>
                    <a:bodyPr/>
                    <a:lstStyle/>
                    <a:p>
                      <a:pPr algn="l" fontAlgn="b"/>
                      <a:r>
                        <a:rPr lang="lv-LV" sz="1000" b="1" i="0" u="none" strike="noStrike">
                          <a:solidFill>
                            <a:srgbClr val="000000"/>
                          </a:solidFill>
                          <a:effectLst/>
                          <a:latin typeface="Times New Roman" panose="02020603050405020304" pitchFamily="18" charset="0"/>
                          <a:cs typeface="Times New Roman" panose="02020603050405020304" pitchFamily="18" charset="0"/>
                        </a:rPr>
                        <a:t>2020.gadā pieņemtie lēmumi</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A</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100</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rowSpan="4">
                  <a:txBody>
                    <a:bodyPr/>
                    <a:lstStyle/>
                    <a:p>
                      <a:pPr algn="ctr" fontAlgn="b"/>
                      <a:r>
                        <a:rPr lang="lv-LV" sz="1000" b="1" i="0" u="none" strike="noStrike" dirty="0">
                          <a:solidFill>
                            <a:srgbClr val="000000"/>
                          </a:solidFill>
                          <a:effectLst/>
                          <a:latin typeface="Times New Roman" panose="02020603050405020304" pitchFamily="18" charset="0"/>
                          <a:cs typeface="Times New Roman" panose="02020603050405020304" pitchFamily="18" charset="0"/>
                        </a:rPr>
                        <a:t>250</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B</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31</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C</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23</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63950">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D</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lv-LV" sz="1000" b="0" i="0" u="none" strike="noStrike">
                          <a:solidFill>
                            <a:srgbClr val="000000"/>
                          </a:solidFill>
                          <a:effectLst/>
                          <a:latin typeface="Times New Roman" panose="02020603050405020304" pitchFamily="18" charset="0"/>
                          <a:cs typeface="Times New Roman" panose="02020603050405020304" pitchFamily="18" charset="0"/>
                        </a:rPr>
                        <a:t>96</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vMerge="1">
                  <a:txBody>
                    <a:bodyPr/>
                    <a:lstStyle/>
                    <a:p>
                      <a:endParaRPr lang="lv-LV"/>
                    </a:p>
                  </a:txBody>
                  <a:tcPr/>
                </a:tc>
              </a:tr>
              <a:tr h="102472">
                <a:tc rowSpan="4">
                  <a:txBody>
                    <a:bodyPr/>
                    <a:lstStyle/>
                    <a:p>
                      <a:pPr algn="l" fontAlgn="b"/>
                      <a:r>
                        <a:rPr lang="lv-LV" sz="1000" b="1" i="0" u="none" strike="noStrike" dirty="0">
                          <a:solidFill>
                            <a:srgbClr val="000000"/>
                          </a:solidFill>
                          <a:effectLst/>
                          <a:latin typeface="Times New Roman" panose="02020603050405020304" pitchFamily="18" charset="0"/>
                          <a:cs typeface="Times New Roman" panose="02020603050405020304" pitchFamily="18" charset="0"/>
                        </a:rPr>
                        <a:t>Ārpusģimenes aprūpē esošo bērnu skaits (var veikt arī detalizētāku </a:t>
                      </a:r>
                      <a:r>
                        <a:rPr lang="lv-LV" sz="1000" b="1" i="0" u="none" strike="noStrike" dirty="0" smtClean="0">
                          <a:solidFill>
                            <a:srgbClr val="000000"/>
                          </a:solidFill>
                          <a:effectLst/>
                          <a:latin typeface="Times New Roman" panose="02020603050405020304" pitchFamily="18" charset="0"/>
                          <a:cs typeface="Times New Roman" panose="02020603050405020304" pitchFamily="18" charset="0"/>
                        </a:rPr>
                        <a:t>analīzi </a:t>
                      </a:r>
                      <a:r>
                        <a:rPr lang="lv-LV" sz="1000" b="1" i="0" u="none" strike="noStrike" dirty="0">
                          <a:solidFill>
                            <a:srgbClr val="000000"/>
                          </a:solidFill>
                          <a:effectLst/>
                          <a:latin typeface="Times New Roman" panose="02020603050405020304" pitchFamily="18" charset="0"/>
                          <a:cs typeface="Times New Roman" panose="02020603050405020304" pitchFamily="18" charset="0"/>
                        </a:rPr>
                        <a:t>par bērnu vecumu, ārpusģimenes aprūpes formu u.tml.</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A</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101</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rowSpan="4">
                  <a:txBody>
                    <a:bodyPr/>
                    <a:lstStyle/>
                    <a:p>
                      <a:pPr algn="ctr" fontAlgn="b"/>
                      <a:r>
                        <a:rPr lang="lv-LV" sz="1000" b="1" i="0" u="none" strike="noStrike" dirty="0">
                          <a:solidFill>
                            <a:srgbClr val="000000"/>
                          </a:solidFill>
                          <a:effectLst/>
                          <a:latin typeface="Times New Roman" panose="02020603050405020304" pitchFamily="18" charset="0"/>
                          <a:cs typeface="Times New Roman" panose="02020603050405020304" pitchFamily="18" charset="0"/>
                        </a:rPr>
                        <a:t>205</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B</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000" b="0" i="0" u="none" strike="noStrike">
                          <a:solidFill>
                            <a:srgbClr val="000000"/>
                          </a:solidFill>
                          <a:effectLst/>
                          <a:latin typeface="Times New Roman" panose="02020603050405020304" pitchFamily="18" charset="0"/>
                          <a:cs typeface="Times New Roman" panose="02020603050405020304" pitchFamily="18" charset="0"/>
                        </a:rPr>
                        <a:t>33</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C</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13</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599460">
                <a:tc vMerge="1">
                  <a:txBody>
                    <a:bodyPr/>
                    <a:lstStyle/>
                    <a:p>
                      <a:endParaRPr lang="lv-LV"/>
                    </a:p>
                  </a:txBody>
                  <a:tcPr/>
                </a:tc>
                <a:tc>
                  <a:txBody>
                    <a:bodyPr/>
                    <a:lstStyle/>
                    <a:p>
                      <a:pPr algn="l" fontAlgn="ctr"/>
                      <a:r>
                        <a:rPr lang="lv-LV" sz="1000" b="0" i="0" u="none" strike="noStrike" dirty="0">
                          <a:solidFill>
                            <a:srgbClr val="000000"/>
                          </a:solidFill>
                          <a:effectLst/>
                          <a:latin typeface="Times New Roman" panose="02020603050405020304" pitchFamily="18" charset="0"/>
                          <a:cs typeface="Times New Roman" panose="02020603050405020304" pitchFamily="18" charset="0"/>
                        </a:rPr>
                        <a:t>D</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58</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02472">
                <a:tc rowSpan="4">
                  <a:txBody>
                    <a:bodyPr/>
                    <a:lstStyle/>
                    <a:p>
                      <a:pPr algn="l" fontAlgn="b"/>
                      <a:r>
                        <a:rPr lang="lv-LV" sz="1000" b="1" i="0" u="none" strike="noStrike">
                          <a:solidFill>
                            <a:srgbClr val="000000"/>
                          </a:solidFill>
                          <a:effectLst/>
                          <a:latin typeface="Times New Roman" panose="02020603050405020304" pitchFamily="18" charset="0"/>
                          <a:cs typeface="Times New Roman" panose="02020603050405020304" pitchFamily="18" charset="0"/>
                        </a:rPr>
                        <a:t>Aizgādnībā esošās personas</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A</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33</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rowSpan="4">
                  <a:txBody>
                    <a:bodyPr/>
                    <a:lstStyle/>
                    <a:p>
                      <a:pPr algn="ctr" fontAlgn="b"/>
                      <a:r>
                        <a:rPr lang="lv-LV" sz="1000" b="1" i="0" u="none" strike="noStrike" dirty="0">
                          <a:solidFill>
                            <a:srgbClr val="000000"/>
                          </a:solidFill>
                          <a:effectLst/>
                          <a:latin typeface="Times New Roman" panose="02020603050405020304" pitchFamily="18" charset="0"/>
                          <a:cs typeface="Times New Roman" panose="02020603050405020304" pitchFamily="18" charset="0"/>
                        </a:rPr>
                        <a:t>95</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B</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lv-LV" sz="1000" b="0" i="0" u="none" strike="noStrike">
                          <a:solidFill>
                            <a:srgbClr val="000000"/>
                          </a:solidFill>
                          <a:effectLst/>
                          <a:latin typeface="Times New Roman" panose="02020603050405020304" pitchFamily="18" charset="0"/>
                          <a:cs typeface="Times New Roman" panose="02020603050405020304" pitchFamily="18" charset="0"/>
                        </a:rPr>
                        <a:t>32</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vMerge="1">
                  <a:txBody>
                    <a:bodyPr/>
                    <a:lstStyle/>
                    <a:p>
                      <a:endParaRPr lang="lv-LV"/>
                    </a:p>
                  </a:txBody>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C</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10</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D</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000" b="0" i="0" u="none" strike="noStrike">
                          <a:solidFill>
                            <a:srgbClr val="000000"/>
                          </a:solidFill>
                          <a:effectLst/>
                          <a:latin typeface="Times New Roman" panose="02020603050405020304" pitchFamily="18" charset="0"/>
                          <a:cs typeface="Times New Roman" panose="02020603050405020304" pitchFamily="18" charset="0"/>
                        </a:rPr>
                        <a:t>20</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02472">
                <a:tc rowSpan="4">
                  <a:txBody>
                    <a:bodyPr/>
                    <a:lstStyle/>
                    <a:p>
                      <a:pPr algn="l" fontAlgn="b"/>
                      <a:r>
                        <a:rPr lang="lv-LV" sz="1000" b="1" i="0" u="none" strike="noStrike">
                          <a:solidFill>
                            <a:srgbClr val="000000"/>
                          </a:solidFill>
                          <a:effectLst/>
                          <a:latin typeface="Times New Roman" panose="02020603050405020304" pitchFamily="18" charset="0"/>
                          <a:cs typeface="Times New Roman" panose="02020603050405020304" pitchFamily="18" charset="0"/>
                        </a:rPr>
                        <a:t>Audžuģimeņu skaits</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A</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6</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rowSpan="4">
                  <a:txBody>
                    <a:bodyPr/>
                    <a:lstStyle/>
                    <a:p>
                      <a:pPr algn="ctr" fontAlgn="b"/>
                      <a:r>
                        <a:rPr lang="lv-LV" sz="1000" b="1" i="0" u="none" strike="noStrike" dirty="0">
                          <a:solidFill>
                            <a:srgbClr val="000000"/>
                          </a:solidFill>
                          <a:effectLst/>
                          <a:latin typeface="Times New Roman" panose="02020603050405020304" pitchFamily="18" charset="0"/>
                          <a:cs typeface="Times New Roman" panose="02020603050405020304" pitchFamily="18" charset="0"/>
                        </a:rPr>
                        <a:t>14</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B</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000" b="0" i="0" u="none" strike="noStrike">
                          <a:solidFill>
                            <a:srgbClr val="000000"/>
                          </a:solidFill>
                          <a:effectLst/>
                          <a:latin typeface="Times New Roman" panose="02020603050405020304" pitchFamily="18" charset="0"/>
                          <a:cs typeface="Times New Roman" panose="02020603050405020304" pitchFamily="18" charset="0"/>
                        </a:rPr>
                        <a:t>0</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C</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000" b="0" i="0" u="none" strike="noStrike">
                          <a:solidFill>
                            <a:srgbClr val="000000"/>
                          </a:solidFill>
                          <a:effectLst/>
                          <a:latin typeface="Times New Roman" panose="02020603050405020304" pitchFamily="18" charset="0"/>
                          <a:cs typeface="Times New Roman" panose="02020603050405020304" pitchFamily="18" charset="0"/>
                        </a:rPr>
                        <a:t>1</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D</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7</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vMerge="1">
                  <a:txBody>
                    <a:bodyPr/>
                    <a:lstStyle/>
                    <a:p>
                      <a:endParaRPr lang="lv-LV"/>
                    </a:p>
                  </a:txBody>
                  <a:tcPr/>
                </a:tc>
              </a:tr>
              <a:tr h="102472">
                <a:tc rowSpan="4">
                  <a:txBody>
                    <a:bodyPr/>
                    <a:lstStyle/>
                    <a:p>
                      <a:pPr algn="l" rtl="0" fontAlgn="b"/>
                      <a:r>
                        <a:rPr lang="lv-LV" sz="1000" b="1" i="0" u="none" strike="noStrike" dirty="0">
                          <a:solidFill>
                            <a:srgbClr val="000000"/>
                          </a:solidFill>
                          <a:effectLst/>
                          <a:latin typeface="Times New Roman" panose="02020603050405020304" pitchFamily="18" charset="0"/>
                          <a:cs typeface="Times New Roman" panose="02020603050405020304" pitchFamily="18" charset="0"/>
                        </a:rPr>
                        <a:t>Atzinumi pēc tiesas pieprasījuma</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A</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3</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rowSpan="4">
                  <a:txBody>
                    <a:bodyPr/>
                    <a:lstStyle/>
                    <a:p>
                      <a:pPr algn="ctr" fontAlgn="b"/>
                      <a:r>
                        <a:rPr lang="lv-LV" sz="1000" b="1" i="0" u="none" strike="noStrike" dirty="0">
                          <a:solidFill>
                            <a:srgbClr val="000000"/>
                          </a:solidFill>
                          <a:effectLst/>
                          <a:latin typeface="Times New Roman" panose="02020603050405020304" pitchFamily="18" charset="0"/>
                          <a:cs typeface="Times New Roman" panose="02020603050405020304" pitchFamily="18" charset="0"/>
                        </a:rPr>
                        <a:t>9</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B</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3</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vMerge="1">
                  <a:txBody>
                    <a:bodyPr/>
                    <a:lstStyle/>
                    <a:p>
                      <a:endParaRPr lang="lv-LV"/>
                    </a:p>
                  </a:txBody>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C</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0</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lv-LV"/>
                    </a:p>
                  </a:txBody>
                  <a:tcPr/>
                </a:tc>
              </a:tr>
              <a:tr h="102472">
                <a:tc vMerge="1">
                  <a:txBody>
                    <a:bodyPr/>
                    <a:lstStyle/>
                    <a:p>
                      <a:endParaRPr lang="lv-LV"/>
                    </a:p>
                  </a:txBody>
                  <a:tcPr/>
                </a:tc>
                <a:tc>
                  <a:txBody>
                    <a:bodyPr/>
                    <a:lstStyle/>
                    <a:p>
                      <a:pPr algn="l" fontAlgn="ctr"/>
                      <a:r>
                        <a:rPr lang="lv-LV" sz="1000" b="0" i="0" u="none" strike="noStrike">
                          <a:solidFill>
                            <a:srgbClr val="000000"/>
                          </a:solidFill>
                          <a:effectLst/>
                          <a:latin typeface="Times New Roman" panose="02020603050405020304" pitchFamily="18" charset="0"/>
                          <a:cs typeface="Times New Roman" panose="02020603050405020304" pitchFamily="18" charset="0"/>
                        </a:rPr>
                        <a:t>D</a:t>
                      </a:r>
                    </a:p>
                  </a:txBody>
                  <a:tcPr marL="4605" marR="4605" marT="4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lv-LV" sz="1000" b="0" i="0" u="none" strike="noStrike" dirty="0">
                          <a:solidFill>
                            <a:srgbClr val="000000"/>
                          </a:solidFill>
                          <a:effectLst/>
                          <a:latin typeface="Times New Roman" panose="02020603050405020304" pitchFamily="18" charset="0"/>
                          <a:cs typeface="Times New Roman" panose="02020603050405020304" pitchFamily="18" charset="0"/>
                        </a:rPr>
                        <a:t>3</a:t>
                      </a:r>
                    </a:p>
                  </a:txBody>
                  <a:tcPr marL="4605" marR="4605" marT="4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vMerge="1">
                  <a:txBody>
                    <a:bodyPr/>
                    <a:lstStyle/>
                    <a:p>
                      <a:endParaRPr lang="lv-LV"/>
                    </a:p>
                  </a:txBody>
                  <a:tcPr/>
                </a:tc>
              </a:tr>
            </a:tbl>
          </a:graphicData>
        </a:graphic>
      </p:graphicFrame>
    </p:spTree>
    <p:extLst>
      <p:ext uri="{BB962C8B-B14F-4D97-AF65-F5344CB8AC3E}">
        <p14:creationId xmlns:p14="http://schemas.microsoft.com/office/powerpoint/2010/main" val="22656320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28800" y="365126"/>
            <a:ext cx="6686550" cy="5552595"/>
          </a:xfrm>
        </p:spPr>
        <p:txBody>
          <a:bodyPr/>
          <a:lstStyle/>
          <a:p>
            <a:pPr algn="ctr"/>
            <a:r>
              <a:rPr lang="lv-LV" b="1" dirty="0" smtClean="0"/>
              <a:t/>
            </a:r>
            <a:br>
              <a:rPr lang="lv-LV" b="1" dirty="0" smtClean="0"/>
            </a:br>
            <a:r>
              <a:rPr lang="lv-LV" b="1" dirty="0"/>
              <a:t/>
            </a:r>
            <a:br>
              <a:rPr lang="lv-LV" b="1" dirty="0"/>
            </a:br>
            <a:r>
              <a:rPr lang="lv-LV" b="1" dirty="0" smtClean="0"/>
              <a:t/>
            </a:r>
            <a:br>
              <a:rPr lang="lv-LV" b="1" dirty="0" smtClean="0"/>
            </a:br>
            <a:r>
              <a:rPr lang="lv-LV" b="1" dirty="0" smtClean="0"/>
              <a:t>Labklājības </a:t>
            </a:r>
            <a:r>
              <a:rPr lang="lv-LV" b="1" dirty="0"/>
              <a:t>ministrijas iekšējā audita departamenta ieteikumi darba slodžu aprēķinam</a:t>
            </a:r>
            <a:endParaRPr lang="lv-LV" dirty="0"/>
          </a:p>
        </p:txBody>
      </p:sp>
    </p:spTree>
    <p:extLst>
      <p:ext uri="{BB962C8B-B14F-4D97-AF65-F5344CB8AC3E}">
        <p14:creationId xmlns:p14="http://schemas.microsoft.com/office/powerpoint/2010/main" val="40320606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287490"/>
            <a:ext cx="6743700" cy="1058232"/>
          </a:xfrm>
        </p:spPr>
        <p:txBody>
          <a:bodyPr/>
          <a:lstStyle/>
          <a:p>
            <a:pPr algn="ctr"/>
            <a:r>
              <a:rPr lang="lv-LV" sz="2400" dirty="0"/>
              <a:t>Sākotnēji ir apkopojama informācija par visām jaunizveidotā novada </a:t>
            </a:r>
            <a:r>
              <a:rPr lang="lv-LV" sz="2400" dirty="0" smtClean="0"/>
              <a:t>bāriņtiesām pēc dažādiem kritērijiem (t.sk., iepriekš minētajiem)</a:t>
            </a:r>
            <a:r>
              <a:rPr lang="lv-LV" sz="3200" dirty="0"/>
              <a:t/>
            </a:r>
            <a:br>
              <a:rPr lang="lv-LV" sz="3200" dirty="0"/>
            </a:br>
            <a:endParaRPr lang="lv-LV" sz="3200" b="1"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773596311"/>
              </p:ext>
            </p:extLst>
          </p:nvPr>
        </p:nvGraphicFramePr>
        <p:xfrm>
          <a:off x="664234" y="1854676"/>
          <a:ext cx="7851116" cy="4050189"/>
        </p:xfrm>
        <a:graphic>
          <a:graphicData uri="http://schemas.openxmlformats.org/drawingml/2006/table">
            <a:tbl>
              <a:tblPr firstRow="1" bandRow="1">
                <a:tableStyleId>{93296810-A885-4BE3-A3E7-6D5BEEA58F35}</a:tableStyleId>
              </a:tblPr>
              <a:tblGrid>
                <a:gridCol w="862641"/>
                <a:gridCol w="6988475"/>
              </a:tblGrid>
              <a:tr h="368199">
                <a:tc>
                  <a:txBody>
                    <a:bodyPr/>
                    <a:lstStyle/>
                    <a:p>
                      <a:r>
                        <a:rPr lang="lv-LV" dirty="0" err="1" smtClean="0"/>
                        <a:t>Nr.p.k</a:t>
                      </a:r>
                      <a:r>
                        <a:rPr lang="lv-LV" dirty="0" smtClean="0"/>
                        <a:t>.</a:t>
                      </a:r>
                      <a:endParaRPr lang="lv-LV" dirty="0"/>
                    </a:p>
                  </a:txBody>
                  <a:tcPr/>
                </a:tc>
                <a:tc>
                  <a:txBody>
                    <a:bodyPr/>
                    <a:lstStyle/>
                    <a:p>
                      <a:r>
                        <a:rPr lang="lv-LV" dirty="0" smtClean="0"/>
                        <a:t>Kritērijs</a:t>
                      </a:r>
                      <a:endParaRPr lang="lv-LV" dirty="0"/>
                    </a:p>
                  </a:txBody>
                  <a:tcPr/>
                </a:tc>
              </a:tr>
              <a:tr h="368199">
                <a:tc>
                  <a:txBody>
                    <a:bodyPr/>
                    <a:lstStyle/>
                    <a:p>
                      <a:pPr>
                        <a:lnSpc>
                          <a:spcPct val="115000"/>
                        </a:lnSpc>
                        <a:spcAft>
                          <a:spcPts val="0"/>
                        </a:spcAft>
                      </a:pPr>
                      <a:r>
                        <a:rPr lang="lv-LV"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2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Administratīvās teritorijas platība, km²</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8199">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2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Pagastu, teritoriālo vienību skaits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8199">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2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Deklarēto iedzīvotāju skaits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8199">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2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Deklarēto iedzīvotāju skaita prognoze tuvāko 5-10 gadu laikā</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8199">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2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Deklarēto nepilngadīgo personu skaits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8199">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Riska ģimeņu skaits (pēc bāriņtiesas vērtējuma)</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8199">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Bērnu skaits riska ģimenēs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8199">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Aktīvo lietu skaits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8199">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Uzsākto lietu skaits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8199">
                <a:tc>
                  <a:txBody>
                    <a:bodyPr/>
                    <a:lstStyle/>
                    <a:p>
                      <a:pPr>
                        <a:lnSpc>
                          <a:spcPct val="115000"/>
                        </a:lnSpc>
                        <a:spcAft>
                          <a:spcPts val="0"/>
                        </a:spcAft>
                      </a:pPr>
                      <a:r>
                        <a:rPr lang="lv-LV"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Pieņemto lēmumu skaits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60058102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2400" b="1" dirty="0"/>
              <a:t>Jāapkopo darbinieku skaits bāriņtiesā, kvalifikācija, slodzes, esošie un nepieciešamie speciālisti, vai šobrīd bāriņtiesā ir atbalsta personāls un kāds atbalsta personāls </a:t>
            </a:r>
            <a:r>
              <a:rPr lang="lv-LV" sz="2400" b="1" dirty="0" smtClean="0"/>
              <a:t>nepieciešams</a:t>
            </a:r>
            <a:endParaRPr lang="lv-LV"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76957569"/>
              </p:ext>
            </p:extLst>
          </p:nvPr>
        </p:nvGraphicFramePr>
        <p:xfrm>
          <a:off x="628650" y="1825625"/>
          <a:ext cx="7886700" cy="4079240"/>
        </p:xfrm>
        <a:graphic>
          <a:graphicData uri="http://schemas.openxmlformats.org/drawingml/2006/table">
            <a:tbl>
              <a:tblPr firstRow="1" bandRow="1">
                <a:tableStyleId>{93296810-A885-4BE3-A3E7-6D5BEEA58F35}</a:tableStyleId>
              </a:tblPr>
              <a:tblGrid>
                <a:gridCol w="1062127"/>
                <a:gridCol w="6824573"/>
              </a:tblGrid>
              <a:tr h="370840">
                <a:tc>
                  <a:txBody>
                    <a:bodyPr/>
                    <a:lstStyle/>
                    <a:p>
                      <a:pPr fontAlgn="auto">
                        <a:lnSpc>
                          <a:spcPct val="115000"/>
                        </a:lnSpc>
                        <a:spcAft>
                          <a:spcPts val="1000"/>
                        </a:spcAft>
                      </a:pPr>
                      <a:r>
                        <a:rPr lang="lv-LV" sz="1200" b="1" dirty="0" err="1">
                          <a:effectLst/>
                          <a:latin typeface="Times New Roman" panose="02020603050405020304" pitchFamily="18" charset="0"/>
                          <a:ea typeface="Times New Roman" panose="02020603050405020304" pitchFamily="18" charset="0"/>
                          <a:cs typeface="Times New Roman" panose="02020603050405020304" pitchFamily="18" charset="0"/>
                        </a:rPr>
                        <a:t>Nr.p.k</a:t>
                      </a:r>
                      <a:r>
                        <a:rPr lang="lv-LV" sz="12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Bāriņtiesas sastāvs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lnSpc>
                          <a:spcPct val="115000"/>
                        </a:lnSpc>
                        <a:spcAft>
                          <a:spcPts val="1000"/>
                        </a:spcAft>
                      </a:pPr>
                      <a:r>
                        <a:rPr lang="lv-LV" sz="1200" b="1" dirty="0">
                          <a:effectLst/>
                          <a:latin typeface="Times New Roman" panose="02020603050405020304" pitchFamily="18" charset="0"/>
                          <a:ea typeface="Times New Roman" panose="02020603050405020304" pitchFamily="18" charset="0"/>
                          <a:cs typeface="Times New Roman" panose="02020603050405020304" pitchFamily="18" charset="0"/>
                        </a:rPr>
                        <a:t>Kopējais darbinieku skaits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Lemttiesīgo bāriņtiesas locekļu skaits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Lemttiesīgo bāriņtiesas locekļu slodze kopā</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Kvalifikācija</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15</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Speciālisti</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16</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Speciālistu skaits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17</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Speciālistu slodze kopā</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18</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Atbalsta personāls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19</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Atbalsta personāla skaits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fontAlgn="auto">
                        <a:lnSpc>
                          <a:spcPct val="115000"/>
                        </a:lnSpc>
                        <a:spcAft>
                          <a:spcPts val="1000"/>
                        </a:spcAft>
                      </a:pPr>
                      <a:r>
                        <a:rPr lang="lv-LV" sz="1200" b="1">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auto">
                        <a:lnSpc>
                          <a:spcPct val="115000"/>
                        </a:lnSpc>
                        <a:spcAft>
                          <a:spcPts val="1000"/>
                        </a:spcAft>
                      </a:pPr>
                      <a:r>
                        <a:rPr lang="lv-LV" sz="1200" b="1" dirty="0">
                          <a:effectLst/>
                          <a:latin typeface="Times New Roman" panose="02020603050405020304" pitchFamily="18" charset="0"/>
                          <a:ea typeface="Times New Roman" panose="02020603050405020304" pitchFamily="18" charset="0"/>
                          <a:cs typeface="Times New Roman" panose="02020603050405020304" pitchFamily="18" charset="0"/>
                        </a:rPr>
                        <a:t>Atbalsta personāla slodze kopā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1479124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3888" y="752206"/>
            <a:ext cx="7886700" cy="2852737"/>
          </a:xfrm>
        </p:spPr>
        <p:txBody>
          <a:bodyPr/>
          <a:lstStyle/>
          <a:p>
            <a:pPr algn="ctr"/>
            <a:r>
              <a:rPr lang="lv-LV" sz="5400" b="1" dirty="0"/>
              <a:t>Pieejamo darba dienu aprēķināšanas metode</a:t>
            </a:r>
            <a:endParaRPr lang="lv-LV" sz="5400" dirty="0"/>
          </a:p>
        </p:txBody>
      </p:sp>
      <p:sp>
        <p:nvSpPr>
          <p:cNvPr id="5" name="Text Placeholder 4"/>
          <p:cNvSpPr>
            <a:spLocks noGrp="1"/>
          </p:cNvSpPr>
          <p:nvPr>
            <p:ph type="body" idx="1"/>
          </p:nvPr>
        </p:nvSpPr>
        <p:spPr/>
        <p:txBody>
          <a:bodyPr/>
          <a:lstStyle/>
          <a:p>
            <a:r>
              <a:rPr lang="lv-LV" sz="2000" dirty="0" smtClean="0"/>
              <a:t>Paraugs uz </a:t>
            </a:r>
            <a:r>
              <a:rPr lang="lv-LV" sz="2000" dirty="0"/>
              <a:t>2020. gada piemēra, pārskatāmie dati par nepieciešamo gadu ir atrodami Grāmatveža kalendārā </a:t>
            </a:r>
          </a:p>
          <a:p>
            <a:r>
              <a:rPr lang="lv-LV" sz="2000" dirty="0"/>
              <a:t>(pieejams Interneta bezmaksas resursos) </a:t>
            </a:r>
          </a:p>
          <a:p>
            <a:endParaRPr lang="lv-LV" dirty="0"/>
          </a:p>
        </p:txBody>
      </p:sp>
    </p:spTree>
    <p:extLst>
      <p:ext uri="{BB962C8B-B14F-4D97-AF65-F5344CB8AC3E}">
        <p14:creationId xmlns:p14="http://schemas.microsoft.com/office/powerpoint/2010/main" val="1213927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376746"/>
          </a:xfrm>
        </p:spPr>
        <p:txBody>
          <a:bodyPr/>
          <a:lstStyle/>
          <a:p>
            <a:endParaRPr lang="lv-LV"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19752679"/>
              </p:ext>
            </p:extLst>
          </p:nvPr>
        </p:nvGraphicFramePr>
        <p:xfrm>
          <a:off x="931654" y="1244479"/>
          <a:ext cx="7297946" cy="5323038"/>
        </p:xfrm>
        <a:graphic>
          <a:graphicData uri="http://schemas.openxmlformats.org/drawingml/2006/table">
            <a:tbl>
              <a:tblPr/>
              <a:tblGrid>
                <a:gridCol w="725577"/>
                <a:gridCol w="2825767"/>
                <a:gridCol w="848127"/>
                <a:gridCol w="2898475"/>
              </a:tblGrid>
              <a:tr h="474701">
                <a:tc>
                  <a:txBody>
                    <a:bodyPr/>
                    <a:lstStyle/>
                    <a:p>
                      <a:pPr algn="ctr">
                        <a:lnSpc>
                          <a:spcPct val="115000"/>
                        </a:lnSpc>
                        <a:spcAft>
                          <a:spcPts val="0"/>
                        </a:spcAft>
                      </a:pPr>
                      <a:r>
                        <a:rPr lang="lv-LV" sz="11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Nr.p.k</a:t>
                      </a:r>
                      <a:r>
                        <a:rPr lang="lv-LV" sz="1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lv-LV" sz="1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Dienas</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lv-LV" sz="1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Viena pilna darbinieka slodze</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Skaidrojums</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7351">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Kopējais gada kalendāra dienu skaits </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366</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026">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Ar darba pienākumu izpildi nesaistīto dienu kopskaits (2.1.+2.2.), t.sk.:</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a:solidFill>
                            <a:srgbClr val="0033CC"/>
                          </a:solidFill>
                          <a:effectLst/>
                          <a:latin typeface="Times New Roman" panose="02020603050405020304" pitchFamily="18" charset="0"/>
                          <a:ea typeface="Times New Roman" panose="02020603050405020304" pitchFamily="18" charset="0"/>
                          <a:cs typeface="Times New Roman" panose="02020603050405020304" pitchFamily="18" charset="0"/>
                        </a:rPr>
                        <a:t>160</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026">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Prombūtnes kalendāra dienas (2.1.1.+2.1.2.+2.1.3.+2.1.4.+2.1.5.), t. sk.:</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dirty="0">
                          <a:solidFill>
                            <a:srgbClr val="0033CC"/>
                          </a:solidFill>
                          <a:effectLst/>
                          <a:latin typeface="Times New Roman" panose="02020603050405020304" pitchFamily="18" charset="0"/>
                          <a:ea typeface="Times New Roman" panose="02020603050405020304" pitchFamily="18" charset="0"/>
                          <a:cs typeface="Times New Roman" panose="02020603050405020304" pitchFamily="18" charset="0"/>
                        </a:rPr>
                        <a:t>150</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7351">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2.1.1.</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brīvdienas (kalendāra brīvdienas)</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99</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8675">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2.1.2.</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svētku dienas</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51836">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2.1.3.</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atvaļinājuma dienas (ikgadējais atvaļinājums, papildatvaļinājums, atpūtas dienas)</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Ievadītas ikgadēja atvaļinājuma dienas (20 </a:t>
                      </a:r>
                      <a:r>
                        <a:rPr lang="lv-LV" sz="1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d.d</a:t>
                      </a:r>
                      <a:r>
                        <a:rPr lang="lv-LV"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+ 5 </a:t>
                      </a:r>
                      <a:r>
                        <a:rPr lang="lv-LV" sz="1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d.d</a:t>
                      </a:r>
                      <a:r>
                        <a:rPr lang="lv-LV"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vidējam papildatvaļinājumam. Atkarībā no BT sastāv var paredzēt atpūtas dienas skolnieku vecākiem, daudzbērnu vecākiem, donoriem utt.</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322">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2.1.4.</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darba nespējas dienas</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Ievadīts vidējais darba nespējas rādītājs (1 kalendāra nedēļa). BT priekšsēdētājs var paredzēt vairāk atbilstoši BT sastāva īpatnībām un iepriekšējo gadu pieredzei.</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701">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2.1.5.</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cita prombūtne (ārsta apmeklējums un cita īslaicīga prombūtne)</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Ievadīts vidējais rādītājs - darba nespēja gada griezumā bez darba nespējas lapas, cita īslaicīga prombūtne.</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6951">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Izglītība un kvalifikācijas paaugstināšana (kursi, semināri, arī </a:t>
                      </a:r>
                      <a:r>
                        <a:rPr lang="lv-LV" sz="1100" b="1" dirty="0">
                          <a:effectLst/>
                          <a:latin typeface="Times New Roman" panose="02020603050405020304" pitchFamily="18" charset="0"/>
                          <a:ea typeface="Times New Roman" panose="02020603050405020304" pitchFamily="18" charset="0"/>
                          <a:cs typeface="Times New Roman" panose="02020603050405020304" pitchFamily="18" charset="0"/>
                        </a:rPr>
                        <a:t>pašmācība; mācību atvaļinājums)</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Ievadīts vidējais rādītājs. Vērtējams pēc BT sastāva un kvalifikācijas; jaunajiem darbiniekiem var paredzēt 10-20 </a:t>
                      </a:r>
                      <a:r>
                        <a:rPr lang="lv-LV" sz="1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d.d</a:t>
                      </a:r>
                      <a:r>
                        <a:rPr lang="lv-LV"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pieredzējušiem - 5-10 </a:t>
                      </a:r>
                      <a:r>
                        <a:rPr lang="lv-LV" sz="1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d.d</a:t>
                      </a:r>
                      <a:r>
                        <a:rPr lang="lv-LV"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7351">
                <a:tc>
                  <a:txBody>
                    <a:bodyPr/>
                    <a:lstStyle/>
                    <a:p>
                      <a:pPr>
                        <a:lnSpc>
                          <a:spcPct val="115000"/>
                        </a:lnSpc>
                        <a:spcAft>
                          <a:spcPts val="0"/>
                        </a:spcAft>
                      </a:pPr>
                      <a:r>
                        <a:rPr lang="lv-LV" sz="1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Ar darba pienākumu izpildi saistītās dienas (1.-2</a:t>
                      </a:r>
                      <a:r>
                        <a:rPr lang="lv-LV" sz="11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lv-LV" sz="1100" b="1" kern="1200" dirty="0" smtClean="0">
                          <a:solidFill>
                            <a:schemeClr val="tx1"/>
                          </a:solidFill>
                          <a:effectLst/>
                          <a:latin typeface="Times New Roman" panose="02020603050405020304" pitchFamily="18" charset="0"/>
                          <a:ea typeface="+mn-ea"/>
                          <a:cs typeface="Times New Roman" panose="02020603050405020304" pitchFamily="18" charset="0"/>
                        </a:rPr>
                        <a:t>Faktiskās noslodzes (darbam pieejamās) dienas</a:t>
                      </a:r>
                      <a:endParaRPr lang="lv-LV" sz="11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206</a:t>
                      </a:r>
                      <a:endParaRPr lang="lv-LV" sz="105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v-LV"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8698" marR="3869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873207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57568"/>
          </a:xfrm>
        </p:spPr>
        <p:txBody>
          <a:bodyPr/>
          <a:lstStyle/>
          <a:p>
            <a:endParaRPr lang="lv-LV" dirty="0"/>
          </a:p>
        </p:txBody>
      </p:sp>
      <p:sp>
        <p:nvSpPr>
          <p:cNvPr id="3" name="Content Placeholder 2"/>
          <p:cNvSpPr>
            <a:spLocks noGrp="1"/>
          </p:cNvSpPr>
          <p:nvPr>
            <p:ph idx="1"/>
          </p:nvPr>
        </p:nvSpPr>
        <p:spPr>
          <a:xfrm>
            <a:off x="628650" y="1239028"/>
            <a:ext cx="7886700" cy="4825341"/>
          </a:xfrm>
        </p:spPr>
        <p:txBody>
          <a:bodyPr/>
          <a:lstStyle/>
          <a:p>
            <a:pPr marL="0" indent="0">
              <a:buNone/>
            </a:pPr>
            <a:r>
              <a:rPr lang="lv-LV" sz="2000" dirty="0"/>
              <a:t>Pēc darbam faktiski pieejamo dienu skaita </a:t>
            </a:r>
            <a:r>
              <a:rPr lang="lv-LV" sz="2000" dirty="0" smtClean="0"/>
              <a:t>noteikšanas </a:t>
            </a:r>
            <a:r>
              <a:rPr lang="lv-LV" sz="2000" dirty="0"/>
              <a:t>ir nosakāms bāriņtiesas normālajam darbam nepieciešamais darbinieku slodžu skaits, šo rādītāju attiecinot uz aktīvajām lietām. </a:t>
            </a:r>
            <a:endParaRPr lang="lv-LV" sz="2000" dirty="0" smtClean="0"/>
          </a:p>
          <a:p>
            <a:pPr marL="0" indent="0">
              <a:buNone/>
            </a:pPr>
            <a:r>
              <a:rPr lang="lv-LV" sz="2000" dirty="0" smtClean="0"/>
              <a:t>Audita ietvaros tika secināts, ka gada </a:t>
            </a:r>
            <a:r>
              <a:rPr lang="lv-LV" sz="2000" dirty="0"/>
              <a:t>ietvaros </a:t>
            </a:r>
            <a:r>
              <a:rPr lang="lv-LV" sz="2000" dirty="0" smtClean="0"/>
              <a:t>viena </a:t>
            </a:r>
            <a:r>
              <a:rPr lang="lv-LV" sz="2000" dirty="0"/>
              <a:t>bāriņtiesas </a:t>
            </a:r>
            <a:r>
              <a:rPr lang="lv-LV" sz="2000" dirty="0" smtClean="0"/>
              <a:t>locekļa </a:t>
            </a:r>
            <a:r>
              <a:rPr lang="lv-LV" sz="2000" dirty="0"/>
              <a:t>pārraudzībā </a:t>
            </a:r>
            <a:r>
              <a:rPr lang="lv-LV" sz="2000" dirty="0" smtClean="0"/>
              <a:t>var atrasties </a:t>
            </a:r>
            <a:r>
              <a:rPr lang="lv-LV" sz="2000" dirty="0"/>
              <a:t>50-60 lietas</a:t>
            </a:r>
            <a:r>
              <a:rPr lang="lv-LV" sz="2000" dirty="0" smtClean="0"/>
              <a:t>. </a:t>
            </a:r>
            <a:r>
              <a:rPr lang="lv-LV" sz="2000" b="1" dirty="0" smtClean="0"/>
              <a:t>Šis rādītājs nosakāms individuāli, analizējot iegūtos datus par bāriņtiesas darba apjomu, lietu kategorijām, to sarežģītību, citas funkcijas un nodrošināmās darbības!</a:t>
            </a:r>
          </a:p>
          <a:p>
            <a:pPr marL="0" indent="0">
              <a:buNone/>
            </a:pPr>
            <a:r>
              <a:rPr lang="lv-LV" sz="2000" dirty="0" smtClean="0"/>
              <a:t>Nosakot </a:t>
            </a:r>
            <a:r>
              <a:rPr lang="lv-LV" sz="2000" dirty="0"/>
              <a:t>nepieciešamo bāriņtiesas darbinieku slodžu skaitu atbilstoši faktiski pieejamām dienām un aktīvajām lietām, ir jāņem vērā bāriņtiesas priekšsēdētāja (daļēji, iespējams, arī viņa vietnieka vai vietnieku) administratīvo, plānošanas, kontroles un uzraudzības funkcijas, kas attiecīgi samazina tiešajiem darba pienākumiem (pamatdarbībai) pieejamo laiku. Atkarībā no bāriņtiesas vadības sastāva un kopējā sastāva ieteicams darbiniekiem, kuri veic minētās funkcijas, slodzi pamatdarbībā samazināt vidēji par 50%.</a:t>
            </a:r>
          </a:p>
          <a:p>
            <a:pPr marL="0" indent="0">
              <a:buNone/>
            </a:pPr>
            <a:endParaRPr lang="lv-LV" dirty="0"/>
          </a:p>
        </p:txBody>
      </p:sp>
    </p:spTree>
    <p:extLst>
      <p:ext uri="{BB962C8B-B14F-4D97-AF65-F5344CB8AC3E}">
        <p14:creationId xmlns:p14="http://schemas.microsoft.com/office/powerpoint/2010/main" val="41504165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463010"/>
          </a:xfrm>
        </p:spPr>
        <p:txBody>
          <a:bodyPr/>
          <a:lstStyle/>
          <a:p>
            <a:endParaRPr lang="lv-LV" dirty="0"/>
          </a:p>
        </p:txBody>
      </p:sp>
      <p:sp>
        <p:nvSpPr>
          <p:cNvPr id="3" name="Content Placeholder 2"/>
          <p:cNvSpPr>
            <a:spLocks noGrp="1"/>
          </p:cNvSpPr>
          <p:nvPr>
            <p:ph idx="1"/>
          </p:nvPr>
        </p:nvSpPr>
        <p:spPr>
          <a:xfrm>
            <a:off x="628650" y="1342545"/>
            <a:ext cx="7886700" cy="4902980"/>
          </a:xfrm>
        </p:spPr>
        <p:txBody>
          <a:bodyPr/>
          <a:lstStyle/>
          <a:p>
            <a:pPr marL="0" indent="0">
              <a:lnSpc>
                <a:spcPct val="100000"/>
              </a:lnSpc>
              <a:spcBef>
                <a:spcPts val="0"/>
              </a:spcBef>
              <a:buNone/>
            </a:pPr>
            <a:r>
              <a:rPr lang="lv-LV" sz="2000" dirty="0"/>
              <a:t>Savukārt atkarībā no bāriņtiesas </a:t>
            </a:r>
            <a:r>
              <a:rPr lang="lv-LV" sz="2000" dirty="0" smtClean="0"/>
              <a:t>lieluma, ieteicams </a:t>
            </a:r>
            <a:r>
              <a:rPr lang="lv-LV" sz="2000" dirty="0"/>
              <a:t>paredzēt atbalsta personāla (lietvedis, sekretārs, palīgs utt.) slodzes – 1-3</a:t>
            </a:r>
            <a:r>
              <a:rPr lang="lv-LV" sz="2000" dirty="0" smtClean="0"/>
              <a:t>.</a:t>
            </a:r>
          </a:p>
          <a:p>
            <a:pPr marL="0" indent="0">
              <a:lnSpc>
                <a:spcPct val="100000"/>
              </a:lnSpc>
              <a:spcBef>
                <a:spcPts val="0"/>
              </a:spcBef>
              <a:buNone/>
            </a:pPr>
            <a:endParaRPr lang="lv-LV" sz="2000" dirty="0" smtClean="0"/>
          </a:p>
          <a:p>
            <a:pPr marL="0" indent="0" algn="just">
              <a:lnSpc>
                <a:spcPct val="100000"/>
              </a:lnSpc>
              <a:spcBef>
                <a:spcPts val="0"/>
              </a:spcBef>
              <a:buNone/>
            </a:pPr>
            <a:r>
              <a:rPr lang="lv-LV" sz="2000" dirty="0" smtClean="0"/>
              <a:t>VBTAI </a:t>
            </a:r>
            <a:r>
              <a:rPr lang="lv-LV" sz="2000" dirty="0"/>
              <a:t>ieskatā </a:t>
            </a:r>
            <a:r>
              <a:rPr lang="lv-LV" sz="2000" dirty="0" smtClean="0"/>
              <a:t>visiem bāriņtiesas </a:t>
            </a:r>
            <a:r>
              <a:rPr lang="lv-LV" sz="2000" dirty="0"/>
              <a:t>locekļiem ir </a:t>
            </a:r>
            <a:r>
              <a:rPr lang="lv-LV" sz="2000" b="1" dirty="0"/>
              <a:t>jābūt pilnas slodzes darbiniekiem</a:t>
            </a:r>
            <a:r>
              <a:rPr lang="lv-LV" sz="2000" dirty="0"/>
              <a:t>. Līdzšinējā pieredze un lietu pārbaudēs noskaidrotais liecina, ka nepilna darba laika nodarbinātās personas nespēj veltīt pietiekami daudz laika kvalitatīvai pienākumu pildīšanai, neuzņemas līdzvērtīgu atbildību lēmumu pieņemšanā</a:t>
            </a:r>
            <a:r>
              <a:rPr lang="lv-LV" sz="2000" dirty="0" smtClean="0"/>
              <a:t>.</a:t>
            </a:r>
          </a:p>
          <a:p>
            <a:pPr marL="0" indent="0" algn="just">
              <a:lnSpc>
                <a:spcPct val="100000"/>
              </a:lnSpc>
              <a:spcBef>
                <a:spcPts val="0"/>
              </a:spcBef>
              <a:buNone/>
            </a:pPr>
            <a:endParaRPr lang="lv-LV" sz="2000" dirty="0" smtClean="0"/>
          </a:p>
          <a:p>
            <a:pPr marL="0" indent="0" algn="just">
              <a:lnSpc>
                <a:spcPct val="100000"/>
              </a:lnSpc>
              <a:spcBef>
                <a:spcPts val="0"/>
              </a:spcBef>
              <a:buNone/>
            </a:pPr>
            <a:r>
              <a:rPr lang="lv-LV" sz="2000" dirty="0" smtClean="0">
                <a:solidFill>
                  <a:srgbClr val="FF0000"/>
                </a:solidFill>
              </a:rPr>
              <a:t>Bāriņtiesu likuma grozījumu likumprojekts </a:t>
            </a:r>
            <a:r>
              <a:rPr lang="lv-LV" sz="2000" dirty="0" smtClean="0"/>
              <a:t>paredz papildināt 3.pantu 2.</a:t>
            </a:r>
            <a:r>
              <a:rPr lang="lv-LV" sz="2000" baseline="30000" dirty="0" smtClean="0"/>
              <a:t>1</a:t>
            </a:r>
            <a:r>
              <a:rPr lang="lv-LV" sz="2000" dirty="0"/>
              <a:t> daļu šādā redakcijā:</a:t>
            </a:r>
          </a:p>
          <a:p>
            <a:pPr marL="0" indent="0">
              <a:lnSpc>
                <a:spcPct val="100000"/>
              </a:lnSpc>
              <a:spcBef>
                <a:spcPts val="0"/>
              </a:spcBef>
              <a:buNone/>
            </a:pPr>
            <a:r>
              <a:rPr lang="lv-LV" sz="2000" i="1" dirty="0" smtClean="0"/>
              <a:t>"(</a:t>
            </a:r>
            <a:r>
              <a:rPr lang="lv-LV" sz="2000" i="1" dirty="0"/>
              <a:t>2</a:t>
            </a:r>
            <a:r>
              <a:rPr lang="lv-LV" sz="2000" i="1" baseline="30000" dirty="0"/>
              <a:t>1</a:t>
            </a:r>
            <a:r>
              <a:rPr lang="lv-LV" sz="2000" i="1" dirty="0"/>
              <a:t>) Bāriņtiesas priekšsēdētāju, bāriņtiesas priekšsēdētāja vietnieku un bāriņtiesas locekli nodarbina uz darba līguma pamata, </a:t>
            </a:r>
            <a:r>
              <a:rPr lang="lv-LV" sz="2000" b="1" i="1" dirty="0"/>
              <a:t>nosakot normālo darba laiku</a:t>
            </a:r>
            <a:r>
              <a:rPr lang="lv-LV" sz="2000" i="1" dirty="0"/>
              <a:t> un ievērojot personas tiesības pieprasīt nepilna darba laika noteikšanu atbilstoši darba tiesiskās attiecības reglamentējošo normatīvo aktu normām."</a:t>
            </a:r>
          </a:p>
          <a:p>
            <a:pPr marL="0" indent="0" algn="just">
              <a:lnSpc>
                <a:spcPct val="100000"/>
              </a:lnSpc>
              <a:spcBef>
                <a:spcPts val="0"/>
              </a:spcBef>
              <a:buNone/>
            </a:pPr>
            <a:endParaRPr lang="lv-LV" sz="2000" dirty="0" smtClean="0"/>
          </a:p>
          <a:p>
            <a:pPr marL="0" indent="0">
              <a:lnSpc>
                <a:spcPct val="100000"/>
              </a:lnSpc>
              <a:spcBef>
                <a:spcPts val="0"/>
              </a:spcBef>
              <a:buNone/>
            </a:pPr>
            <a:r>
              <a:rPr lang="lv-LV" sz="2000" b="1" dirty="0" smtClean="0"/>
              <a:t> </a:t>
            </a:r>
          </a:p>
          <a:p>
            <a:endParaRPr lang="lv-LV" sz="2000" dirty="0"/>
          </a:p>
          <a:p>
            <a:pPr marL="0" indent="0">
              <a:buNone/>
            </a:pPr>
            <a:endParaRPr lang="lv-LV" dirty="0"/>
          </a:p>
        </p:txBody>
      </p:sp>
    </p:spTree>
    <p:extLst>
      <p:ext uri="{BB962C8B-B14F-4D97-AF65-F5344CB8AC3E}">
        <p14:creationId xmlns:p14="http://schemas.microsoft.com/office/powerpoint/2010/main" val="4197665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Vienlīdzības princips</a:t>
            </a:r>
            <a:endParaRPr lang="lv-LV" dirty="0"/>
          </a:p>
        </p:txBody>
      </p:sp>
      <p:sp>
        <p:nvSpPr>
          <p:cNvPr id="3" name="Content Placeholder 2"/>
          <p:cNvSpPr>
            <a:spLocks noGrp="1"/>
          </p:cNvSpPr>
          <p:nvPr>
            <p:ph idx="1"/>
          </p:nvPr>
        </p:nvSpPr>
        <p:spPr/>
        <p:txBody>
          <a:bodyPr/>
          <a:lstStyle/>
          <a:p>
            <a:pPr marL="0" indent="0">
              <a:buNone/>
            </a:pPr>
            <a:r>
              <a:rPr lang="lv-LV" sz="2000" b="1" dirty="0" smtClean="0"/>
              <a:t>Visas apvienojamās bāriņtiesas ir vienlīdz svarīgi partneri.</a:t>
            </a:r>
          </a:p>
          <a:p>
            <a:pPr marL="0" indent="0">
              <a:buNone/>
            </a:pPr>
            <a:endParaRPr lang="lv-LV" sz="2000" b="1" dirty="0" smtClean="0"/>
          </a:p>
          <a:p>
            <a:pPr marL="0" indent="0">
              <a:buNone/>
            </a:pPr>
            <a:r>
              <a:rPr lang="lv-LV" sz="2000" b="1" dirty="0" smtClean="0"/>
              <a:t>Nav mazāk svarīgu vai «mazāku= vērā neņemamāku» pašvaldību.</a:t>
            </a:r>
          </a:p>
          <a:p>
            <a:pPr marL="0" indent="0">
              <a:buNone/>
            </a:pPr>
            <a:endParaRPr lang="lv-LV" sz="2000" b="1" dirty="0"/>
          </a:p>
          <a:p>
            <a:pPr marL="0" indent="0">
              <a:buNone/>
            </a:pPr>
            <a:r>
              <a:rPr lang="lv-LV" sz="2000" b="1" dirty="0" smtClean="0"/>
              <a:t>Dažāda pieredze gan attiecībā uz daba organizāciju, gan bāriņtiesas locekļu darba apjomu, pienākumu sadalījumu;</a:t>
            </a:r>
          </a:p>
          <a:p>
            <a:pPr marL="0" indent="0">
              <a:buNone/>
            </a:pPr>
            <a:endParaRPr lang="lv-LV" sz="2000" b="1" dirty="0"/>
          </a:p>
          <a:p>
            <a:pPr marL="0" indent="0">
              <a:buNone/>
            </a:pPr>
            <a:r>
              <a:rPr lang="lv-LV" sz="2000" b="1" dirty="0" smtClean="0"/>
              <a:t>Katras pašvaldības «tradīcijas», kas nav ne slikti, ne labi – bet var ietekmēt izveides procesu.</a:t>
            </a:r>
          </a:p>
          <a:p>
            <a:pPr marL="0" indent="0">
              <a:buNone/>
            </a:pPr>
            <a:endParaRPr lang="lv-LV" sz="2000" b="1" dirty="0"/>
          </a:p>
          <a:p>
            <a:pPr marL="0" indent="0">
              <a:buNone/>
            </a:pPr>
            <a:r>
              <a:rPr lang="lv-LV" sz="2000" b="1" dirty="0" smtClean="0"/>
              <a:t>Radīt emocionālu vienotību ir būtiska jau modeļa izstrādes procesā, lai nodrošinātu sekmīgu jaunizveidotās bāriņtiesas darbību.</a:t>
            </a:r>
            <a:endParaRPr lang="lv-LV" sz="2000" b="1" dirty="0"/>
          </a:p>
        </p:txBody>
      </p:sp>
    </p:spTree>
    <p:extLst>
      <p:ext uri="{BB962C8B-B14F-4D97-AF65-F5344CB8AC3E}">
        <p14:creationId xmlns:p14="http://schemas.microsoft.com/office/powerpoint/2010/main" val="8007635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pPr marL="0" indent="0" algn="just">
              <a:lnSpc>
                <a:spcPct val="100000"/>
              </a:lnSpc>
              <a:spcBef>
                <a:spcPts val="0"/>
              </a:spcBef>
              <a:buNone/>
            </a:pPr>
            <a:r>
              <a:rPr lang="lv-LV" sz="2400" b="1" dirty="0"/>
              <a:t>!!! VBTAI jau līdz šim regulāri pašvaldībām, tajā skaitā lielo pilsētu pašvaldībām, lūgusi izvērtēt nepieciešamību palielināt bāriņtiesas locekļu skaitu, jo esošais bāriņtiesas locekļu un darbinieku skaits nenodrošina pietiekami kvalitatīvu bāriņtiesas darbību. </a:t>
            </a:r>
            <a:endParaRPr lang="lv-LV" sz="2400" dirty="0"/>
          </a:p>
          <a:p>
            <a:pPr marL="0" indent="0" algn="just">
              <a:lnSpc>
                <a:spcPct val="100000"/>
              </a:lnSpc>
              <a:spcBef>
                <a:spcPts val="0"/>
              </a:spcBef>
              <a:buNone/>
            </a:pPr>
            <a:r>
              <a:rPr lang="lv-LV" sz="2400" dirty="0"/>
              <a:t>Nenodrošinot pietiekamu bāriņtiesas locekļu skaitu, rodas risks nepietiekami kvalitatīvam bāriņtiesas darbam, kā arī darbinieku mainības risks, darbinieku izdegšanas rezultātā.</a:t>
            </a:r>
          </a:p>
          <a:p>
            <a:endParaRPr lang="lv-LV" dirty="0"/>
          </a:p>
        </p:txBody>
      </p:sp>
    </p:spTree>
    <p:extLst>
      <p:ext uri="{BB962C8B-B14F-4D97-AF65-F5344CB8AC3E}">
        <p14:creationId xmlns:p14="http://schemas.microsoft.com/office/powerpoint/2010/main" val="28853987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825318"/>
          </a:xfrm>
        </p:spPr>
        <p:txBody>
          <a:bodyPr/>
          <a:lstStyle/>
          <a:p>
            <a:pPr algn="ctr"/>
            <a:r>
              <a:rPr lang="lv-LV" sz="4000" b="1" dirty="0" smtClean="0"/>
              <a:t>Bāriņtiesas locekļu specializācija</a:t>
            </a:r>
            <a:endParaRPr lang="lv-LV" sz="4000" b="1" dirty="0"/>
          </a:p>
        </p:txBody>
      </p:sp>
      <p:sp>
        <p:nvSpPr>
          <p:cNvPr id="3" name="Content Placeholder 2"/>
          <p:cNvSpPr>
            <a:spLocks noGrp="1"/>
          </p:cNvSpPr>
          <p:nvPr>
            <p:ph idx="1"/>
          </p:nvPr>
        </p:nvSpPr>
        <p:spPr>
          <a:xfrm>
            <a:off x="628650" y="1457864"/>
            <a:ext cx="7886700" cy="4719099"/>
          </a:xfrm>
        </p:spPr>
        <p:txBody>
          <a:bodyPr/>
          <a:lstStyle/>
          <a:p>
            <a:pPr marL="0" indent="0">
              <a:buNone/>
            </a:pPr>
            <a:r>
              <a:rPr lang="lv-LV" sz="2400" dirty="0"/>
              <a:t>Līdzšinējā Latvijas bāriņtiesu prakse </a:t>
            </a:r>
            <a:endParaRPr lang="lv-LV" sz="2400" dirty="0" smtClean="0"/>
          </a:p>
          <a:p>
            <a:pPr marL="0" indent="0">
              <a:buNone/>
            </a:pPr>
            <a:endParaRPr lang="lv-LV" sz="2400" dirty="0" smtClean="0"/>
          </a:p>
          <a:p>
            <a:pPr>
              <a:buFontTx/>
              <a:buChar char="-"/>
            </a:pPr>
            <a:r>
              <a:rPr lang="lv-LV" sz="2400" dirty="0" smtClean="0"/>
              <a:t>bāriņtiesas </a:t>
            </a:r>
            <a:r>
              <a:rPr lang="lv-LV" sz="2400" dirty="0"/>
              <a:t>locekļi kopīgi </a:t>
            </a:r>
            <a:r>
              <a:rPr lang="lv-LV" sz="2400" dirty="0" smtClean="0"/>
              <a:t>risina visu </a:t>
            </a:r>
            <a:r>
              <a:rPr lang="lv-LV" sz="2400" dirty="0"/>
              <a:t>kategoriju </a:t>
            </a:r>
            <a:r>
              <a:rPr lang="lv-LV" sz="2400" dirty="0" smtClean="0"/>
              <a:t>lietas, </a:t>
            </a:r>
            <a:r>
              <a:rPr lang="lv-LV" sz="2400" dirty="0"/>
              <a:t>atbilstoši teritoriālajai vienībai, kurā nodrošināja iedzīvotāju pieņemšanu</a:t>
            </a:r>
            <a:r>
              <a:rPr lang="lv-LV" sz="2400" dirty="0" smtClean="0"/>
              <a:t>.</a:t>
            </a:r>
          </a:p>
          <a:p>
            <a:pPr marL="0" indent="0">
              <a:buNone/>
            </a:pPr>
            <a:endParaRPr lang="lv-LV" sz="2400" dirty="0" smtClean="0"/>
          </a:p>
          <a:p>
            <a:pPr>
              <a:buFontTx/>
              <a:buChar char="-"/>
            </a:pPr>
            <a:r>
              <a:rPr lang="lv-LV" sz="2400" dirty="0" smtClean="0"/>
              <a:t>Atsevišķās bāriņtiesās (visbiežāk lielo pilsētu bāriņtiesās) bāriņtiesas </a:t>
            </a:r>
            <a:r>
              <a:rPr lang="lv-LV" sz="2400" dirty="0"/>
              <a:t>locekļu kompetence </a:t>
            </a:r>
            <a:r>
              <a:rPr lang="lv-LV" sz="2400" dirty="0" smtClean="0"/>
              <a:t>iedalīta </a:t>
            </a:r>
            <a:r>
              <a:rPr lang="lv-LV" sz="2400" dirty="0"/>
              <a:t>atbilstoši lietu kategorijām, piemēram, viens bāriņtiesas loceklis strādā ar ārpusģimenes aprūpes lietām, cits strādā ar lietām par bērna mantas pārvaldību, kāds cits nodrošina atzinumu sniegšanu pēc tiesas pieprasījuma.</a:t>
            </a:r>
          </a:p>
          <a:p>
            <a:pPr>
              <a:buFontTx/>
              <a:buChar char="-"/>
            </a:pPr>
            <a:endParaRPr lang="lv-LV" dirty="0"/>
          </a:p>
          <a:p>
            <a:pPr marL="0" indent="0">
              <a:buNone/>
            </a:pPr>
            <a:endParaRPr lang="lv-LV" dirty="0"/>
          </a:p>
        </p:txBody>
      </p:sp>
    </p:spTree>
    <p:extLst>
      <p:ext uri="{BB962C8B-B14F-4D97-AF65-F5344CB8AC3E}">
        <p14:creationId xmlns:p14="http://schemas.microsoft.com/office/powerpoint/2010/main" val="36310713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937463"/>
          </a:xfrm>
        </p:spPr>
        <p:txBody>
          <a:bodyPr/>
          <a:lstStyle/>
          <a:p>
            <a:pPr algn="ctr"/>
            <a:r>
              <a:rPr lang="lv-LV" sz="3200" b="1" dirty="0" smtClean="0"/>
              <a:t>Kāpēc varētu veidot bāriņtiesas locekļu specializāciju?</a:t>
            </a:r>
            <a:endParaRPr lang="lv-LV" sz="3200" dirty="0"/>
          </a:p>
        </p:txBody>
      </p:sp>
      <p:sp>
        <p:nvSpPr>
          <p:cNvPr id="3" name="Content Placeholder 2"/>
          <p:cNvSpPr>
            <a:spLocks noGrp="1"/>
          </p:cNvSpPr>
          <p:nvPr>
            <p:ph idx="1"/>
          </p:nvPr>
        </p:nvSpPr>
        <p:spPr>
          <a:xfrm>
            <a:off x="628650" y="1388853"/>
            <a:ext cx="7886700" cy="4788110"/>
          </a:xfrm>
        </p:spPr>
        <p:txBody>
          <a:bodyPr/>
          <a:lstStyle/>
          <a:p>
            <a:pPr marL="0" indent="0">
              <a:buNone/>
            </a:pPr>
            <a:r>
              <a:rPr lang="lv-LV" dirty="0" smtClean="0"/>
              <a:t>Jaunizveidotās bāriņtiesas saskarsies ar lietu kategoriju pieaugumu;</a:t>
            </a:r>
          </a:p>
          <a:p>
            <a:pPr marL="0" indent="0">
              <a:buNone/>
            </a:pPr>
            <a:endParaRPr lang="lv-LV" dirty="0"/>
          </a:p>
          <a:p>
            <a:pPr marL="0" indent="0">
              <a:buNone/>
            </a:pPr>
            <a:r>
              <a:rPr lang="lv-LV" dirty="0"/>
              <a:t>Piemēram, ja apvienošanās paredz apvienot 5 </a:t>
            </a:r>
            <a:r>
              <a:rPr lang="lv-LV" dirty="0" smtClean="0"/>
              <a:t>novadu bāriņtiesu lietas</a:t>
            </a:r>
            <a:r>
              <a:rPr lang="lv-LV" dirty="0"/>
              <a:t>, tad līdzšinējā pieredze katras bāriņtiesas darbiniekiem bija darbs ar 30 ārpusģimenes aprūpē esošiem bērniem, bet pēc jaunizveidotās bāriņtiesas darba uzsākšanas, bāriņtiesai darbība jāpielāgo 150 ārpusģimenes aprūpē esošu bērnu tiesību un interešu uzraudzībai.</a:t>
            </a:r>
          </a:p>
        </p:txBody>
      </p:sp>
    </p:spTree>
    <p:extLst>
      <p:ext uri="{BB962C8B-B14F-4D97-AF65-F5344CB8AC3E}">
        <p14:creationId xmlns:p14="http://schemas.microsoft.com/office/powerpoint/2010/main" val="30576328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1040980"/>
          </a:xfrm>
        </p:spPr>
        <p:txBody>
          <a:bodyPr/>
          <a:lstStyle/>
          <a:p>
            <a:pPr algn="ctr"/>
            <a:r>
              <a:rPr lang="lv-LV" sz="3200" b="1" dirty="0" smtClean="0"/>
              <a:t>Kādās </a:t>
            </a:r>
            <a:r>
              <a:rPr lang="lv-LV" sz="3200" b="1" dirty="0"/>
              <a:t>kategorijās varētu būt efektīvi plānot bāriņtiesas locekļu specializāciju</a:t>
            </a:r>
            <a:endParaRPr lang="lv-LV" b="1" dirty="0"/>
          </a:p>
        </p:txBody>
      </p:sp>
      <p:sp>
        <p:nvSpPr>
          <p:cNvPr id="3" name="Content Placeholder 2"/>
          <p:cNvSpPr>
            <a:spLocks noGrp="1"/>
          </p:cNvSpPr>
          <p:nvPr>
            <p:ph idx="1"/>
          </p:nvPr>
        </p:nvSpPr>
        <p:spPr>
          <a:xfrm>
            <a:off x="706287" y="1673526"/>
            <a:ext cx="7886700" cy="4882550"/>
          </a:xfrm>
        </p:spPr>
        <p:txBody>
          <a:bodyPr/>
          <a:lstStyle/>
          <a:p>
            <a:r>
              <a:rPr lang="lv-LV" sz="2400" dirty="0"/>
              <a:t>Lietas par personu ar ierobežotu rīcībspēju tiesību un interešu aizsardzību – lai nodrošinātu ikgadējās dzīves apstākļu pārbaudes, pārrunas gan ar aizgādni, gan personu ar ierobežotu rīcībspēju, ikgadējā norēķina apstiprināšana, aizgādņa darbības pārraudzība, t.sk., vai tiek nodrošināta rīcībspējas apjoma pārskatīšana</a:t>
            </a:r>
            <a:r>
              <a:rPr lang="lv-LV" sz="2400" dirty="0" smtClean="0"/>
              <a:t>.</a:t>
            </a:r>
          </a:p>
          <a:p>
            <a:pPr marL="0" indent="0">
              <a:buNone/>
            </a:pPr>
            <a:endParaRPr lang="lv-LV" sz="2400" dirty="0"/>
          </a:p>
          <a:p>
            <a:pPr marL="0" indent="0">
              <a:buNone/>
            </a:pPr>
            <a:r>
              <a:rPr lang="en-US" sz="2400" i="1" dirty="0" err="1"/>
              <a:t>Piemēram</a:t>
            </a:r>
            <a:r>
              <a:rPr lang="en-US" sz="2400" i="1" dirty="0"/>
              <a:t>, </a:t>
            </a:r>
            <a:r>
              <a:rPr lang="en-US" sz="2400" i="1" dirty="0" err="1"/>
              <a:t>kādā</a:t>
            </a:r>
            <a:r>
              <a:rPr lang="en-US" sz="2400" i="1" dirty="0"/>
              <a:t> </a:t>
            </a:r>
            <a:r>
              <a:rPr lang="en-US" sz="2400" i="1" dirty="0" err="1"/>
              <a:t>novadā</a:t>
            </a:r>
            <a:r>
              <a:rPr lang="en-US" sz="2400" i="1" dirty="0"/>
              <a:t>, </a:t>
            </a:r>
            <a:r>
              <a:rPr lang="en-US" sz="2400" i="1" dirty="0" err="1"/>
              <a:t>apvienojoties</a:t>
            </a:r>
            <a:r>
              <a:rPr lang="en-US" sz="2400" i="1" dirty="0"/>
              <a:t> 3 </a:t>
            </a:r>
            <a:r>
              <a:rPr lang="en-US" sz="2400" i="1" dirty="0" err="1"/>
              <a:t>novadiem</a:t>
            </a:r>
            <a:r>
              <a:rPr lang="en-US" sz="2400" i="1" dirty="0"/>
              <a:t>, </a:t>
            </a:r>
            <a:r>
              <a:rPr lang="en-US" sz="2400" i="1" dirty="0" err="1"/>
              <a:t>turpmāk</a:t>
            </a:r>
            <a:r>
              <a:rPr lang="en-US" sz="2400" i="1" dirty="0"/>
              <a:t> </a:t>
            </a:r>
            <a:r>
              <a:rPr lang="en-US" sz="2400" i="1" dirty="0" err="1"/>
              <a:t>pārraudzībā</a:t>
            </a:r>
            <a:r>
              <a:rPr lang="en-US" sz="2400" i="1" dirty="0"/>
              <a:t> </a:t>
            </a:r>
            <a:r>
              <a:rPr lang="en-US" sz="2400" i="1" dirty="0" err="1"/>
              <a:t>būs</a:t>
            </a:r>
            <a:r>
              <a:rPr lang="en-US" sz="2400" i="1" dirty="0"/>
              <a:t> 273 personas, </a:t>
            </a:r>
            <a:r>
              <a:rPr lang="en-US" sz="2400" i="1" dirty="0" err="1"/>
              <a:t>kurām</a:t>
            </a:r>
            <a:r>
              <a:rPr lang="en-US" sz="2400" i="1" dirty="0"/>
              <a:t> </a:t>
            </a:r>
            <a:r>
              <a:rPr lang="en-US" sz="2400" i="1" dirty="0" err="1"/>
              <a:t>nodibināta</a:t>
            </a:r>
            <a:r>
              <a:rPr lang="en-US" sz="2400" i="1" dirty="0"/>
              <a:t> </a:t>
            </a:r>
            <a:r>
              <a:rPr lang="en-US" sz="2400" i="1" dirty="0" err="1"/>
              <a:t>aizgādnība</a:t>
            </a:r>
            <a:endParaRPr lang="lv-LV" sz="2400" dirty="0"/>
          </a:p>
        </p:txBody>
      </p:sp>
    </p:spTree>
    <p:extLst>
      <p:ext uri="{BB962C8B-B14F-4D97-AF65-F5344CB8AC3E}">
        <p14:creationId xmlns:p14="http://schemas.microsoft.com/office/powerpoint/2010/main" val="10535448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169712"/>
          </a:xfrm>
        </p:spPr>
        <p:txBody>
          <a:bodyPr/>
          <a:lstStyle/>
          <a:p>
            <a:endParaRPr lang="lv-LV" dirty="0"/>
          </a:p>
        </p:txBody>
      </p:sp>
      <p:sp>
        <p:nvSpPr>
          <p:cNvPr id="3" name="Content Placeholder 2"/>
          <p:cNvSpPr>
            <a:spLocks noGrp="1"/>
          </p:cNvSpPr>
          <p:nvPr>
            <p:ph idx="1"/>
          </p:nvPr>
        </p:nvSpPr>
        <p:spPr>
          <a:xfrm>
            <a:off x="628650" y="1992702"/>
            <a:ext cx="7886700" cy="4960638"/>
          </a:xfrm>
        </p:spPr>
        <p:txBody>
          <a:bodyPr/>
          <a:lstStyle/>
          <a:p>
            <a:r>
              <a:rPr lang="lv-LV" sz="2400" dirty="0"/>
              <a:t>Audžuģimeņu lietas – ikgadējā izvērtējuma nodrošināšana, sadarbība ar ārpusģimenes aprūpes atbalsta centriem, dažādu jautājumu risināšana, audžuģimenes meklēšana bērniem, kam nepieciešama ārpusģimenes aprūpe.</a:t>
            </a:r>
          </a:p>
          <a:p>
            <a:pPr marL="0" indent="0">
              <a:buNone/>
            </a:pPr>
            <a:endParaRPr lang="lv-LV" sz="2400" dirty="0" smtClean="0"/>
          </a:p>
          <a:p>
            <a:pPr marL="0" indent="0">
              <a:buNone/>
            </a:pPr>
            <a:r>
              <a:rPr lang="lv-LV" sz="2400" i="1" dirty="0"/>
              <a:t>Piemēram, kādā jaunizveidotā novadā turpmāk pārraudzībā būs 93 audžuģimenes.</a:t>
            </a:r>
            <a:endParaRPr lang="lv-LV" sz="2400" dirty="0"/>
          </a:p>
          <a:p>
            <a:pPr marL="0" indent="0">
              <a:buNone/>
            </a:pPr>
            <a:endParaRPr lang="lv-LV" dirty="0"/>
          </a:p>
        </p:txBody>
      </p:sp>
    </p:spTree>
    <p:extLst>
      <p:ext uri="{BB962C8B-B14F-4D97-AF65-F5344CB8AC3E}">
        <p14:creationId xmlns:p14="http://schemas.microsoft.com/office/powerpoint/2010/main" val="27736782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r>
              <a:rPr lang="lv-LV" sz="2400" dirty="0" smtClean="0"/>
              <a:t>Lietas par</a:t>
            </a:r>
            <a:r>
              <a:rPr lang="en-US" sz="2400" dirty="0" smtClean="0"/>
              <a:t> </a:t>
            </a:r>
            <a:r>
              <a:rPr lang="lv-LV" sz="2400" dirty="0" smtClean="0"/>
              <a:t>bērnu</a:t>
            </a:r>
            <a:r>
              <a:rPr lang="en-US" sz="2400" dirty="0" smtClean="0"/>
              <a:t> </a:t>
            </a:r>
            <a:r>
              <a:rPr lang="lv-LV" sz="2400" dirty="0" err="1" smtClean="0"/>
              <a:t>ieviet</a:t>
            </a:r>
            <a:r>
              <a:rPr lang="en-US" sz="2400" dirty="0" err="1" smtClean="0"/>
              <a:t>ošanu</a:t>
            </a:r>
            <a:r>
              <a:rPr lang="en-US" sz="2400" dirty="0" smtClean="0"/>
              <a:t> </a:t>
            </a:r>
            <a:r>
              <a:rPr lang="lv-LV" sz="2400" dirty="0" smtClean="0"/>
              <a:t>ārpusģimenes aprūpē</a:t>
            </a:r>
            <a:r>
              <a:rPr lang="en-US" sz="2400" dirty="0" smtClean="0"/>
              <a:t>,</a:t>
            </a:r>
            <a:r>
              <a:rPr lang="lv-LV" sz="2400" dirty="0" smtClean="0"/>
              <a:t> lai nodrošinātu pilnvērtīgu un vispusīgu ārpusģimenes aprūpē ievietoto bērnu tiesību un interešu aizsardzību, gan veicot ikgadējās dzīves apstākļu pārbaudes, noskaidrojot bērnu viedokļus, gan risinot akūtus problēmjautājumus, sadarbojoties ar citām institūcijām un personām bērna saskarsmes tiesības realizācijai.</a:t>
            </a:r>
          </a:p>
          <a:p>
            <a:pPr marL="0" indent="0">
              <a:buNone/>
            </a:pPr>
            <a:r>
              <a:rPr lang="lv-LV" sz="2400" i="1" dirty="0" smtClean="0"/>
              <a:t>Lielai daļai novadu pēc apvienošanās turpmāk būs jānodrošina vairāk kā </a:t>
            </a:r>
            <a:r>
              <a:rPr lang="en-US" sz="2400" i="1" dirty="0" smtClean="0"/>
              <a:t>100 </a:t>
            </a:r>
            <a:r>
              <a:rPr lang="en-US" sz="2400" i="1" dirty="0"/>
              <a:t>un pat 200 </a:t>
            </a:r>
            <a:r>
              <a:rPr lang="lv-LV" sz="2400" i="1" dirty="0" smtClean="0"/>
              <a:t>ārpusģimenes aprūpē nodoto bērnu tiesību un interešu aizsardzība.</a:t>
            </a:r>
            <a:endParaRPr lang="lv-LV" sz="2400" dirty="0"/>
          </a:p>
        </p:txBody>
      </p:sp>
    </p:spTree>
    <p:extLst>
      <p:ext uri="{BB962C8B-B14F-4D97-AF65-F5344CB8AC3E}">
        <p14:creationId xmlns:p14="http://schemas.microsoft.com/office/powerpoint/2010/main" val="24880667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200" b="1" dirty="0"/>
              <a:t>Kādi varētu būt </a:t>
            </a:r>
            <a:r>
              <a:rPr lang="lv-LV" sz="3200" b="1" u="sng" dirty="0"/>
              <a:t>ieguvumi</a:t>
            </a:r>
            <a:r>
              <a:rPr lang="lv-LV" sz="3200" b="1" dirty="0"/>
              <a:t> no bāriņtiesas locekļu specializācijas</a:t>
            </a:r>
            <a:endParaRPr lang="lv-LV" sz="3200" dirty="0"/>
          </a:p>
        </p:txBody>
      </p:sp>
      <p:sp>
        <p:nvSpPr>
          <p:cNvPr id="3" name="Content Placeholder 2"/>
          <p:cNvSpPr>
            <a:spLocks noGrp="1"/>
          </p:cNvSpPr>
          <p:nvPr>
            <p:ph idx="1"/>
          </p:nvPr>
        </p:nvSpPr>
        <p:spPr/>
        <p:txBody>
          <a:bodyPr/>
          <a:lstStyle/>
          <a:p>
            <a:r>
              <a:rPr lang="lv-LV" dirty="0"/>
              <a:t>Konkrēta atbildības joma bāriņtiesas loceklim;</a:t>
            </a:r>
          </a:p>
          <a:p>
            <a:r>
              <a:rPr lang="lv-LV" dirty="0"/>
              <a:t>Iespējas dziļākai profesionālās kompetences attīstībai konkrētā jautājumu lokā;</a:t>
            </a:r>
          </a:p>
          <a:p>
            <a:r>
              <a:rPr lang="lv-LV" dirty="0"/>
              <a:t>Efektīvāks līdzekļu izlietojums apmācību un zināšanu pilnveides nodrošināšanai;</a:t>
            </a:r>
          </a:p>
          <a:p>
            <a:r>
              <a:rPr lang="lv-LV" dirty="0"/>
              <a:t>Konkrētās jomas lietu detalizēta un kvalitatīva pārraudzība, bāriņtiesas darbības </a:t>
            </a:r>
            <a:r>
              <a:rPr lang="lv-LV" dirty="0" smtClean="0"/>
              <a:t>pilnveide.</a:t>
            </a:r>
            <a:endParaRPr lang="lv-LV" dirty="0"/>
          </a:p>
          <a:p>
            <a:pPr marL="0" indent="0">
              <a:buNone/>
            </a:pPr>
            <a:endParaRPr lang="lv-LV" b="1" dirty="0"/>
          </a:p>
        </p:txBody>
      </p:sp>
    </p:spTree>
    <p:extLst>
      <p:ext uri="{BB962C8B-B14F-4D97-AF65-F5344CB8AC3E}">
        <p14:creationId xmlns:p14="http://schemas.microsoft.com/office/powerpoint/2010/main" val="1741728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13369"/>
            <a:ext cx="6743700" cy="764933"/>
          </a:xfrm>
        </p:spPr>
        <p:txBody>
          <a:bodyPr/>
          <a:lstStyle/>
          <a:p>
            <a:pPr algn="ctr"/>
            <a:r>
              <a:rPr lang="lv-LV" b="1" dirty="0" smtClean="0"/>
              <a:t>Iespējamie riski</a:t>
            </a:r>
            <a:endParaRPr lang="lv-LV" b="1" dirty="0"/>
          </a:p>
        </p:txBody>
      </p:sp>
      <p:sp>
        <p:nvSpPr>
          <p:cNvPr id="3" name="Content Placeholder 2"/>
          <p:cNvSpPr>
            <a:spLocks noGrp="1"/>
          </p:cNvSpPr>
          <p:nvPr>
            <p:ph idx="1"/>
          </p:nvPr>
        </p:nvSpPr>
        <p:spPr>
          <a:xfrm>
            <a:off x="628650" y="1388852"/>
            <a:ext cx="7886700" cy="5055079"/>
          </a:xfrm>
        </p:spPr>
        <p:txBody>
          <a:bodyPr/>
          <a:lstStyle/>
          <a:p>
            <a:r>
              <a:rPr lang="lv-LV" sz="1800" dirty="0"/>
              <a:t>Bāriņtiesa ir koleģiāla institūcija un lēmumus pieņemošajiem </a:t>
            </a:r>
            <a:r>
              <a:rPr lang="lv-LV" sz="1800" u="sng" dirty="0"/>
              <a:t>bāriņtiesas locekļiem jābūt līdzvērtīgai izpratnei</a:t>
            </a:r>
            <a:r>
              <a:rPr lang="lv-LV" sz="1800" dirty="0"/>
              <a:t> par izskatāmo jautājumu. Konkrētas jomas deleģēšana vienam bāriņtiesas loceklim var radīt risku, ka pārējie bāriņtiesas locekļi nav motivēti pārzināt šo jomu;</a:t>
            </a:r>
          </a:p>
          <a:p>
            <a:r>
              <a:rPr lang="lv-LV" sz="1800" dirty="0"/>
              <a:t>Subjektivitātes risks un apgrūtināta lietu kvalitātes kontrole (trūkst “skats no malas</a:t>
            </a:r>
            <a:r>
              <a:rPr lang="lv-LV" sz="1800" dirty="0" smtClean="0"/>
              <a:t>”);</a:t>
            </a:r>
          </a:p>
          <a:p>
            <a:r>
              <a:rPr lang="lv-LV" sz="1800" dirty="0"/>
              <a:t>Risks pasliktināties darba kvalitātei, ja attiecīgās jomas speciālists atrodas prombūtnē (atvaļinājums, saslimšana u.tml.). Citu bāriņtiesas locekļu nespēja vai nevēlēšanās uzņemties atbildību par konkrētās jomas lietām (“tās nav manas lietas”, “tur jāgaida, kad darbā atgriezīsies kolēģis A”);</a:t>
            </a:r>
          </a:p>
          <a:p>
            <a:r>
              <a:rPr lang="lv-LV" sz="1800" dirty="0"/>
              <a:t>Neskaidri pienākumi un nepietiekama informācijas apmaiņa, kā rezultātā notiek vai nu paralēls dubults darbs, vai darbs netiek izdarīts, sagaidot, ka to darīs kāds cits (piemēram, bāriņtiesas loceklis, kurš atbild par lietu par bērna aizgādības tiesību pārtraukšanu vecākiem, neiesaistās jautājumā par bērna ārpusģimenes aprūpes nodrošināšanu, savukārt bāriņtiesas loceklim, kurš strādā ar bērna ārpusģimenes aprūpes lietu, nav pietiekamas informācijas par situāciju bērna vecāku ģimenē.)</a:t>
            </a:r>
          </a:p>
          <a:p>
            <a:endParaRPr lang="lv-LV" sz="2000" dirty="0"/>
          </a:p>
          <a:p>
            <a:endParaRPr lang="lv-LV" dirty="0"/>
          </a:p>
        </p:txBody>
      </p:sp>
    </p:spTree>
    <p:extLst>
      <p:ext uri="{BB962C8B-B14F-4D97-AF65-F5344CB8AC3E}">
        <p14:creationId xmlns:p14="http://schemas.microsoft.com/office/powerpoint/2010/main" val="12581600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pPr marL="0" indent="0">
              <a:buNone/>
            </a:pPr>
            <a:r>
              <a:rPr lang="lv-LV" dirty="0"/>
              <a:t>VBTAI ieskatā, redzot, ka jaunizveidotajā novadā būs kāda lietu kategorija, kurai būs jāvelta īpaša vērība, ir lietderīgi nodrošināt bāriņtiesas locekļu specializāciju. Vienlaikus bāriņtiesas priekšsēdētājam un priekšsēdētāja vietniekam jānodrošina cieša bāriņtiesas locekļu sadarbība un efektīva informācijas apmaiņa, līdzatbildība par kopējo bāriņtiesas darbību.</a:t>
            </a:r>
          </a:p>
          <a:p>
            <a:endParaRPr lang="lv-LV" dirty="0"/>
          </a:p>
        </p:txBody>
      </p:sp>
    </p:spTree>
    <p:extLst>
      <p:ext uri="{BB962C8B-B14F-4D97-AF65-F5344CB8AC3E}">
        <p14:creationId xmlns:p14="http://schemas.microsoft.com/office/powerpoint/2010/main" val="29747823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670044"/>
          </a:xfrm>
        </p:spPr>
        <p:txBody>
          <a:bodyPr/>
          <a:lstStyle/>
          <a:p>
            <a:pPr algn="ctr"/>
            <a:r>
              <a:rPr lang="lv-LV" sz="4000" b="1" dirty="0" smtClean="0"/>
              <a:t>Bāriņtiesas struktūra</a:t>
            </a:r>
            <a:endParaRPr lang="lv-LV" sz="4000" b="1" dirty="0"/>
          </a:p>
        </p:txBody>
      </p:sp>
      <p:sp>
        <p:nvSpPr>
          <p:cNvPr id="3" name="Content Placeholder 2"/>
          <p:cNvSpPr>
            <a:spLocks noGrp="1"/>
          </p:cNvSpPr>
          <p:nvPr>
            <p:ph idx="1"/>
          </p:nvPr>
        </p:nvSpPr>
        <p:spPr>
          <a:xfrm>
            <a:off x="628650" y="1345721"/>
            <a:ext cx="7886700" cy="4831242"/>
          </a:xfrm>
        </p:spPr>
        <p:txBody>
          <a:bodyPr/>
          <a:lstStyle/>
          <a:p>
            <a:pPr marL="0" indent="0">
              <a:buNone/>
            </a:pPr>
            <a:r>
              <a:rPr lang="lv-LV" sz="2000" dirty="0" smtClean="0"/>
              <a:t>Bāriņtiesas likuma grozījumu likumprojekts paredz 2.panta piektajā daļā noteikt, ka "Vienā </a:t>
            </a:r>
            <a:r>
              <a:rPr lang="lv-LV" sz="2000" dirty="0"/>
              <a:t>pašvaldībā izveido </a:t>
            </a:r>
            <a:r>
              <a:rPr lang="lv-LV" sz="2000" b="1" dirty="0"/>
              <a:t>ne vairāk kā vienu </a:t>
            </a:r>
            <a:r>
              <a:rPr lang="lv-LV" sz="2000" dirty="0"/>
              <a:t>bāriņtiesu. Vairākas pašvaldības var veidot kopīgu bāriņtiesu</a:t>
            </a:r>
            <a:r>
              <a:rPr lang="lv-LV" sz="2000" dirty="0" smtClean="0"/>
              <a:t>."</a:t>
            </a:r>
            <a:endParaRPr lang="lv-LV" dirty="0" smtClean="0"/>
          </a:p>
          <a:p>
            <a:pPr marL="0" indent="0" algn="ctr">
              <a:buNone/>
            </a:pPr>
            <a:r>
              <a:rPr lang="lv-LV" sz="2000" b="1" dirty="0" smtClean="0"/>
              <a:t>Iespējamie modeļi</a:t>
            </a:r>
            <a:r>
              <a:rPr lang="lv-LV" sz="2000" dirty="0" smtClean="0"/>
              <a:t>:</a:t>
            </a:r>
          </a:p>
          <a:p>
            <a:pPr marL="0" indent="0">
              <a:buNone/>
            </a:pPr>
            <a:r>
              <a:rPr lang="lv-LV" sz="2000" b="1" dirty="0" smtClean="0"/>
              <a:t>«Centralizēta bāriņtiesa»</a:t>
            </a:r>
          </a:p>
          <a:p>
            <a:r>
              <a:rPr lang="lv-LV" sz="2000" dirty="0" smtClean="0"/>
              <a:t>Pamatdarbība koncentrēta vienā – «centrālajā» bāriņtiesas atrašanās vietā;</a:t>
            </a:r>
          </a:p>
          <a:p>
            <a:r>
              <a:rPr lang="lv-LV" sz="2000" dirty="0" smtClean="0"/>
              <a:t>Bāriņtiesas darbinieki galvenokārt strādā vienā vietā, nodrošinot iedzīvotāju pieņemšanu 2x nedēļā novada pagastos vai pilsētās;</a:t>
            </a:r>
          </a:p>
          <a:p>
            <a:r>
              <a:rPr lang="lv-LV" sz="2000" dirty="0" smtClean="0"/>
              <a:t>Lietas atrodas tikai vienā bāriņtiesas telpā;</a:t>
            </a:r>
          </a:p>
          <a:p>
            <a:r>
              <a:rPr lang="lv-LV" sz="2000" dirty="0" smtClean="0"/>
              <a:t>Pieņemšana pagastos un pilsētās pēc rotācijas principa;</a:t>
            </a:r>
          </a:p>
          <a:p>
            <a:r>
              <a:rPr lang="lv-LV" sz="2000" dirty="0" smtClean="0"/>
              <a:t>Iespējama bāriņtiesas locekļu specializācija.</a:t>
            </a:r>
          </a:p>
        </p:txBody>
      </p:sp>
    </p:spTree>
    <p:extLst>
      <p:ext uri="{BB962C8B-B14F-4D97-AF65-F5344CB8AC3E}">
        <p14:creationId xmlns:p14="http://schemas.microsoft.com/office/powerpoint/2010/main" val="2086278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Bāriņtiesas nosaukums</a:t>
            </a:r>
            <a:endParaRPr lang="lv-LV" dirty="0"/>
          </a:p>
        </p:txBody>
      </p:sp>
      <p:sp>
        <p:nvSpPr>
          <p:cNvPr id="3" name="Content Placeholder 2"/>
          <p:cNvSpPr>
            <a:spLocks noGrp="1"/>
          </p:cNvSpPr>
          <p:nvPr>
            <p:ph idx="1"/>
          </p:nvPr>
        </p:nvSpPr>
        <p:spPr/>
        <p:txBody>
          <a:bodyPr/>
          <a:lstStyle/>
          <a:p>
            <a:pPr marL="0" indent="0">
              <a:buNone/>
            </a:pPr>
            <a:r>
              <a:rPr lang="lv-LV" b="1" dirty="0"/>
              <a:t>Bāriņtiesu likuma 2.panta septītā daļa paredz, ka bāriņtiesas nosaukumu veido, attiecīgās bāriņtiesas darbības administratīvās teritorijas nosaukumam pievienojot vārdu “bāriņtiesa</a:t>
            </a:r>
            <a:r>
              <a:rPr lang="lv-LV" b="1" dirty="0" smtClean="0"/>
              <a:t>”.</a:t>
            </a:r>
            <a:endParaRPr lang="lv-LV" b="1" dirty="0"/>
          </a:p>
        </p:txBody>
      </p:sp>
    </p:spTree>
    <p:extLst>
      <p:ext uri="{BB962C8B-B14F-4D97-AF65-F5344CB8AC3E}">
        <p14:creationId xmlns:p14="http://schemas.microsoft.com/office/powerpoint/2010/main" val="26745368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pPr marL="0" indent="0">
              <a:buNone/>
            </a:pPr>
            <a:r>
              <a:rPr lang="lv-LV" sz="2400" b="1" dirty="0" smtClean="0"/>
              <a:t>«Decentralizēta bāriņtiesa»</a:t>
            </a:r>
          </a:p>
          <a:p>
            <a:r>
              <a:rPr lang="lv-LV" sz="2400" dirty="0" smtClean="0"/>
              <a:t>Centrālajā bāriņtiesas darba vietā strādā priekšsēdētājs, priekšsēdētāja vietnieks, 1-2 bāriņtiesas locekļi;</a:t>
            </a:r>
          </a:p>
          <a:p>
            <a:r>
              <a:rPr lang="lv-LV" sz="2400" dirty="0" smtClean="0"/>
              <a:t>Bāriņtiesas locekļi strādā katrs savā teritorijas daļā, nodrošina tur lietu vešanu visās lietu kategorijās, iedzīvotāju pieņemšanu u.tml.;</a:t>
            </a:r>
          </a:p>
          <a:p>
            <a:r>
              <a:rPr lang="lv-LV" sz="2400" dirty="0" smtClean="0"/>
              <a:t>Citi kolēģi pievienojas pēc nepieciešamības, piemēram, rīkojot bāriņtiesas sēdi.</a:t>
            </a:r>
            <a:endParaRPr lang="lv-LV" sz="2400" dirty="0"/>
          </a:p>
        </p:txBody>
      </p:sp>
    </p:spTree>
    <p:extLst>
      <p:ext uri="{BB962C8B-B14F-4D97-AF65-F5344CB8AC3E}">
        <p14:creationId xmlns:p14="http://schemas.microsoft.com/office/powerpoint/2010/main" val="15879107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980595"/>
          </a:xfrm>
        </p:spPr>
        <p:txBody>
          <a:bodyPr/>
          <a:lstStyle/>
          <a:p>
            <a:pPr algn="ctr"/>
            <a:r>
              <a:rPr lang="en-US" sz="4000" b="1" dirty="0" err="1"/>
              <a:t>Pieejamība</a:t>
            </a:r>
            <a:r>
              <a:rPr lang="en-US" sz="4000" b="1" dirty="0"/>
              <a:t> </a:t>
            </a:r>
            <a:r>
              <a:rPr lang="en-US" sz="4000" b="1" dirty="0" err="1"/>
              <a:t>iedzīvotājiem</a:t>
            </a:r>
            <a:r>
              <a:rPr lang="en-US" sz="4000" b="1" dirty="0"/>
              <a:t> </a:t>
            </a:r>
            <a:endParaRPr lang="lv-LV" sz="4000" b="1" dirty="0"/>
          </a:p>
        </p:txBody>
      </p:sp>
      <p:sp>
        <p:nvSpPr>
          <p:cNvPr id="3" name="Content Placeholder 2"/>
          <p:cNvSpPr>
            <a:spLocks noGrp="1"/>
          </p:cNvSpPr>
          <p:nvPr>
            <p:ph idx="1"/>
          </p:nvPr>
        </p:nvSpPr>
        <p:spPr>
          <a:xfrm>
            <a:off x="628650" y="1449238"/>
            <a:ext cx="7886700" cy="4727725"/>
          </a:xfrm>
        </p:spPr>
        <p:txBody>
          <a:bodyPr/>
          <a:lstStyle/>
          <a:p>
            <a:pPr marL="0" indent="0">
              <a:buNone/>
            </a:pPr>
            <a:r>
              <a:rPr lang="lv-LV" sz="2000" dirty="0"/>
              <a:t>Bāriņtiesu likuma 4.panta ceturtajā daļā noteikts, ka pašvaldības dome nodrošina, lai visiem attiecīgās pašvaldības administratīvās teritorijas iedzīvotājiem bāriņtiesa būtu pēc iespējas ērti pieejama. </a:t>
            </a:r>
            <a:r>
              <a:rPr lang="lv-LV" sz="2000" b="1" dirty="0"/>
              <a:t>Bāriņtiesas darbība nodrošināma visos novada pagastos un novada pilsētās</a:t>
            </a:r>
            <a:r>
              <a:rPr lang="lv-LV" sz="2000" b="1" dirty="0" smtClean="0"/>
              <a:t>.</a:t>
            </a:r>
          </a:p>
          <a:p>
            <a:pPr marL="0" indent="0">
              <a:buNone/>
            </a:pPr>
            <a:endParaRPr lang="lv-LV" sz="2000" b="1" dirty="0"/>
          </a:p>
          <a:p>
            <a:pPr marL="0" indent="0">
              <a:buNone/>
            </a:pPr>
            <a:r>
              <a:rPr lang="lv-LV" sz="2000" dirty="0"/>
              <a:t>Ministru kabineta 2006.gada 19.decembra noteikumu Nr.1037 “Bāriņtiesas darbības noteikumi” 7.punkts paredz, ka attiecīgās </a:t>
            </a:r>
            <a:r>
              <a:rPr lang="lv-LV" sz="2000" b="1" dirty="0"/>
              <a:t>pašvaldības dome nodrošina bāriņtiesai darbam piemērotas telpas un nepieciešamo aprīkojumu visos novada pagastos un novada pilsētās</a:t>
            </a:r>
            <a:r>
              <a:rPr lang="lv-LV" sz="2000" dirty="0"/>
              <a:t>.</a:t>
            </a:r>
          </a:p>
          <a:p>
            <a:pPr marL="0" indent="0">
              <a:buNone/>
            </a:pPr>
            <a:endParaRPr lang="lv-LV" sz="2000" dirty="0" smtClean="0"/>
          </a:p>
          <a:p>
            <a:pPr marL="0" indent="0">
              <a:buNone/>
            </a:pPr>
            <a:endParaRPr lang="lv-LV" sz="2000" dirty="0"/>
          </a:p>
          <a:p>
            <a:pPr marL="0" indent="0">
              <a:buNone/>
            </a:pPr>
            <a:endParaRPr lang="lv-LV" dirty="0"/>
          </a:p>
        </p:txBody>
      </p:sp>
    </p:spTree>
    <p:extLst>
      <p:ext uri="{BB962C8B-B14F-4D97-AF65-F5344CB8AC3E}">
        <p14:creationId xmlns:p14="http://schemas.microsoft.com/office/powerpoint/2010/main" val="20780112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678670"/>
          </a:xfrm>
        </p:spPr>
        <p:txBody>
          <a:bodyPr/>
          <a:lstStyle/>
          <a:p>
            <a:endParaRPr lang="lv-LV" dirty="0"/>
          </a:p>
        </p:txBody>
      </p:sp>
      <p:sp>
        <p:nvSpPr>
          <p:cNvPr id="3" name="Content Placeholder 2"/>
          <p:cNvSpPr>
            <a:spLocks noGrp="1"/>
          </p:cNvSpPr>
          <p:nvPr>
            <p:ph idx="1"/>
          </p:nvPr>
        </p:nvSpPr>
        <p:spPr>
          <a:xfrm>
            <a:off x="628650" y="1345721"/>
            <a:ext cx="7886700" cy="4831242"/>
          </a:xfrm>
        </p:spPr>
        <p:txBody>
          <a:bodyPr/>
          <a:lstStyle/>
          <a:p>
            <a:pPr marL="0" indent="0">
              <a:buNone/>
            </a:pPr>
            <a:r>
              <a:rPr lang="lv-LV" sz="2000" dirty="0" smtClean="0"/>
              <a:t>Bāriņtiesa </a:t>
            </a:r>
            <a:r>
              <a:rPr lang="lv-LV" sz="2000" dirty="0"/>
              <a:t>pieņem apmeklētājus </a:t>
            </a:r>
            <a:r>
              <a:rPr lang="lv-LV" sz="2000" b="1" dirty="0"/>
              <a:t>ne retāk kā divas reizes nedēļā </a:t>
            </a:r>
            <a:r>
              <a:rPr lang="lv-LV" sz="2000" dirty="0"/>
              <a:t>(vismaz reizi nedēļā apmeklētājiem izdevīgā laikā) bāriņtiesas nolikumā noteiktajā kārtībā. Bērnu un aizgādnībā esošu personu pieņemšana tiek nodrošināta bāriņtiesas darba </a:t>
            </a:r>
            <a:r>
              <a:rPr lang="lv-LV" sz="2000" dirty="0" smtClean="0"/>
              <a:t>laikā (</a:t>
            </a:r>
            <a:r>
              <a:rPr lang="lv-LV" sz="2000" dirty="0"/>
              <a:t>Ministru kabineta 2006.gada 19.decembra noteikumu Nr.1037 “Bāriņtiesas darbības noteikumi” </a:t>
            </a:r>
            <a:r>
              <a:rPr lang="lv-LV" sz="2000" dirty="0" smtClean="0"/>
              <a:t>11.punkts) </a:t>
            </a:r>
          </a:p>
          <a:p>
            <a:pPr marL="0" indent="0">
              <a:buNone/>
            </a:pPr>
            <a:endParaRPr lang="lv-LV" sz="2000" dirty="0"/>
          </a:p>
          <a:p>
            <a:pPr marL="0" indent="0">
              <a:buNone/>
            </a:pPr>
            <a:r>
              <a:rPr lang="lv-LV" sz="2000" dirty="0" smtClean="0"/>
              <a:t>Pieejamība nozīmē arī saprotamu, vieglā valodā sniegtu informāciju, par to, kā sazināties ar bāriņtiesu, ja bāriņtiesas darbinieks konkrētajā dienā nav sastopams pieņemšanas vietā.</a:t>
            </a:r>
          </a:p>
          <a:p>
            <a:pPr marL="0" indent="0">
              <a:buNone/>
            </a:pPr>
            <a:endParaRPr lang="lv-LV" sz="2000" dirty="0"/>
          </a:p>
          <a:p>
            <a:pPr marL="0" indent="0">
              <a:buNone/>
            </a:pPr>
            <a:r>
              <a:rPr lang="lv-LV" sz="2000" b="1" dirty="0"/>
              <a:t>!!!Nepieciešams savlaicīgi informēt iedzīvotājus par jaunizveidoto bāriņtiesu un iespējamajām </a:t>
            </a:r>
            <a:r>
              <a:rPr lang="lv-LV" sz="2000" b="1" dirty="0" smtClean="0"/>
              <a:t>izmaiņām. </a:t>
            </a:r>
            <a:endParaRPr lang="lv-LV" sz="2000" dirty="0"/>
          </a:p>
        </p:txBody>
      </p:sp>
    </p:spTree>
    <p:extLst>
      <p:ext uri="{BB962C8B-B14F-4D97-AF65-F5344CB8AC3E}">
        <p14:creationId xmlns:p14="http://schemas.microsoft.com/office/powerpoint/2010/main" val="15122382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894331"/>
          </a:xfrm>
        </p:spPr>
        <p:txBody>
          <a:bodyPr/>
          <a:lstStyle/>
          <a:p>
            <a:pPr algn="ctr"/>
            <a:r>
              <a:rPr lang="lv-LV" b="1" dirty="0" smtClean="0"/>
              <a:t>Bāriņtiesas sēdes</a:t>
            </a:r>
            <a:endParaRPr lang="lv-LV" b="1" dirty="0"/>
          </a:p>
        </p:txBody>
      </p:sp>
      <p:sp>
        <p:nvSpPr>
          <p:cNvPr id="3" name="Content Placeholder 2"/>
          <p:cNvSpPr>
            <a:spLocks noGrp="1"/>
          </p:cNvSpPr>
          <p:nvPr>
            <p:ph idx="1"/>
          </p:nvPr>
        </p:nvSpPr>
        <p:spPr>
          <a:xfrm>
            <a:off x="801178" y="1259457"/>
            <a:ext cx="7886700" cy="5175849"/>
          </a:xfrm>
        </p:spPr>
        <p:txBody>
          <a:bodyPr/>
          <a:lstStyle/>
          <a:p>
            <a:pPr marL="0" indent="0">
              <a:buNone/>
            </a:pPr>
            <a:r>
              <a:rPr lang="lv-LV" sz="2000" dirty="0" smtClean="0"/>
              <a:t>Bāriņtiesas sēdes organizējamas pēc nepieciešamības ikvienā bāriņtiesas darbības teritorijā, bāriņtiesas telpās (bāriņtiesas sēdei atbilstošā pašvaldības telpā);</a:t>
            </a:r>
          </a:p>
          <a:p>
            <a:pPr marL="0" indent="0">
              <a:buNone/>
            </a:pPr>
            <a:endParaRPr lang="lv-LV" sz="2000" dirty="0"/>
          </a:p>
          <a:p>
            <a:pPr marL="0" indent="0">
              <a:buNone/>
            </a:pPr>
            <a:r>
              <a:rPr lang="lv-LV" sz="2000" dirty="0" smtClean="0"/>
              <a:t>Primārais kritērijs – pieejamība iedzīvotājiem – konkrētās administratīvās lietas dalībniekiem.</a:t>
            </a:r>
          </a:p>
          <a:p>
            <a:pPr marL="0" indent="0">
              <a:buNone/>
            </a:pPr>
            <a:endParaRPr lang="lv-LV" sz="2000" dirty="0" smtClean="0"/>
          </a:p>
          <a:p>
            <a:pPr marL="0" indent="0">
              <a:buNone/>
            </a:pPr>
            <a:r>
              <a:rPr lang="lv-LV" sz="2000" dirty="0" smtClean="0"/>
              <a:t>Vērtējamas tehniskās iespējas – ja iespēja centrālajā bāriņtiesas darbības vietā rīkot bāriņtiesas sēdi, nodrošinot sēdes audioierakstu, var bāriņtiesas sēdes organizēt konkrētajā vietā.</a:t>
            </a:r>
          </a:p>
          <a:p>
            <a:pPr marL="0" indent="0">
              <a:buNone/>
            </a:pPr>
            <a:endParaRPr lang="lv-LV" sz="2000" dirty="0" smtClean="0"/>
          </a:p>
          <a:p>
            <a:pPr marL="0" indent="0">
              <a:buNone/>
            </a:pPr>
            <a:r>
              <a:rPr lang="lv-LV" sz="2000" dirty="0"/>
              <a:t>Ministru kabineta 2006.gada 19.decembra noteikumu Nr.1037 “Bāriņtiesas darbības noteikumi</a:t>
            </a:r>
            <a:r>
              <a:rPr lang="lv-LV" sz="2000" dirty="0" smtClean="0"/>
              <a:t>” 61.punkts paredz, ka bāriņtiesas </a:t>
            </a:r>
            <a:r>
              <a:rPr lang="lv-LV" sz="2000" dirty="0"/>
              <a:t>sēdes protokolā </a:t>
            </a:r>
            <a:r>
              <a:rPr lang="lv-LV" sz="2000" dirty="0" smtClean="0"/>
              <a:t>norāda sēdes </a:t>
            </a:r>
            <a:r>
              <a:rPr lang="lv-LV" sz="2000" dirty="0"/>
              <a:t>datumu un </a:t>
            </a:r>
            <a:r>
              <a:rPr lang="lv-LV" sz="2000" b="1" dirty="0"/>
              <a:t>vietu, norādot </a:t>
            </a:r>
            <a:r>
              <a:rPr lang="lv-LV" sz="2000" b="1" dirty="0" smtClean="0"/>
              <a:t>adresi.</a:t>
            </a:r>
          </a:p>
          <a:p>
            <a:pPr marL="0" indent="0">
              <a:buNone/>
            </a:pPr>
            <a:endParaRPr lang="lv-LV" b="1" dirty="0"/>
          </a:p>
          <a:p>
            <a:pPr marL="0" indent="0">
              <a:buNone/>
            </a:pPr>
            <a:endParaRPr lang="lv-LV" dirty="0"/>
          </a:p>
        </p:txBody>
      </p:sp>
    </p:spTree>
    <p:extLst>
      <p:ext uri="{BB962C8B-B14F-4D97-AF65-F5344CB8AC3E}">
        <p14:creationId xmlns:p14="http://schemas.microsoft.com/office/powerpoint/2010/main" val="390973182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1015100"/>
          </a:xfrm>
        </p:spPr>
        <p:txBody>
          <a:bodyPr/>
          <a:lstStyle/>
          <a:p>
            <a:pPr algn="ctr"/>
            <a:r>
              <a:rPr lang="lv-LV" sz="2800" b="1" dirty="0"/>
              <a:t>Dokumentu aprite un lietu vešana, tehniskais nodrošinājums</a:t>
            </a:r>
            <a:r>
              <a:rPr lang="lv-LV" sz="2800" dirty="0"/>
              <a:t/>
            </a:r>
            <a:br>
              <a:rPr lang="lv-LV" sz="2800" dirty="0"/>
            </a:br>
            <a:endParaRPr lang="lv-LV" sz="2800" dirty="0"/>
          </a:p>
        </p:txBody>
      </p:sp>
      <p:sp>
        <p:nvSpPr>
          <p:cNvPr id="3" name="Content Placeholder 2"/>
          <p:cNvSpPr>
            <a:spLocks noGrp="1"/>
          </p:cNvSpPr>
          <p:nvPr>
            <p:ph idx="1"/>
          </p:nvPr>
        </p:nvSpPr>
        <p:spPr>
          <a:xfrm>
            <a:off x="628650" y="1380226"/>
            <a:ext cx="7886700" cy="4942936"/>
          </a:xfrm>
        </p:spPr>
        <p:txBody>
          <a:bodyPr/>
          <a:lstStyle/>
          <a:p>
            <a:pPr>
              <a:lnSpc>
                <a:spcPct val="100000"/>
              </a:lnSpc>
              <a:spcBef>
                <a:spcPts val="0"/>
              </a:spcBef>
            </a:pPr>
            <a:r>
              <a:rPr lang="lv-LV" sz="2400" dirty="0" smtClean="0"/>
              <a:t>Nepieciešams nodrošināt </a:t>
            </a:r>
            <a:r>
              <a:rPr lang="lv-LV" sz="2400" dirty="0"/>
              <a:t>vienotu saņemtās un izejošās korespondences reģistrēšanu, dokumentu fizisku un elektronisku </a:t>
            </a:r>
            <a:r>
              <a:rPr lang="lv-LV" sz="2400" dirty="0" smtClean="0"/>
              <a:t>apriti;</a:t>
            </a:r>
          </a:p>
          <a:p>
            <a:pPr>
              <a:lnSpc>
                <a:spcPct val="100000"/>
              </a:lnSpc>
              <a:spcBef>
                <a:spcPts val="0"/>
              </a:spcBef>
            </a:pPr>
            <a:endParaRPr lang="lv-LV" sz="2400" dirty="0" smtClean="0"/>
          </a:p>
          <a:p>
            <a:pPr>
              <a:lnSpc>
                <a:spcPct val="100000"/>
              </a:lnSpc>
              <a:spcBef>
                <a:spcPts val="0"/>
              </a:spcBef>
            </a:pPr>
            <a:r>
              <a:rPr lang="lv-LV" sz="2400" dirty="0"/>
              <a:t>Iepriekšējā </a:t>
            </a:r>
            <a:r>
              <a:rPr lang="lv-LV" sz="2400" dirty="0" smtClean="0"/>
              <a:t>bāriņtiesu apvienošanās </a:t>
            </a:r>
            <a:r>
              <a:rPr lang="lv-LV" sz="2400" dirty="0"/>
              <a:t>2009.gadā parādīja, ka vislabākā darba organizācija ir, ja lietas atrodas centrālā bāriņtiesas ēkā, ir vienota dokumentu aprites sistēma, regulāra saziņa starp visiem bāriņtiesas locekļiem</a:t>
            </a:r>
            <a:r>
              <a:rPr lang="lv-LV" sz="2400" dirty="0" smtClean="0"/>
              <a:t>.</a:t>
            </a:r>
          </a:p>
          <a:p>
            <a:pPr marL="0" indent="0">
              <a:lnSpc>
                <a:spcPct val="100000"/>
              </a:lnSpc>
              <a:spcBef>
                <a:spcPts val="0"/>
              </a:spcBef>
              <a:buNone/>
            </a:pPr>
            <a:endParaRPr lang="lv-LV" sz="2400" dirty="0" smtClean="0"/>
          </a:p>
          <a:p>
            <a:pPr>
              <a:lnSpc>
                <a:spcPct val="100000"/>
              </a:lnSpc>
              <a:spcBef>
                <a:spcPts val="0"/>
              </a:spcBef>
            </a:pPr>
            <a:r>
              <a:rPr lang="lv-LV" sz="2400" dirty="0"/>
              <a:t>Pašvaldības tiek aicinātas rast iespēju tehniskajam </a:t>
            </a:r>
            <a:r>
              <a:rPr lang="lv-LV" sz="2400" dirty="0" smtClean="0"/>
              <a:t>nodrošinājumam</a:t>
            </a:r>
            <a:r>
              <a:rPr lang="lv-LV" sz="2400" dirty="0"/>
              <a:t>, lai varētu nodrošināt bāriņtiesas sēžu organizēšanu videokonferences režīmā, veikt bāriņtiesas sēžu skaņu ierakstus un nodrošināt to saglabāšanu</a:t>
            </a:r>
            <a:r>
              <a:rPr lang="lv-LV" dirty="0"/>
              <a:t>.</a:t>
            </a:r>
          </a:p>
          <a:p>
            <a:endParaRPr lang="lv-LV" dirty="0"/>
          </a:p>
          <a:p>
            <a:endParaRPr lang="lv-LV" dirty="0"/>
          </a:p>
          <a:p>
            <a:endParaRPr lang="lv-LV" dirty="0"/>
          </a:p>
        </p:txBody>
      </p:sp>
    </p:spTree>
    <p:extLst>
      <p:ext uri="{BB962C8B-B14F-4D97-AF65-F5344CB8AC3E}">
        <p14:creationId xmlns:p14="http://schemas.microsoft.com/office/powerpoint/2010/main" val="37018578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Content Placeholder 2"/>
          <p:cNvSpPr>
            <a:spLocks noGrp="1"/>
          </p:cNvSpPr>
          <p:nvPr>
            <p:ph idx="1"/>
          </p:nvPr>
        </p:nvSpPr>
        <p:spPr/>
        <p:txBody>
          <a:bodyPr/>
          <a:lstStyle/>
          <a:p>
            <a:r>
              <a:rPr lang="lv-LV" dirty="0"/>
              <a:t>Ņemot </a:t>
            </a:r>
            <a:r>
              <a:rPr lang="lv-LV" dirty="0" smtClean="0"/>
              <a:t>vērā novada </a:t>
            </a:r>
            <a:r>
              <a:rPr lang="lv-LV" dirty="0"/>
              <a:t>teritoriju, </a:t>
            </a:r>
            <a:r>
              <a:rPr lang="lv-LV" dirty="0" smtClean="0"/>
              <a:t>iedzīvotāju skaitu, bāriņtiesas darbinieku skaitu u.tml., </a:t>
            </a:r>
            <a:r>
              <a:rPr lang="lv-LV" dirty="0"/>
              <a:t>pašvaldībai jānodrošina pietiekams tehniskais nodrošinājums, tajā skaitā datori, telefoni, skenēšanas un kopēšanas iespējas, interneta piekļuve</a:t>
            </a:r>
            <a:r>
              <a:rPr lang="lv-LV" dirty="0" smtClean="0"/>
              <a:t>.</a:t>
            </a:r>
          </a:p>
          <a:p>
            <a:endParaRPr lang="lv-LV" dirty="0"/>
          </a:p>
          <a:p>
            <a:r>
              <a:rPr lang="lv-LV" dirty="0"/>
              <a:t>Plānojot tehnisko nodrošinājumu, jāņem vērā, ka arī turpmāk noteikti saglabāsies nepieciešamība periodiski nodrošināt attālināta darba iespējas!</a:t>
            </a:r>
          </a:p>
          <a:p>
            <a:pPr marL="0" indent="0">
              <a:buNone/>
            </a:pPr>
            <a:endParaRPr lang="lv-LV" dirty="0" smtClean="0"/>
          </a:p>
          <a:p>
            <a:endParaRPr lang="lv-LV" dirty="0"/>
          </a:p>
        </p:txBody>
      </p:sp>
    </p:spTree>
    <p:extLst>
      <p:ext uri="{BB962C8B-B14F-4D97-AF65-F5344CB8AC3E}">
        <p14:creationId xmlns:p14="http://schemas.microsoft.com/office/powerpoint/2010/main" val="19118333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609659"/>
          </a:xfrm>
        </p:spPr>
        <p:txBody>
          <a:bodyPr/>
          <a:lstStyle/>
          <a:p>
            <a:pPr algn="ctr"/>
            <a:r>
              <a:rPr lang="lv-LV" sz="4000" b="1" dirty="0" smtClean="0"/>
              <a:t>Transports</a:t>
            </a:r>
            <a:endParaRPr lang="lv-LV" b="1" dirty="0"/>
          </a:p>
        </p:txBody>
      </p:sp>
      <p:sp>
        <p:nvSpPr>
          <p:cNvPr id="3" name="Content Placeholder 2"/>
          <p:cNvSpPr>
            <a:spLocks noGrp="1"/>
          </p:cNvSpPr>
          <p:nvPr>
            <p:ph idx="1"/>
          </p:nvPr>
        </p:nvSpPr>
        <p:spPr>
          <a:xfrm>
            <a:off x="628650" y="1377050"/>
            <a:ext cx="7886700" cy="4773583"/>
          </a:xfrm>
        </p:spPr>
        <p:txBody>
          <a:bodyPr/>
          <a:lstStyle/>
          <a:p>
            <a:r>
              <a:rPr lang="lv-LV" sz="2400" dirty="0"/>
              <a:t>Pašvaldībai jānodrošina transporta pieejamība bāriņtiesas darbiniekiem, ņemot vērā gan ikdienas pienākumus, kas saistīti ar ģimeņu apsekojumiem, dalību tiesas sēdēs, dalību dažādās starpinstitucionālās, gan neparedzētiem </a:t>
            </a:r>
            <a:r>
              <a:rPr lang="lv-LV" sz="2400" dirty="0" smtClean="0"/>
              <a:t>izbraukumiem;</a:t>
            </a:r>
            <a:endParaRPr lang="lv-LV" sz="2400" dirty="0"/>
          </a:p>
          <a:p>
            <a:r>
              <a:rPr lang="lv-LV" sz="2400" dirty="0"/>
              <a:t>Ņemot vērā jaunizveidotā novada teritoriju, izvēlēto centru, bāriņtiesas atrašanās vietu, jāparedz arī darbinieku nokļūšana uz/no pagastu vai pilsētu pieņemšanas punktiem uz bāriņtiesas centrālo </a:t>
            </a:r>
            <a:r>
              <a:rPr lang="lv-LV" sz="2400" dirty="0" smtClean="0"/>
              <a:t>vietu;</a:t>
            </a:r>
          </a:p>
          <a:p>
            <a:r>
              <a:rPr lang="lv-LV" sz="2400" dirty="0" smtClean="0"/>
              <a:t>VBTAI ieskatā, būtiski, lai bāriņtiesai ir atsevišķs transports, kuru var lietot bāriņtiesas vajadzībām, nesaistīti ar citu pašvaldības institūciju noslodzi un vajadzībām.</a:t>
            </a:r>
            <a:endParaRPr lang="lv-LV" sz="2400" dirty="0"/>
          </a:p>
          <a:p>
            <a:endParaRPr lang="lv-LV" dirty="0"/>
          </a:p>
        </p:txBody>
      </p:sp>
    </p:spTree>
    <p:extLst>
      <p:ext uri="{BB962C8B-B14F-4D97-AF65-F5344CB8AC3E}">
        <p14:creationId xmlns:p14="http://schemas.microsoft.com/office/powerpoint/2010/main" val="33801380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r>
              <a:rPr lang="lv-LV" dirty="0" smtClean="0"/>
              <a:t>Paldies par uzmanību!</a:t>
            </a:r>
            <a:endParaRPr lang="lv-LV" dirty="0"/>
          </a:p>
        </p:txBody>
      </p:sp>
    </p:spTree>
    <p:extLst>
      <p:ext uri="{BB962C8B-B14F-4D97-AF65-F5344CB8AC3E}">
        <p14:creationId xmlns:p14="http://schemas.microsoft.com/office/powerpoint/2010/main" val="803616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994117"/>
          </a:xfrm>
        </p:spPr>
        <p:txBody>
          <a:bodyPr/>
          <a:lstStyle/>
          <a:p>
            <a:pPr algn="ctr"/>
            <a:r>
              <a:rPr lang="lv-LV" b="1" dirty="0"/>
              <a:t>Bāriņtiesas </a:t>
            </a:r>
            <a:r>
              <a:rPr lang="lv-LV" b="1" dirty="0" smtClean="0"/>
              <a:t>sastāvs</a:t>
            </a:r>
            <a:endParaRPr lang="lv-LV" dirty="0"/>
          </a:p>
        </p:txBody>
      </p:sp>
      <p:sp>
        <p:nvSpPr>
          <p:cNvPr id="3" name="Content Placeholder 2"/>
          <p:cNvSpPr>
            <a:spLocks noGrp="1"/>
          </p:cNvSpPr>
          <p:nvPr>
            <p:ph idx="1"/>
          </p:nvPr>
        </p:nvSpPr>
        <p:spPr/>
        <p:txBody>
          <a:bodyPr/>
          <a:lstStyle/>
          <a:p>
            <a:pPr marL="0" indent="0">
              <a:buNone/>
            </a:pPr>
            <a:r>
              <a:rPr lang="lv-LV" dirty="0"/>
              <a:t>Ņemams vērā, ka, pieņemot darbā bāriņtiesas priekšsēdētāju, bāriņtiesas priekšsēdētāja vietnieku vai bāriņtiesas locekli, </a:t>
            </a:r>
            <a:r>
              <a:rPr lang="lv-LV" b="1" dirty="0"/>
              <a:t>amata pretendentam jāatbilst Bāriņtiesu likumā noteiktajām prasībām.</a:t>
            </a:r>
            <a:endParaRPr lang="lv-LV" dirty="0"/>
          </a:p>
          <a:p>
            <a:pPr marL="0" indent="0">
              <a:buNone/>
            </a:pPr>
            <a:endParaRPr lang="lv-LV" dirty="0" smtClean="0"/>
          </a:p>
          <a:p>
            <a:pPr marL="0" indent="0">
              <a:buNone/>
            </a:pPr>
            <a:r>
              <a:rPr lang="lv-LV" b="1" dirty="0"/>
              <a:t>Izglītības prasības spēkā no 2021.gada 1.jūlija</a:t>
            </a:r>
            <a:r>
              <a:rPr lang="lv-LV" dirty="0"/>
              <a:t>, līdz ar to pēc administratīvi teritoriālās reformas, darbu turpināt var tās amatpersonas, kuras atbilst likumā noteiktajām izglītības prasībām. </a:t>
            </a:r>
            <a:endParaRPr lang="lv-LV" dirty="0" smtClean="0"/>
          </a:p>
          <a:p>
            <a:pPr marL="0" indent="0">
              <a:buNone/>
            </a:pPr>
            <a:endParaRPr lang="lv-LV" dirty="0" smtClean="0"/>
          </a:p>
          <a:p>
            <a:pPr marL="0" indent="0">
              <a:buNone/>
            </a:pPr>
            <a:endParaRPr lang="lv-LV" dirty="0"/>
          </a:p>
        </p:txBody>
      </p:sp>
    </p:spTree>
    <p:extLst>
      <p:ext uri="{BB962C8B-B14F-4D97-AF65-F5344CB8AC3E}">
        <p14:creationId xmlns:p14="http://schemas.microsoft.com/office/powerpoint/2010/main" val="71771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4000" dirty="0" smtClean="0"/>
              <a:t>Vismaz viena persona ar maģistra grādu tiesību zinātnē</a:t>
            </a:r>
            <a:endParaRPr lang="lv-LV" sz="4000" dirty="0"/>
          </a:p>
        </p:txBody>
      </p:sp>
      <p:sp>
        <p:nvSpPr>
          <p:cNvPr id="3" name="Content Placeholder 2"/>
          <p:cNvSpPr>
            <a:spLocks noGrp="1"/>
          </p:cNvSpPr>
          <p:nvPr>
            <p:ph idx="1"/>
          </p:nvPr>
        </p:nvSpPr>
        <p:spPr/>
        <p:txBody>
          <a:bodyPr/>
          <a:lstStyle/>
          <a:p>
            <a:pPr marL="0" indent="0">
              <a:buNone/>
            </a:pPr>
            <a:r>
              <a:rPr lang="lv-LV" sz="2000" b="1" dirty="0" smtClean="0"/>
              <a:t>Saskaņā </a:t>
            </a:r>
            <a:r>
              <a:rPr lang="lv-LV" sz="2000" b="1" dirty="0"/>
              <a:t>ar Bāriņtiesu likuma 7.panta ceturto daļu, vismaz vienai personai no bāriņtiesas sastāva jābūt ar otrā līmeņa augstāko akadēmisko izglītību tiesību zinātnē vai tiesību zinātnes nozarei atbilstošu otrā līmeņa profesionālo augstāko (jurista) izglītību</a:t>
            </a:r>
            <a:r>
              <a:rPr lang="lv-LV" sz="2000" b="1" dirty="0" smtClean="0"/>
              <a:t>.</a:t>
            </a:r>
          </a:p>
          <a:p>
            <a:pPr marL="0" indent="0">
              <a:buNone/>
            </a:pPr>
            <a:endParaRPr lang="lv-LV" sz="2000" dirty="0"/>
          </a:p>
          <a:p>
            <a:pPr marL="0" indent="0">
              <a:buNone/>
            </a:pPr>
            <a:r>
              <a:rPr lang="lv-LV" sz="2000" dirty="0" smtClean="0"/>
              <a:t>Bāriņtiesu likuma grozījumu likumprojektā</a:t>
            </a:r>
            <a:r>
              <a:rPr lang="lv-LV" sz="2000" dirty="0"/>
              <a:t>: "</a:t>
            </a:r>
            <a:r>
              <a:rPr lang="lv-LV" sz="2000" i="1" dirty="0"/>
              <a:t>profesionālo maģistra grādu tiesību zinātnē vai profesionālo maģistra grādu tiesību zinātnē un piektā līmeņa profesionālo kvalifikāciju (jurists) vai citu Latvijas izglītības klasifikācijā noteiktajam Eiropas kvalifikācijas </a:t>
            </a:r>
            <a:r>
              <a:rPr lang="lv-LV" sz="2000" i="1" dirty="0" err="1"/>
              <a:t>ietvarstruktūras</a:t>
            </a:r>
            <a:r>
              <a:rPr lang="lv-LV" sz="2000" i="1" dirty="0"/>
              <a:t> 7. līmenim atbilstošu kvalifikāciju tiesību zinātnē"</a:t>
            </a:r>
          </a:p>
          <a:p>
            <a:endParaRPr lang="lv-LV" dirty="0"/>
          </a:p>
        </p:txBody>
      </p:sp>
    </p:spTree>
    <p:extLst>
      <p:ext uri="{BB962C8B-B14F-4D97-AF65-F5344CB8AC3E}">
        <p14:creationId xmlns:p14="http://schemas.microsoft.com/office/powerpoint/2010/main" val="725937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7"/>
            <a:ext cx="6743700" cy="746982"/>
          </a:xfrm>
        </p:spPr>
        <p:txBody>
          <a:bodyPr/>
          <a:lstStyle/>
          <a:p>
            <a:pPr algn="ctr"/>
            <a:r>
              <a:rPr lang="lv-LV" sz="4000" b="1" dirty="0" smtClean="0"/>
              <a:t>Bāriņtiesas priekšsēdētājs</a:t>
            </a:r>
            <a:endParaRPr lang="lv-LV" sz="40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31856891"/>
              </p:ext>
            </p:extLst>
          </p:nvPr>
        </p:nvGraphicFramePr>
        <p:xfrm>
          <a:off x="867547" y="1260389"/>
          <a:ext cx="7886700" cy="5317550"/>
        </p:xfrm>
        <a:graphic>
          <a:graphicData uri="http://schemas.openxmlformats.org/drawingml/2006/table">
            <a:tbl>
              <a:tblPr firstRow="1" bandRow="1">
                <a:tableStyleId>{46F890A9-2807-4EBB-B81D-B2AA78EC7F39}</a:tableStyleId>
              </a:tblPr>
              <a:tblGrid>
                <a:gridCol w="2628900"/>
                <a:gridCol w="2628900"/>
                <a:gridCol w="2628900"/>
              </a:tblGrid>
              <a:tr h="183804">
                <a:tc>
                  <a:txBody>
                    <a:bodyPr/>
                    <a:lstStyle/>
                    <a:p>
                      <a:pPr algn="just">
                        <a:lnSpc>
                          <a:spcPct val="115000"/>
                        </a:lnSpc>
                        <a:spcAft>
                          <a:spcPts val="0"/>
                        </a:spcAft>
                      </a:pPr>
                      <a:r>
                        <a:rPr lang="lv-LV" sz="1200" b="1" dirty="0">
                          <a:effectLst/>
                          <a:latin typeface="Times New Roman" panose="02020603050405020304" pitchFamily="18" charset="0"/>
                          <a:ea typeface="Calibri" panose="020F0502020204030204" pitchFamily="34" charset="0"/>
                          <a:cs typeface="Times New Roman" panose="02020603050405020304" pitchFamily="18" charset="0"/>
                        </a:rPr>
                        <a:t>Izglītība</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lv-LV" sz="1200" b="1">
                          <a:effectLst/>
                          <a:latin typeface="Times New Roman" panose="02020603050405020304" pitchFamily="18" charset="0"/>
                          <a:ea typeface="Calibri" panose="020F0502020204030204" pitchFamily="34" charset="0"/>
                          <a:cs typeface="Times New Roman" panose="02020603050405020304" pitchFamily="18" charset="0"/>
                        </a:rPr>
                        <a:t>Pieredze</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lv-LV" sz="1200" b="1">
                          <a:effectLst/>
                          <a:latin typeface="Times New Roman" panose="02020603050405020304" pitchFamily="18" charset="0"/>
                          <a:ea typeface="Calibri" panose="020F0502020204030204" pitchFamily="34" charset="0"/>
                          <a:cs typeface="Times New Roman" panose="02020603050405020304" pitchFamily="18" charset="0"/>
                        </a:rPr>
                        <a:t>Papildus prasības</a:t>
                      </a:r>
                      <a:endParaRPr lang="lv-LV"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120509">
                <a:tc>
                  <a:txBody>
                    <a:bodyPr/>
                    <a:lstStyle/>
                    <a:p>
                      <a:pPr>
                        <a:lnSpc>
                          <a:spcPct val="115000"/>
                        </a:lnSpc>
                        <a:spcAft>
                          <a:spcPts val="0"/>
                        </a:spcAft>
                      </a:pP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Vismaz akadēmiskais maģistra grāds vai profesionālais maģistra grāds un atbilstoša profesionālā kvalifikācija vai cita Latvijas izglītības klasifikācijā noteiktajam Eiropas kvalifikācijas </a:t>
                      </a:r>
                      <a:r>
                        <a:rPr lang="lv-LV" sz="1100" dirty="0" err="1">
                          <a:effectLst/>
                          <a:latin typeface="Times New Roman" panose="02020603050405020304" pitchFamily="18" charset="0"/>
                          <a:ea typeface="Calibri" panose="020F0502020204030204" pitchFamily="34" charset="0"/>
                          <a:cs typeface="Times New Roman" panose="02020603050405020304" pitchFamily="18" charset="0"/>
                        </a:rPr>
                        <a:t>ietvarstruktūras</a:t>
                      </a: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 7.līmenim atbilstoša kvalifikācija pedagoģijā, psiholoģijā, medicīnā, sociālajā darbā vai tiesību zinātnē.</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lv-LV" sz="1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Kad stājas spēkā likumprojekts</a:t>
                      </a: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vismaz akadēmiskais maģistra grāds vai profesionālais maģistra grāds vai</a:t>
                      </a:r>
                      <a:r>
                        <a:rPr lang="lv-LV" sz="1100" dirty="0">
                          <a:solidFill>
                            <a:srgbClr val="1F497D"/>
                          </a:solidFill>
                          <a:effectLst/>
                          <a:latin typeface="Times New Roman" panose="02020603050405020304" pitchFamily="18" charset="0"/>
                          <a:ea typeface="Calibri" panose="020F0502020204030204" pitchFamily="34" charset="0"/>
                          <a:cs typeface="Times New Roman" panose="02020603050405020304" pitchFamily="18" charset="0"/>
                        </a:rPr>
                        <a:t> </a:t>
                      </a: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profesionālais maģistra grāds un 5. līmeņa profesionālā kvalifikācija, vai cita Latvijas izglītības klasifikācijā noteiktajam Eiropas kvalifikācijas </a:t>
                      </a:r>
                      <a:r>
                        <a:rPr lang="lv-LV" sz="1100" dirty="0" err="1">
                          <a:effectLst/>
                          <a:latin typeface="Times New Roman" panose="02020603050405020304" pitchFamily="18" charset="0"/>
                          <a:ea typeface="Calibri" panose="020F0502020204030204" pitchFamily="34" charset="0"/>
                          <a:cs typeface="Times New Roman" panose="02020603050405020304" pitchFamily="18" charset="0"/>
                        </a:rPr>
                        <a:t>ietvarstruktūras</a:t>
                      </a: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 7. līmenim atbilstoša kvalifikācija pedagoģijā, psiholoģijā, medicīnā, sociālajā darbā vai tiesību zinātnē, </a:t>
                      </a:r>
                      <a:r>
                        <a:rPr lang="lv-LV" sz="1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izglītības vadībā vai sabiedrības vadībā</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ne mazāk kā piecu gadu darba stāžs attiecīgi apgūtajā specialitātē;</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lv-LV" sz="1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Kad stājas spēkā likumprojekts </a:t>
                      </a: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ne mazāk kā piecu gadu darba stāžs attiecīgi iegūtās izglītības tematiskajā jomā vai bāriņtiesas priekšsēdētāja, bāriņtiesas priekšsēdētāja vietnieka vai bāriņtiesas locekļa amata pienākumu pildīšanā;</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3000"/>
                        </a:lnSpc>
                        <a:spcBef>
                          <a:spcPts val="500"/>
                        </a:spcBef>
                        <a:spcAft>
                          <a:spcPts val="0"/>
                        </a:spcAft>
                      </a:pPr>
                      <a:r>
                        <a:rPr lang="lv-LV" sz="1100" dirty="0">
                          <a:effectLst/>
                          <a:latin typeface="Times New Roman" panose="02020603050405020304" pitchFamily="18" charset="0"/>
                          <a:ea typeface="Times New Roman" panose="02020603050405020304" pitchFamily="18" charset="0"/>
                          <a:cs typeface="Times New Roman" panose="02020603050405020304" pitchFamily="18" charset="0"/>
                        </a:rPr>
                        <a:t>1) Latvijas Republikas pilsonis vai nepilsonis;</a:t>
                      </a:r>
                    </a:p>
                    <a:p>
                      <a:pPr>
                        <a:lnSpc>
                          <a:spcPct val="103000"/>
                        </a:lnSpc>
                        <a:spcBef>
                          <a:spcPts val="500"/>
                        </a:spcBef>
                        <a:spcAft>
                          <a:spcPts val="0"/>
                        </a:spcAft>
                      </a:pPr>
                      <a:r>
                        <a:rPr lang="lv-LV" sz="1100" dirty="0">
                          <a:effectLst/>
                          <a:latin typeface="Times New Roman" panose="02020603050405020304" pitchFamily="18" charset="0"/>
                          <a:ea typeface="Times New Roman" panose="02020603050405020304" pitchFamily="18" charset="0"/>
                          <a:cs typeface="Times New Roman" panose="02020603050405020304" pitchFamily="18" charset="0"/>
                        </a:rPr>
                        <a:t>2) sasniegts vismaz 30 gadu vecums;</a:t>
                      </a:r>
                    </a:p>
                    <a:p>
                      <a:pPr>
                        <a:lnSpc>
                          <a:spcPct val="103000"/>
                        </a:lnSpc>
                        <a:spcBef>
                          <a:spcPts val="500"/>
                        </a:spcBef>
                        <a:spcAft>
                          <a:spcPts val="0"/>
                        </a:spcAft>
                      </a:pPr>
                      <a:r>
                        <a:rPr lang="lv-LV" sz="1100" dirty="0">
                          <a:effectLst/>
                          <a:latin typeface="Times New Roman" panose="02020603050405020304" pitchFamily="18" charset="0"/>
                          <a:ea typeface="Times New Roman" panose="02020603050405020304" pitchFamily="18" charset="0"/>
                          <a:cs typeface="Times New Roman" panose="02020603050405020304" pitchFamily="18" charset="0"/>
                        </a:rPr>
                        <a:t>3) prot valsts valodu augstākajā līmenī;</a:t>
                      </a:r>
                    </a:p>
                    <a:p>
                      <a:pPr>
                        <a:lnSpc>
                          <a:spcPct val="103000"/>
                        </a:lnSpc>
                        <a:spcBef>
                          <a:spcPts val="500"/>
                        </a:spcBef>
                        <a:spcAft>
                          <a:spcPts val="0"/>
                        </a:spcAft>
                      </a:pPr>
                      <a:r>
                        <a:rPr lang="lv-LV" sz="1100" dirty="0">
                          <a:effectLst/>
                          <a:latin typeface="Times New Roman" panose="02020603050405020304" pitchFamily="18" charset="0"/>
                          <a:ea typeface="Times New Roman" panose="02020603050405020304" pitchFamily="18" charset="0"/>
                          <a:cs typeface="Times New Roman" panose="02020603050405020304" pitchFamily="18" charset="0"/>
                        </a:rPr>
                        <a:t>4) nevainojama reputācija;</a:t>
                      </a:r>
                    </a:p>
                    <a:p>
                      <a:pPr>
                        <a:lnSpc>
                          <a:spcPct val="103000"/>
                        </a:lnSpc>
                        <a:spcBef>
                          <a:spcPts val="500"/>
                        </a:spcBef>
                        <a:spcAft>
                          <a:spcPts val="0"/>
                        </a:spcAft>
                      </a:pPr>
                      <a:r>
                        <a:rPr lang="lv-LV" sz="1100" dirty="0">
                          <a:effectLst/>
                          <a:latin typeface="Times New Roman" panose="02020603050405020304" pitchFamily="18" charset="0"/>
                          <a:ea typeface="Arial" panose="020B0604020202020204" pitchFamily="34" charset="0"/>
                          <a:cs typeface="Times New Roman" panose="02020603050405020304" pitchFamily="18" charset="0"/>
                        </a:rPr>
                        <a:t>5) pašvaldības pienākums ir pieprasīt ziņas no Sodu reģistra, lai pārliecinātos par personas atbilstību šā likuma </a:t>
                      </a:r>
                      <a:r>
                        <a:rPr lang="lv-LV" sz="1100" u="none" strike="noStrike" dirty="0">
                          <a:solidFill>
                            <a:srgbClr val="0563C1"/>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hlinkClick r:id="rId2"/>
                        </a:rPr>
                        <a:t>11. panta</a:t>
                      </a:r>
                      <a:r>
                        <a:rPr lang="lv-LV" sz="1100" dirty="0">
                          <a:effectLst/>
                          <a:latin typeface="Times New Roman" panose="02020603050405020304" pitchFamily="18" charset="0"/>
                          <a:ea typeface="Arial" panose="020B0604020202020204" pitchFamily="34" charset="0"/>
                          <a:cs typeface="Times New Roman" panose="02020603050405020304" pitchFamily="18" charset="0"/>
                        </a:rPr>
                        <a:t> 2., 3., 4., 5. un 6. punktā minētajām prasībām;</a:t>
                      </a:r>
                      <a:endParaRPr lang="lv-LV"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tabLst>
                          <a:tab pos="195580" algn="l"/>
                        </a:tabLst>
                      </a:pP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6)Bāriņtiesu likuma 9.panta ceturtā daļa - Organizējot bāriņtiesas priekšsēdētāja amata vēlēšanas, attiecīgās pašvaldības dome izprasa no Valsts bērnu tiesību aizsardzības inspekcijas atzinumu par bāriņtiesas darbību pēdējo triju gadu periodā.</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 Jāapgūst</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 Ministru kabineta 2006.gada 5.decembra noteikumos Nr.984 </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“Noteikumi par bāriņtiesas priekšsēdētāja, bāriņtiesas priekšsēdētāja vietnieka un bāriņtiesas locekļa mācību programmas saturu un apmācības kārtību.” noteikto pamatapmācību.</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195580" algn="l"/>
                        </a:tabLst>
                      </a:pPr>
                      <a:r>
                        <a:rPr lang="lv-LV" sz="1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001584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50" y="365126"/>
            <a:ext cx="6743700" cy="997848"/>
          </a:xfrm>
        </p:spPr>
        <p:txBody>
          <a:bodyPr/>
          <a:lstStyle/>
          <a:p>
            <a:r>
              <a:rPr lang="lv-LV" sz="3200" b="1" dirty="0"/>
              <a:t>Bāriņtiesas darbu vada bāriņtiesas </a:t>
            </a:r>
            <a:r>
              <a:rPr lang="lv-LV" sz="3200" b="1" dirty="0" smtClean="0"/>
              <a:t>priekšsēdētājs</a:t>
            </a:r>
            <a:r>
              <a:rPr lang="lv-LV" dirty="0"/>
              <a:t/>
            </a:r>
            <a:br>
              <a:rPr lang="lv-LV" dirty="0"/>
            </a:br>
            <a:endParaRPr lang="lv-LV" dirty="0"/>
          </a:p>
        </p:txBody>
      </p:sp>
      <p:sp>
        <p:nvSpPr>
          <p:cNvPr id="3" name="Content Placeholder 2"/>
          <p:cNvSpPr>
            <a:spLocks noGrp="1"/>
          </p:cNvSpPr>
          <p:nvPr>
            <p:ph idx="1"/>
          </p:nvPr>
        </p:nvSpPr>
        <p:spPr>
          <a:xfrm>
            <a:off x="628650" y="1362974"/>
            <a:ext cx="7886700" cy="5080958"/>
          </a:xfrm>
        </p:spPr>
        <p:txBody>
          <a:bodyPr/>
          <a:lstStyle/>
          <a:p>
            <a:pPr marL="0" indent="0">
              <a:buNone/>
            </a:pPr>
            <a:r>
              <a:rPr lang="lv-LV" sz="2000" b="1" dirty="0" smtClean="0"/>
              <a:t>Detalizēts pienākumu un uzdevumu loks noteikts Bāriņtiesu likuma 46. un 47.pantā.</a:t>
            </a:r>
          </a:p>
          <a:p>
            <a:pPr marL="0" indent="0">
              <a:buNone/>
            </a:pPr>
            <a:r>
              <a:rPr lang="lv-LV" sz="2000" dirty="0"/>
              <a:t>Līdz ar </a:t>
            </a:r>
            <a:r>
              <a:rPr lang="lv-LV" sz="2000" dirty="0" smtClean="0"/>
              <a:t>to bāriņtiesas </a:t>
            </a:r>
            <a:r>
              <a:rPr lang="lv-LV" sz="2000" dirty="0"/>
              <a:t>priekšsēdētājam jābūt </a:t>
            </a:r>
            <a:r>
              <a:rPr lang="lv-LV" sz="2000" b="1" dirty="0"/>
              <a:t>profesionālajai kvalitātei un kompetencei:</a:t>
            </a:r>
            <a:endParaRPr lang="lv-LV" sz="2000" dirty="0"/>
          </a:p>
          <a:p>
            <a:pPr>
              <a:lnSpc>
                <a:spcPct val="100000"/>
              </a:lnSpc>
              <a:spcBef>
                <a:spcPts val="0"/>
              </a:spcBef>
            </a:pPr>
            <a:r>
              <a:rPr lang="lv-LV" sz="2000" dirty="0"/>
              <a:t>Bērnu tiesību aizsardzības jautājumos;</a:t>
            </a:r>
          </a:p>
          <a:p>
            <a:pPr>
              <a:lnSpc>
                <a:spcPct val="100000"/>
              </a:lnSpc>
              <a:spcBef>
                <a:spcPts val="0"/>
              </a:spcBef>
            </a:pPr>
            <a:r>
              <a:rPr lang="lv-LV" sz="2000" dirty="0"/>
              <a:t>Personu ar ierobežotu rīcībspēju tiesību aizsardzības jautājumos;</a:t>
            </a:r>
          </a:p>
          <a:p>
            <a:pPr>
              <a:lnSpc>
                <a:spcPct val="100000"/>
              </a:lnSpc>
              <a:spcBef>
                <a:spcPts val="0"/>
              </a:spcBef>
            </a:pPr>
            <a:r>
              <a:rPr lang="lv-LV" sz="2000" dirty="0"/>
              <a:t>Notariālo funkciju pārzināšanai;</a:t>
            </a:r>
          </a:p>
          <a:p>
            <a:pPr>
              <a:lnSpc>
                <a:spcPct val="100000"/>
              </a:lnSpc>
              <a:spcBef>
                <a:spcPts val="0"/>
              </a:spcBef>
            </a:pPr>
            <a:r>
              <a:rPr lang="lv-LV" sz="2000" dirty="0"/>
              <a:t>Administratīvā procesa nodrošināšanai iestādē atbilstoši normatīvajiem aktiem;</a:t>
            </a:r>
          </a:p>
          <a:p>
            <a:pPr>
              <a:lnSpc>
                <a:spcPct val="100000"/>
              </a:lnSpc>
              <a:spcBef>
                <a:spcPts val="0"/>
              </a:spcBef>
            </a:pPr>
            <a:r>
              <a:rPr lang="lv-LV" sz="2000" dirty="0"/>
              <a:t>Administratīvajos jautājumos (finanses, personāls u.tml.);</a:t>
            </a:r>
          </a:p>
          <a:p>
            <a:pPr>
              <a:lnSpc>
                <a:spcPct val="100000"/>
              </a:lnSpc>
              <a:spcBef>
                <a:spcPts val="0"/>
              </a:spcBef>
            </a:pPr>
            <a:r>
              <a:rPr lang="lv-LV" sz="2000" dirty="0"/>
              <a:t>iestādes vadībā (plānošana, organizēšana, iekšējās kvalitātes kontrole, profesionālās izaugsmes nodrošināšana</a:t>
            </a:r>
            <a:r>
              <a:rPr lang="lv-LV" sz="2000" dirty="0" smtClean="0"/>
              <a:t>);</a:t>
            </a:r>
            <a:endParaRPr lang="lv-LV" sz="2000" dirty="0"/>
          </a:p>
          <a:p>
            <a:pPr>
              <a:lnSpc>
                <a:spcPct val="100000"/>
              </a:lnSpc>
              <a:spcBef>
                <a:spcPts val="0"/>
              </a:spcBef>
            </a:pPr>
            <a:r>
              <a:rPr lang="lv-LV" sz="2000" dirty="0"/>
              <a:t>Darbinieku komandas veidošanā (profesionāli, uz attīstību un kvalitātes pilnveidi virzīti darbinieki);</a:t>
            </a:r>
          </a:p>
          <a:p>
            <a:pPr>
              <a:lnSpc>
                <a:spcPct val="100000"/>
              </a:lnSpc>
              <a:spcBef>
                <a:spcPts val="0"/>
              </a:spcBef>
            </a:pPr>
            <a:r>
              <a:rPr lang="lv-LV" sz="2000" dirty="0"/>
              <a:t>Saskarsmei un komunikācijas prasmēs veiksmīgas sadarbības veidošanai ar citām institūcijām, juridiskām un fiziskām personām.</a:t>
            </a:r>
            <a:endParaRPr lang="lv-LV" dirty="0"/>
          </a:p>
          <a:p>
            <a:pPr marL="0" indent="0">
              <a:buNone/>
            </a:pPr>
            <a:endParaRPr lang="lv-LV" dirty="0"/>
          </a:p>
          <a:p>
            <a:pPr marL="0" indent="0">
              <a:buNone/>
            </a:pPr>
            <a:endParaRPr lang="lv-LV" dirty="0"/>
          </a:p>
        </p:txBody>
      </p:sp>
    </p:spTree>
    <p:extLst>
      <p:ext uri="{BB962C8B-B14F-4D97-AF65-F5344CB8AC3E}">
        <p14:creationId xmlns:p14="http://schemas.microsoft.com/office/powerpoint/2010/main" val="3349821917"/>
      </p:ext>
    </p:extLst>
  </p:cSld>
  <p:clrMapOvr>
    <a:masterClrMapping/>
  </p:clrMapOvr>
</p:sld>
</file>

<file path=ppt/theme/theme1.xml><?xml version="1.0" encoding="utf-8"?>
<a:theme xmlns:a="http://schemas.openxmlformats.org/drawingml/2006/main" name="VBTAI">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DF13E14-CC7C-476C-A6F8-026102066D82}" vid="{5A81375C-4732-4D36-8332-506AB81DC5CC}"/>
    </a:ext>
  </a:extLst>
</a:theme>
</file>

<file path=docProps/app.xml><?xml version="1.0" encoding="utf-8"?>
<Properties xmlns="http://schemas.openxmlformats.org/officeDocument/2006/extended-properties" xmlns:vt="http://schemas.openxmlformats.org/officeDocument/2006/docPropsVTypes">
  <Template>VBTAI prezentaciju sagatave</Template>
  <TotalTime>2242</TotalTime>
  <Words>4164</Words>
  <Application>Microsoft Office PowerPoint</Application>
  <PresentationFormat>Slaidrāde ekrānā (4:3)</PresentationFormat>
  <Paragraphs>492</Paragraphs>
  <Slides>57</Slides>
  <Notes>0</Notes>
  <HiddenSlides>0</HiddenSlides>
  <MMClips>0</MMClips>
  <ScaleCrop>false</ScaleCrop>
  <HeadingPairs>
    <vt:vector size="6" baseType="variant">
      <vt:variant>
        <vt:lpstr>Lietotie fonti</vt:lpstr>
      </vt:variant>
      <vt:variant>
        <vt:i4>6</vt:i4>
      </vt:variant>
      <vt:variant>
        <vt:lpstr>Dizains</vt:lpstr>
      </vt:variant>
      <vt:variant>
        <vt:i4>1</vt:i4>
      </vt:variant>
      <vt:variant>
        <vt:lpstr>Slaidu virsraksti</vt:lpstr>
      </vt:variant>
      <vt:variant>
        <vt:i4>57</vt:i4>
      </vt:variant>
    </vt:vector>
  </HeadingPairs>
  <TitlesOfParts>
    <vt:vector size="64" baseType="lpstr">
      <vt:lpstr>MS PGothic</vt:lpstr>
      <vt:lpstr>Arial</vt:lpstr>
      <vt:lpstr>Calibri</vt:lpstr>
      <vt:lpstr>Calibri Light</vt:lpstr>
      <vt:lpstr>Times New Roman</vt:lpstr>
      <vt:lpstr>Verdana</vt:lpstr>
      <vt:lpstr>VBTAI</vt:lpstr>
      <vt:lpstr>PowerPoint prezentācija</vt:lpstr>
      <vt:lpstr>Kas notiek pēc novadu izveides?</vt:lpstr>
      <vt:lpstr>Ar ko sākt?</vt:lpstr>
      <vt:lpstr>Vienlīdzības princips</vt:lpstr>
      <vt:lpstr>Bāriņtiesas nosaukums</vt:lpstr>
      <vt:lpstr>Bāriņtiesas sastāvs</vt:lpstr>
      <vt:lpstr>Vismaz viena persona ar maģistra grādu tiesību zinātnē</vt:lpstr>
      <vt:lpstr>Bāriņtiesas priekšsēdētājs</vt:lpstr>
      <vt:lpstr>Bāriņtiesas darbu vada bāriņtiesas priekšsēdētājs </vt:lpstr>
      <vt:lpstr>Bāriņtiesas priekšsēdētājs</vt:lpstr>
      <vt:lpstr>Pašvaldībai, izvērtējot bāriņtiesas priekšsēdētāja amata kandidātus, vēlams ņemt vērā šādus kritērijus:</vt:lpstr>
      <vt:lpstr>PowerPoint prezentācija</vt:lpstr>
      <vt:lpstr>PowerPoint prezentācija</vt:lpstr>
      <vt:lpstr>Bāriņtiesas priekšsēdētāja vietnieks </vt:lpstr>
      <vt:lpstr>Bāriņtiesas priekšsēdētāja vietnieks</vt:lpstr>
      <vt:lpstr>Kritēriji, ko būtu jāvērtē pašvaldībai, vērtējot amata pretendentu: </vt:lpstr>
      <vt:lpstr>Cik bāriņtiesas priekšsēdētāja vietnieki ir nepieciešami?</vt:lpstr>
      <vt:lpstr>PowerPoint prezentācija</vt:lpstr>
      <vt:lpstr>PowerPoint prezentācija</vt:lpstr>
      <vt:lpstr>Bāriņtiesas locekļi</vt:lpstr>
      <vt:lpstr>Bāriņtiesas locekļi</vt:lpstr>
      <vt:lpstr>Bāriņtiesas locekļiem jāpiemīt profesionālajai kvalitātei un kompetencei: </vt:lpstr>
      <vt:lpstr>Bāriņtiesas locekļu pamatpienākumi</vt:lpstr>
      <vt:lpstr>Citi bāriņtiesas darbinieki Bāriņtiesu likuma 8.panta otrajā daļā noteikts, ka bāriņtiesa atbilstoši darba apjomam ir tiesīga pieņemt darbā citus darbiniekus bāriņtiesas darba nodrošināšanai </vt:lpstr>
      <vt:lpstr>PowerPoint prezentācija</vt:lpstr>
      <vt:lpstr>Citi bāriņtiesas darbinieki </vt:lpstr>
      <vt:lpstr>Kā izvērtēt nepieciešamo bāriņtiesas darbinieku skaitu</vt:lpstr>
      <vt:lpstr>Kritēriji, kas ņemami vērā, nosakot nepieciešamo darbinieku skaitu</vt:lpstr>
      <vt:lpstr>Jaunizveidotās pašvaldības sociālās situācijas raksturojums</vt:lpstr>
      <vt:lpstr>Bāriņtiesas darba apjoma analīze</vt:lpstr>
      <vt:lpstr>PowerPoint prezentācija</vt:lpstr>
      <vt:lpstr>Piemērs</vt:lpstr>
      <vt:lpstr>   Labklājības ministrijas iekšējā audita departamenta ieteikumi darba slodžu aprēķinam</vt:lpstr>
      <vt:lpstr>Sākotnēji ir apkopojama informācija par visām jaunizveidotā novada bāriņtiesām pēc dažādiem kritērijiem (t.sk., iepriekš minētajiem) </vt:lpstr>
      <vt:lpstr>Jāapkopo darbinieku skaits bāriņtiesā, kvalifikācija, slodzes, esošie un nepieciešamie speciālisti, vai šobrīd bāriņtiesā ir atbalsta personāls un kāds atbalsta personāls nepieciešams</vt:lpstr>
      <vt:lpstr>Pieejamo darba dienu aprēķināšanas metode</vt:lpstr>
      <vt:lpstr>PowerPoint prezentācija</vt:lpstr>
      <vt:lpstr>PowerPoint prezentācija</vt:lpstr>
      <vt:lpstr>PowerPoint prezentācija</vt:lpstr>
      <vt:lpstr>PowerPoint prezentācija</vt:lpstr>
      <vt:lpstr>Bāriņtiesas locekļu specializācija</vt:lpstr>
      <vt:lpstr>Kāpēc varētu veidot bāriņtiesas locekļu specializāciju?</vt:lpstr>
      <vt:lpstr>Kādās kategorijās varētu būt efektīvi plānot bāriņtiesas locekļu specializāciju</vt:lpstr>
      <vt:lpstr>PowerPoint prezentācija</vt:lpstr>
      <vt:lpstr>PowerPoint prezentācija</vt:lpstr>
      <vt:lpstr>Kādi varētu būt ieguvumi no bāriņtiesas locekļu specializācijas</vt:lpstr>
      <vt:lpstr>Iespējamie riski</vt:lpstr>
      <vt:lpstr>PowerPoint prezentācija</vt:lpstr>
      <vt:lpstr>Bāriņtiesas struktūra</vt:lpstr>
      <vt:lpstr>PowerPoint prezentācija</vt:lpstr>
      <vt:lpstr>Pieejamība iedzīvotājiem </vt:lpstr>
      <vt:lpstr>PowerPoint prezentācija</vt:lpstr>
      <vt:lpstr>Bāriņtiesas sēdes</vt:lpstr>
      <vt:lpstr>Dokumentu aprite un lietu vešana, tehniskais nodrošinājums </vt:lpstr>
      <vt:lpstr>PowerPoint prezentācija</vt:lpstr>
      <vt:lpstr>Transports</vt:lpstr>
      <vt:lpstr>PowerPoint prezentācija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Taivo Trams</dc:creator>
  <cp:lastModifiedBy>MASTER</cp:lastModifiedBy>
  <cp:revision>217</cp:revision>
  <dcterms:created xsi:type="dcterms:W3CDTF">2016-09-05T11:32:58Z</dcterms:created>
  <dcterms:modified xsi:type="dcterms:W3CDTF">2021-05-20T13:15:53Z</dcterms:modified>
</cp:coreProperties>
</file>